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5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03.12.2020</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B19B0651-EE4F-4900-A07F-96A6BFA9D0F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03.12.2020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03.12.2020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03.12.2020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03.12.2020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B4C71EC6-210F-42DE-9C53-41977AD35B3D}" type="datetimeFigureOut">
              <a:rPr lang="ru-RU" smtClean="0"/>
              <a:t>03.12.2020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03.12.2020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03.12.2020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4C71EC6-210F-42DE-9C53-41977AD35B3D}" type="datetimeFigureOut">
              <a:rPr lang="ru-RU" smtClean="0"/>
              <a:t>03.12.2020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19B0651-EE4F-4900-A07F-96A6BFA9D0F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260649"/>
            <a:ext cx="7772400" cy="936104"/>
          </a:xfrm>
        </p:spPr>
        <p:txBody>
          <a:bodyPr/>
          <a:lstStyle/>
          <a:p>
            <a:r>
              <a:rPr lang="ru-RU" dirty="0"/>
              <a:t>Проект</a:t>
            </a:r>
          </a:p>
        </p:txBody>
      </p:sp>
      <p:sp>
        <p:nvSpPr>
          <p:cNvPr id="3" name="Подзаголовок 2"/>
          <p:cNvSpPr>
            <a:spLocks noGrp="1"/>
          </p:cNvSpPr>
          <p:nvPr>
            <p:ph type="subTitle" idx="1"/>
          </p:nvPr>
        </p:nvSpPr>
        <p:spPr>
          <a:xfrm>
            <a:off x="2123728" y="3861048"/>
            <a:ext cx="6400800" cy="1752600"/>
          </a:xfrm>
        </p:spPr>
        <p:txBody>
          <a:bodyPr/>
          <a:lstStyle/>
          <a:p>
            <a:endParaRPr lang="ru-RU" dirty="0"/>
          </a:p>
        </p:txBody>
      </p:sp>
      <p:pic>
        <p:nvPicPr>
          <p:cNvPr id="4" name="Рисунок 3" descr="1-110"/>
          <p:cNvPicPr/>
          <p:nvPr/>
        </p:nvPicPr>
        <p:blipFill>
          <a:blip r:embed="rId2">
            <a:extLst>
              <a:ext uri="{28A0092B-C50C-407E-A947-70E740481C1C}">
                <a14:useLocalDpi xmlns:a14="http://schemas.microsoft.com/office/drawing/2010/main"/>
              </a:ext>
            </a:extLst>
          </a:blip>
          <a:srcRect/>
          <a:stretch>
            <a:fillRect/>
          </a:stretch>
        </p:blipFill>
        <p:spPr bwMode="auto">
          <a:xfrm>
            <a:off x="827584" y="1268760"/>
            <a:ext cx="7696031" cy="5286284"/>
          </a:xfrm>
          <a:prstGeom prst="rect">
            <a:avLst/>
          </a:prstGeom>
          <a:noFill/>
          <a:ln>
            <a:noFill/>
          </a:ln>
        </p:spPr>
      </p:pic>
    </p:spTree>
    <p:extLst>
      <p:ext uri="{BB962C8B-B14F-4D97-AF65-F5344CB8AC3E}">
        <p14:creationId xmlns:p14="http://schemas.microsoft.com/office/powerpoint/2010/main" val="2677888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Приложение</a:t>
            </a:r>
            <a:br>
              <a:rPr lang="ru-RU" dirty="0"/>
            </a:br>
            <a:endParaRPr lang="ru-RU" dirty="0"/>
          </a:p>
        </p:txBody>
      </p:sp>
      <p:pic>
        <p:nvPicPr>
          <p:cNvPr id="4" name="Объект 3" descr="C:\Users\User\Desktop\Д.с №8 гр 10\P5IiMPWBr6w.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1619672" y="1052736"/>
            <a:ext cx="2286000" cy="2564476"/>
          </a:xfrm>
          <a:prstGeom prst="rect">
            <a:avLst/>
          </a:prstGeom>
          <a:noFill/>
          <a:ln>
            <a:noFill/>
          </a:ln>
        </p:spPr>
      </p:pic>
      <p:pic>
        <p:nvPicPr>
          <p:cNvPr id="2050" name="Picture 2" descr="DU1xVrycGXc"/>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12160" y="3284984"/>
            <a:ext cx="2347913"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Users\User\Desktop\d22IACkYGX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573374" y="260649"/>
            <a:ext cx="2371913" cy="244827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Desktop\5KlbUxLhNec.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11760" y="3861047"/>
            <a:ext cx="2607836" cy="2823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9059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384"/>
            <a:ext cx="8208912" cy="648072"/>
          </a:xfrm>
        </p:spPr>
        <p:txBody>
          <a:bodyPr>
            <a:noAutofit/>
          </a:bodyPr>
          <a:lstStyle/>
          <a:p>
            <a:pPr lvl="0"/>
            <a:br>
              <a:rPr lang="ru-RU" sz="2800" b="1" dirty="0"/>
            </a:br>
            <a:r>
              <a:rPr lang="ru-RU" sz="2800" b="1" dirty="0"/>
              <a:t>Новизна проекта</a:t>
            </a:r>
            <a:br>
              <a:rPr lang="ru-RU" sz="2800" dirty="0"/>
            </a:br>
            <a:endParaRPr lang="ru-RU" sz="2800" dirty="0"/>
          </a:p>
        </p:txBody>
      </p:sp>
      <p:sp>
        <p:nvSpPr>
          <p:cNvPr id="3" name="Объект 2"/>
          <p:cNvSpPr>
            <a:spLocks noGrp="1"/>
          </p:cNvSpPr>
          <p:nvPr>
            <p:ph idx="1"/>
          </p:nvPr>
        </p:nvSpPr>
        <p:spPr>
          <a:xfrm>
            <a:off x="539552" y="764704"/>
            <a:ext cx="8280920" cy="5318051"/>
          </a:xfrm>
        </p:spPr>
        <p:txBody>
          <a:bodyPr>
            <a:normAutofit fontScale="55000" lnSpcReduction="20000"/>
          </a:bodyPr>
          <a:lstStyle/>
          <a:p>
            <a:r>
              <a:rPr lang="ru-RU" dirty="0"/>
              <a:t>Причины интеллектуальной и речевой пассивности детей зачастую объясняются ограниченностью их впечатлений и интересов. Преодолеть нежелание воспитанников искать и получать знания помогает использование в дошкольном учреждении нестандартных технологий, которые позволяют по-новому организовать процесс обучения и развития. Современные дети все активнее используют в качестве  источников информации телевидение, видео, компьютеры.  Всё это предъявляет совершенно новые требования к дошкольному обучению – первому звену непрерывного образования, одна из главных задач которого – заложить потенциал обогащённого развития личности ребёнка</a:t>
            </a:r>
          </a:p>
          <a:p>
            <a:r>
              <a:rPr lang="ru-RU" dirty="0"/>
              <a:t>Предложенный проект  дает возможность развивать познавательные и творческие способности, коммуникативные навыки. Содержание работы по проекту, на наш взгляд, претендует на оригинальность и инновационный подход за счет использования новых способов организации детей,  нестандартного оборудования. Ребёнку предлагаются нестандартные задания не учебного характера, поэтому, казалось бы, серьёзная работа, принимает характер игровой деятельности, что очень привлекательно для дошкольников.</a:t>
            </a:r>
          </a:p>
          <a:p>
            <a:r>
              <a:rPr lang="ru-RU" dirty="0"/>
              <a:t>Для успешной реализации поставленных задач данного проекта за основу взята модель взаимодействия педагог – дети.</a:t>
            </a:r>
          </a:p>
          <a:p>
            <a:endParaRPr lang="ru-RU" dirty="0"/>
          </a:p>
        </p:txBody>
      </p:sp>
    </p:spTree>
    <p:extLst>
      <p:ext uri="{BB962C8B-B14F-4D97-AF65-F5344CB8AC3E}">
        <p14:creationId xmlns:p14="http://schemas.microsoft.com/office/powerpoint/2010/main" val="1612477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a:t>Цели проекта</a:t>
            </a:r>
            <a:br>
              <a:rPr lang="ru-RU" dirty="0"/>
            </a:br>
            <a:endParaRPr lang="ru-RU" dirty="0"/>
          </a:p>
        </p:txBody>
      </p:sp>
      <p:sp>
        <p:nvSpPr>
          <p:cNvPr id="3" name="Объект 2"/>
          <p:cNvSpPr>
            <a:spLocks noGrp="1"/>
          </p:cNvSpPr>
          <p:nvPr>
            <p:ph idx="1"/>
          </p:nvPr>
        </p:nvSpPr>
        <p:spPr/>
        <p:txBody>
          <a:bodyPr/>
          <a:lstStyle/>
          <a:p>
            <a:pPr lvl="0"/>
            <a:r>
              <a:rPr lang="ru-RU" dirty="0"/>
              <a:t>Развивать слуховое внимание, мышление, чувства рифмы</a:t>
            </a:r>
          </a:p>
          <a:p>
            <a:pPr lvl="0"/>
            <a:r>
              <a:rPr lang="ru-RU" dirty="0"/>
              <a:t>Развитие </a:t>
            </a:r>
            <a:r>
              <a:rPr lang="ru-RU" dirty="0" err="1"/>
              <a:t>м.м</a:t>
            </a:r>
            <a:r>
              <a:rPr lang="ru-RU" dirty="0"/>
              <a:t> рук.</a:t>
            </a:r>
          </a:p>
          <a:p>
            <a:pPr marL="0" indent="0">
              <a:buNone/>
            </a:pPr>
            <a:endParaRPr lang="ru-RU" dirty="0"/>
          </a:p>
        </p:txBody>
      </p:sp>
    </p:spTree>
    <p:extLst>
      <p:ext uri="{BB962C8B-B14F-4D97-AF65-F5344CB8AC3E}">
        <p14:creationId xmlns:p14="http://schemas.microsoft.com/office/powerpoint/2010/main" val="379907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a:t>Задачи</a:t>
            </a:r>
            <a:br>
              <a:rPr lang="ru-RU" dirty="0"/>
            </a:br>
            <a:endParaRPr lang="ru-RU" dirty="0"/>
          </a:p>
        </p:txBody>
      </p:sp>
      <p:sp>
        <p:nvSpPr>
          <p:cNvPr id="3" name="Объект 2"/>
          <p:cNvSpPr>
            <a:spLocks noGrp="1"/>
          </p:cNvSpPr>
          <p:nvPr>
            <p:ph idx="1"/>
          </p:nvPr>
        </p:nvSpPr>
        <p:spPr/>
        <p:txBody>
          <a:bodyPr>
            <a:normAutofit fontScale="92500" lnSpcReduction="20000"/>
          </a:bodyPr>
          <a:lstStyle/>
          <a:p>
            <a:r>
              <a:rPr lang="ru-RU" dirty="0"/>
              <a:t>.Коррекционно-образовательные: расширять кругозор, словарный запас, речь детей;</a:t>
            </a:r>
          </a:p>
          <a:p>
            <a:pPr lvl="0"/>
            <a:r>
              <a:rPr lang="ru-RU" dirty="0"/>
              <a:t>.Коррекционно-развивающие: развивать : мышление, любознательность, наблюдательность, моторную умелость;</a:t>
            </a:r>
          </a:p>
          <a:p>
            <a:pPr lvl="0"/>
            <a:r>
              <a:rPr lang="ru-RU" dirty="0"/>
              <a:t>.Коррекционно-воспитательные: воспитывать потребность в                       сотрудничестве, взаимодействии со сверстниками.</a:t>
            </a:r>
          </a:p>
          <a:p>
            <a:r>
              <a:rPr lang="ru-RU" b="1" dirty="0"/>
              <a:t> </a:t>
            </a:r>
            <a:endParaRPr lang="ru-RU" dirty="0"/>
          </a:p>
          <a:p>
            <a:r>
              <a:rPr lang="ru-RU" b="1" dirty="0"/>
              <a:t> </a:t>
            </a:r>
            <a:endParaRPr lang="ru-RU" dirty="0"/>
          </a:p>
        </p:txBody>
      </p:sp>
    </p:spTree>
    <p:extLst>
      <p:ext uri="{BB962C8B-B14F-4D97-AF65-F5344CB8AC3E}">
        <p14:creationId xmlns:p14="http://schemas.microsoft.com/office/powerpoint/2010/main" val="546161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Участники проекта</a:t>
            </a:r>
            <a:br>
              <a:rPr lang="ru-RU" dirty="0"/>
            </a:br>
            <a:endParaRPr lang="ru-RU" dirty="0"/>
          </a:p>
        </p:txBody>
      </p:sp>
      <p:sp>
        <p:nvSpPr>
          <p:cNvPr id="3" name="Объект 2"/>
          <p:cNvSpPr>
            <a:spLocks noGrp="1"/>
          </p:cNvSpPr>
          <p:nvPr>
            <p:ph idx="1"/>
          </p:nvPr>
        </p:nvSpPr>
        <p:spPr/>
        <p:txBody>
          <a:bodyPr/>
          <a:lstStyle/>
          <a:p>
            <a:r>
              <a:rPr lang="ru-RU" dirty="0"/>
              <a:t>Краткосрочный, продолжительность 2 недели.</a:t>
            </a:r>
          </a:p>
          <a:p>
            <a:endParaRPr lang="ru-RU" dirty="0"/>
          </a:p>
        </p:txBody>
      </p:sp>
    </p:spTree>
    <p:extLst>
      <p:ext uri="{BB962C8B-B14F-4D97-AF65-F5344CB8AC3E}">
        <p14:creationId xmlns:p14="http://schemas.microsoft.com/office/powerpoint/2010/main" val="1695679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a:t>Этапы работы</a:t>
            </a:r>
            <a:br>
              <a:rPr lang="ru-RU" dirty="0"/>
            </a:br>
            <a:endParaRPr lang="ru-RU" dirty="0"/>
          </a:p>
        </p:txBody>
      </p:sp>
      <p:sp>
        <p:nvSpPr>
          <p:cNvPr id="3" name="Объект 2"/>
          <p:cNvSpPr>
            <a:spLocks noGrp="1"/>
          </p:cNvSpPr>
          <p:nvPr>
            <p:ph idx="1"/>
          </p:nvPr>
        </p:nvSpPr>
        <p:spPr/>
        <p:txBody>
          <a:bodyPr/>
          <a:lstStyle/>
          <a:p>
            <a:pPr lvl="0"/>
            <a:r>
              <a:rPr lang="ru-RU" dirty="0"/>
              <a:t>Определение темы (проблемы проекта)</a:t>
            </a:r>
          </a:p>
          <a:p>
            <a:pPr lvl="0"/>
            <a:r>
              <a:rPr lang="ru-RU" dirty="0"/>
              <a:t>Составление план – схемы проекта</a:t>
            </a:r>
          </a:p>
          <a:p>
            <a:pPr lvl="0"/>
            <a:r>
              <a:rPr lang="ru-RU" dirty="0"/>
              <a:t>Сбор информации, литературы, дополнительного материала</a:t>
            </a:r>
          </a:p>
          <a:p>
            <a:pPr lvl="0"/>
            <a:r>
              <a:rPr lang="ru-RU" dirty="0"/>
              <a:t>Работа по плану с детьми</a:t>
            </a:r>
          </a:p>
          <a:p>
            <a:pPr lvl="0"/>
            <a:r>
              <a:rPr lang="ru-RU" dirty="0"/>
              <a:t>Подведение итогов, анализ ожидаемого результата</a:t>
            </a:r>
          </a:p>
          <a:p>
            <a:endParaRPr lang="ru-RU" dirty="0"/>
          </a:p>
        </p:txBody>
      </p:sp>
    </p:spTree>
    <p:extLst>
      <p:ext uri="{BB962C8B-B14F-4D97-AF65-F5344CB8AC3E}">
        <p14:creationId xmlns:p14="http://schemas.microsoft.com/office/powerpoint/2010/main" val="1568208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lvl="0"/>
            <a:r>
              <a:rPr lang="ru-RU" dirty="0"/>
              <a:t>Проведение мероприятий с детьми в соответствии с планом проекта;</a:t>
            </a:r>
          </a:p>
          <a:p>
            <a:pPr lvl="0"/>
            <a:r>
              <a:rPr lang="ru-RU" dirty="0"/>
              <a:t>Совместная работа детей</a:t>
            </a:r>
          </a:p>
          <a:p>
            <a:endParaRPr lang="ru-RU" dirty="0"/>
          </a:p>
        </p:txBody>
      </p:sp>
    </p:spTree>
    <p:extLst>
      <p:ext uri="{BB962C8B-B14F-4D97-AF65-F5344CB8AC3E}">
        <p14:creationId xmlns:p14="http://schemas.microsoft.com/office/powerpoint/2010/main" val="3650716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a:t>Ожидаемый результат</a:t>
            </a:r>
            <a:br>
              <a:rPr lang="ru-RU" dirty="0"/>
            </a:br>
            <a:endParaRPr lang="ru-RU" dirty="0"/>
          </a:p>
        </p:txBody>
      </p:sp>
      <p:sp>
        <p:nvSpPr>
          <p:cNvPr id="3" name="Объект 2"/>
          <p:cNvSpPr>
            <a:spLocks noGrp="1"/>
          </p:cNvSpPr>
          <p:nvPr>
            <p:ph idx="1"/>
          </p:nvPr>
        </p:nvSpPr>
        <p:spPr/>
        <p:txBody>
          <a:bodyPr>
            <a:normAutofit fontScale="92500" lnSpcReduction="10000"/>
          </a:bodyPr>
          <a:lstStyle/>
          <a:p>
            <a:r>
              <a:rPr lang="ru-RU" dirty="0"/>
              <a:t>В процессе взаимодействия «педагоги – дети» в реализации проекта:</a:t>
            </a:r>
          </a:p>
          <a:p>
            <a:r>
              <a:rPr lang="ru-RU" b="1" dirty="0"/>
              <a:t>Дети:</a:t>
            </a:r>
            <a:endParaRPr lang="ru-RU" dirty="0"/>
          </a:p>
          <a:p>
            <a:r>
              <a:rPr lang="ru-RU" b="1" dirty="0"/>
              <a:t>- </a:t>
            </a:r>
            <a:r>
              <a:rPr lang="ru-RU" dirty="0"/>
              <a:t>возрастает речевая активность детей</a:t>
            </a:r>
          </a:p>
          <a:p>
            <a:r>
              <a:rPr lang="ru-RU" b="1" dirty="0"/>
              <a:t>-</a:t>
            </a:r>
            <a:r>
              <a:rPr lang="ru-RU" dirty="0"/>
              <a:t> развивается мышление</a:t>
            </a:r>
          </a:p>
          <a:p>
            <a:r>
              <a:rPr lang="ru-RU" b="1" dirty="0"/>
              <a:t>-</a:t>
            </a:r>
            <a:r>
              <a:rPr lang="ru-RU" dirty="0"/>
              <a:t> проявляют интерес</a:t>
            </a:r>
          </a:p>
          <a:p>
            <a:r>
              <a:rPr lang="ru-RU" b="1" dirty="0"/>
              <a:t>-</a:t>
            </a:r>
            <a:r>
              <a:rPr lang="ru-RU" dirty="0"/>
              <a:t> отрабатывают моторный навык</a:t>
            </a:r>
          </a:p>
          <a:p>
            <a:r>
              <a:rPr lang="ru-RU" b="1" dirty="0"/>
              <a:t>Педагоги:</a:t>
            </a:r>
            <a:endParaRPr lang="ru-RU" dirty="0"/>
          </a:p>
          <a:p>
            <a:r>
              <a:rPr lang="ru-RU" dirty="0"/>
              <a:t>- использование новых способов организации детей</a:t>
            </a:r>
          </a:p>
          <a:p>
            <a:endParaRPr lang="ru-RU" dirty="0"/>
          </a:p>
        </p:txBody>
      </p:sp>
    </p:spTree>
    <p:extLst>
      <p:ext uri="{BB962C8B-B14F-4D97-AF65-F5344CB8AC3E}">
        <p14:creationId xmlns:p14="http://schemas.microsoft.com/office/powerpoint/2010/main" val="2767085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a:t>План – схема</a:t>
            </a:r>
            <a:br>
              <a:rPr lang="ru-RU" sz="2800" dirty="0"/>
            </a:br>
            <a:r>
              <a:rPr lang="ru-RU" sz="2800" b="1" dirty="0"/>
              <a:t>Работы с детьми по реализации проекта</a:t>
            </a:r>
            <a:br>
              <a:rPr lang="ru-RU" sz="2800" dirty="0"/>
            </a:br>
            <a:r>
              <a:rPr lang="ru-RU" sz="2800" b="1" dirty="0"/>
              <a:t>               «Отгадай загадки»</a:t>
            </a:r>
            <a:br>
              <a:rPr lang="ru-RU" sz="2800" dirty="0"/>
            </a:br>
            <a:endParaRPr lang="ru-RU" sz="2800" dirty="0"/>
          </a:p>
        </p:txBody>
      </p:sp>
      <p:graphicFrame>
        <p:nvGraphicFramePr>
          <p:cNvPr id="4" name="Объект 3"/>
          <p:cNvGraphicFramePr>
            <a:graphicFrameLocks noGrp="1"/>
          </p:cNvGraphicFramePr>
          <p:nvPr>
            <p:ph idx="1"/>
          </p:nvPr>
        </p:nvGraphicFramePr>
        <p:xfrm>
          <a:off x="1409065" y="1777587"/>
          <a:ext cx="6325870" cy="4171188"/>
        </p:xfrm>
        <a:graphic>
          <a:graphicData uri="http://schemas.openxmlformats.org/drawingml/2006/table">
            <a:tbl>
              <a:tblPr firstRow="1" firstCol="1" bandRow="1">
                <a:tableStyleId>{5C22544A-7EE6-4342-B048-85BDC9FD1C3A}</a:tableStyleId>
              </a:tblPr>
              <a:tblGrid>
                <a:gridCol w="878840">
                  <a:extLst>
                    <a:ext uri="{9D8B030D-6E8A-4147-A177-3AD203B41FA5}">
                      <a16:colId xmlns:a16="http://schemas.microsoft.com/office/drawing/2014/main" val="20000"/>
                    </a:ext>
                  </a:extLst>
                </a:gridCol>
                <a:gridCol w="3338195">
                  <a:extLst>
                    <a:ext uri="{9D8B030D-6E8A-4147-A177-3AD203B41FA5}">
                      <a16:colId xmlns:a16="http://schemas.microsoft.com/office/drawing/2014/main" val="20001"/>
                    </a:ext>
                  </a:extLst>
                </a:gridCol>
                <a:gridCol w="2108835">
                  <a:extLst>
                    <a:ext uri="{9D8B030D-6E8A-4147-A177-3AD203B41FA5}">
                      <a16:colId xmlns:a16="http://schemas.microsoft.com/office/drawing/2014/main" val="20002"/>
                    </a:ext>
                  </a:extLst>
                </a:gridCol>
              </a:tblGrid>
              <a:tr h="0">
                <a:tc>
                  <a:txBody>
                    <a:bodyPr/>
                    <a:lstStyle/>
                    <a:p>
                      <a:pPr algn="ctr">
                        <a:lnSpc>
                          <a:spcPct val="115000"/>
                        </a:lnSpc>
                        <a:spcAft>
                          <a:spcPts val="1200"/>
                        </a:spcAft>
                      </a:pPr>
                      <a:r>
                        <a:rPr lang="ru-RU" sz="1400">
                          <a:effectLst/>
                        </a:rPr>
                        <a:t>№</a:t>
                      </a:r>
                      <a:endParaRPr lang="ru-RU" sz="1100">
                        <a:effectLst/>
                        <a:latin typeface="Calibri"/>
                        <a:ea typeface="Calibri"/>
                        <a:cs typeface="Times New Roman"/>
                      </a:endParaRPr>
                    </a:p>
                  </a:txBody>
                  <a:tcPr marL="68580" marR="68580" marT="0" marB="0"/>
                </a:tc>
                <a:tc>
                  <a:txBody>
                    <a:bodyPr/>
                    <a:lstStyle/>
                    <a:p>
                      <a:pPr algn="ctr">
                        <a:lnSpc>
                          <a:spcPct val="115000"/>
                        </a:lnSpc>
                        <a:spcAft>
                          <a:spcPts val="1200"/>
                        </a:spcAft>
                      </a:pPr>
                      <a:r>
                        <a:rPr lang="ru-RU" sz="1400">
                          <a:effectLst/>
                        </a:rPr>
                        <a:t>Содержание работы</a:t>
                      </a:r>
                      <a:endParaRPr lang="ru-RU" sz="1100">
                        <a:effectLst/>
                        <a:latin typeface="Calibri"/>
                        <a:ea typeface="Calibri"/>
                        <a:cs typeface="Times New Roman"/>
                      </a:endParaRPr>
                    </a:p>
                  </a:txBody>
                  <a:tcPr marL="68580" marR="68580" marT="0" marB="0"/>
                </a:tc>
                <a:tc>
                  <a:txBody>
                    <a:bodyPr/>
                    <a:lstStyle/>
                    <a:p>
                      <a:pPr algn="ctr">
                        <a:lnSpc>
                          <a:spcPct val="115000"/>
                        </a:lnSpc>
                        <a:spcAft>
                          <a:spcPts val="1200"/>
                        </a:spcAft>
                      </a:pPr>
                      <a:r>
                        <a:rPr lang="ru-RU" sz="1400">
                          <a:effectLst/>
                        </a:rPr>
                        <a:t>Участники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0">
                <a:tc>
                  <a:txBody>
                    <a:bodyPr/>
                    <a:lstStyle/>
                    <a:p>
                      <a:pPr algn="ctr">
                        <a:lnSpc>
                          <a:spcPct val="115000"/>
                        </a:lnSpc>
                        <a:spcAft>
                          <a:spcPts val="1200"/>
                        </a:spcAft>
                      </a:pPr>
                      <a:r>
                        <a:rPr lang="ru-RU" sz="1400">
                          <a:effectLst/>
                        </a:rPr>
                        <a:t>1.</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Беседа «Что такое загадка?»</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Воспитатели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0">
                <a:tc>
                  <a:txBody>
                    <a:bodyPr/>
                    <a:lstStyle/>
                    <a:p>
                      <a:pPr algn="ctr">
                        <a:lnSpc>
                          <a:spcPct val="115000"/>
                        </a:lnSpc>
                        <a:spcAft>
                          <a:spcPts val="1200"/>
                        </a:spcAft>
                      </a:pPr>
                      <a:r>
                        <a:rPr lang="ru-RU" sz="1400">
                          <a:effectLst/>
                        </a:rPr>
                        <a:t>2.</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Игра «Найди игрушку»</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Воспитатели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0">
                <a:tc>
                  <a:txBody>
                    <a:bodyPr/>
                    <a:lstStyle/>
                    <a:p>
                      <a:pPr algn="ctr">
                        <a:lnSpc>
                          <a:spcPct val="115000"/>
                        </a:lnSpc>
                        <a:spcAft>
                          <a:spcPts val="1200"/>
                        </a:spcAft>
                      </a:pPr>
                      <a:r>
                        <a:rPr lang="ru-RU" sz="1400">
                          <a:effectLst/>
                        </a:rPr>
                        <a:t>3.</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Игровое упражнение «Волшебные дорожки»</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Воспитатели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0">
                <a:tc>
                  <a:txBody>
                    <a:bodyPr/>
                    <a:lstStyle/>
                    <a:p>
                      <a:pPr algn="ctr">
                        <a:lnSpc>
                          <a:spcPct val="115000"/>
                        </a:lnSpc>
                        <a:spcAft>
                          <a:spcPts val="1200"/>
                        </a:spcAft>
                      </a:pPr>
                      <a:r>
                        <a:rPr lang="ru-RU" sz="1400">
                          <a:effectLst/>
                        </a:rPr>
                        <a:t>4.</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Рисование «Отгадай загадку – нарисуй отгадку»</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Воспитатели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0">
                <a:tc>
                  <a:txBody>
                    <a:bodyPr/>
                    <a:lstStyle/>
                    <a:p>
                      <a:pPr algn="ctr">
                        <a:lnSpc>
                          <a:spcPct val="115000"/>
                        </a:lnSpc>
                        <a:spcAft>
                          <a:spcPts val="1200"/>
                        </a:spcAft>
                      </a:pPr>
                      <a:r>
                        <a:rPr lang="ru-RU" sz="1400">
                          <a:effectLst/>
                        </a:rPr>
                        <a:t>5.</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Игра: «Узнай меня»</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Воспитатели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0">
                <a:tc>
                  <a:txBody>
                    <a:bodyPr/>
                    <a:lstStyle/>
                    <a:p>
                      <a:pPr algn="ctr">
                        <a:lnSpc>
                          <a:spcPct val="115000"/>
                        </a:lnSpc>
                        <a:spcAft>
                          <a:spcPts val="1200"/>
                        </a:spcAft>
                      </a:pPr>
                      <a:r>
                        <a:rPr lang="ru-RU" sz="1400">
                          <a:effectLst/>
                        </a:rPr>
                        <a:t>6.</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Игра «Придумай загадку – а мы отгадаем»</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Родители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0">
                <a:tc>
                  <a:txBody>
                    <a:bodyPr/>
                    <a:lstStyle/>
                    <a:p>
                      <a:pPr algn="ctr">
                        <a:lnSpc>
                          <a:spcPct val="115000"/>
                        </a:lnSpc>
                        <a:spcAft>
                          <a:spcPts val="1200"/>
                        </a:spcAft>
                      </a:pPr>
                      <a:r>
                        <a:rPr lang="ru-RU" sz="1400">
                          <a:effectLst/>
                        </a:rPr>
                        <a:t>7.</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Коллективное и индивидуальное составление загадок по карточкам – схемам.</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Воспитатели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7"/>
                  </a:ext>
                </a:extLst>
              </a:tr>
              <a:tr h="0">
                <a:tc>
                  <a:txBody>
                    <a:bodyPr/>
                    <a:lstStyle/>
                    <a:p>
                      <a:pPr algn="ctr">
                        <a:lnSpc>
                          <a:spcPct val="115000"/>
                        </a:lnSpc>
                        <a:spcAft>
                          <a:spcPts val="1200"/>
                        </a:spcAft>
                      </a:pPr>
                      <a:r>
                        <a:rPr lang="ru-RU" sz="1400">
                          <a:effectLst/>
                        </a:rPr>
                        <a:t>8.</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Игра «Отгадай загадку – проверь себя»</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8"/>
                  </a:ext>
                </a:extLst>
              </a:tr>
              <a:tr h="0">
                <a:tc>
                  <a:txBody>
                    <a:bodyPr/>
                    <a:lstStyle/>
                    <a:p>
                      <a:pPr algn="ctr">
                        <a:lnSpc>
                          <a:spcPct val="115000"/>
                        </a:lnSpc>
                        <a:spcAft>
                          <a:spcPts val="1200"/>
                        </a:spcAft>
                      </a:pPr>
                      <a:r>
                        <a:rPr lang="ru-RU" sz="1400">
                          <a:effectLst/>
                        </a:rPr>
                        <a:t>9.</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Игра «Волшебный ящик»</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Воспитатели и дети</a:t>
                      </a:r>
                      <a:endParaRPr lang="ru-RU" sz="1100">
                        <a:effectLst/>
                        <a:latin typeface="Calibri"/>
                        <a:ea typeface="Calibri"/>
                        <a:cs typeface="Times New Roman"/>
                      </a:endParaRPr>
                    </a:p>
                  </a:txBody>
                  <a:tcPr marL="68580" marR="68580" marT="0" marB="0"/>
                </a:tc>
                <a:extLst>
                  <a:ext uri="{0D108BD9-81ED-4DB2-BD59-A6C34878D82A}">
                    <a16:rowId xmlns:a16="http://schemas.microsoft.com/office/drawing/2014/main" val="10009"/>
                  </a:ext>
                </a:extLst>
              </a:tr>
              <a:tr h="0">
                <a:tc>
                  <a:txBody>
                    <a:bodyPr/>
                    <a:lstStyle/>
                    <a:p>
                      <a:pPr algn="ctr">
                        <a:lnSpc>
                          <a:spcPct val="115000"/>
                        </a:lnSpc>
                        <a:spcAft>
                          <a:spcPts val="1200"/>
                        </a:spcAft>
                      </a:pPr>
                      <a:r>
                        <a:rPr lang="ru-RU" sz="1400">
                          <a:effectLst/>
                        </a:rPr>
                        <a:t>10</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a:effectLst/>
                        </a:rPr>
                        <a:t>Викторина</a:t>
                      </a:r>
                      <a:endParaRPr lang="ru-RU" sz="1100">
                        <a:effectLst/>
                        <a:latin typeface="Calibri"/>
                        <a:ea typeface="Calibri"/>
                        <a:cs typeface="Times New Roman"/>
                      </a:endParaRPr>
                    </a:p>
                  </a:txBody>
                  <a:tcPr marL="68580" marR="68580" marT="0" marB="0"/>
                </a:tc>
                <a:tc>
                  <a:txBody>
                    <a:bodyPr/>
                    <a:lstStyle/>
                    <a:p>
                      <a:pPr>
                        <a:lnSpc>
                          <a:spcPct val="115000"/>
                        </a:lnSpc>
                        <a:spcAft>
                          <a:spcPts val="1200"/>
                        </a:spcAft>
                      </a:pPr>
                      <a:r>
                        <a:rPr lang="ru-RU" sz="1400" dirty="0">
                          <a:effectLst/>
                        </a:rPr>
                        <a:t>Воспитатели, родители и дети</a:t>
                      </a:r>
                      <a:endParaRPr lang="ru-RU" sz="1100" dirty="0">
                        <a:effectLst/>
                        <a:latin typeface="Calibri"/>
                        <a:ea typeface="Calibri"/>
                        <a:cs typeface="Times New Roman"/>
                      </a:endParaRPr>
                    </a:p>
                  </a:txBody>
                  <a:tcPr marL="68580" marR="68580" marT="0" marB="0"/>
                </a:tc>
                <a:extLst>
                  <a:ext uri="{0D108BD9-81ED-4DB2-BD59-A6C34878D82A}">
                    <a16:rowId xmlns:a16="http://schemas.microsoft.com/office/drawing/2014/main" val="10010"/>
                  </a:ext>
                </a:extLst>
              </a:tr>
            </a:tbl>
          </a:graphicData>
        </a:graphic>
      </p:graphicFrame>
      <p:sp>
        <p:nvSpPr>
          <p:cNvPr id="5" name="Rectangle 1"/>
          <p:cNvSpPr>
            <a:spLocks noChangeArrowheads="1"/>
          </p:cNvSpPr>
          <p:nvPr/>
        </p:nvSpPr>
        <p:spPr bwMode="auto">
          <a:xfrm>
            <a:off x="1409700" y="1778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fontAlgn="base">
              <a:spcBef>
                <a:spcPct val="0"/>
              </a:spcBef>
              <a:spcAft>
                <a:spcPct val="0"/>
              </a:spcAft>
              <a:tabLst>
                <a:tab pos="747713" algn="l"/>
              </a:tabLst>
              <a:defRPr>
                <a:solidFill>
                  <a:schemeClr val="tx1"/>
                </a:solidFill>
                <a:latin typeface="Arial" pitchFamily="34" charset="0"/>
                <a:cs typeface="Arial" pitchFamily="34" charset="0"/>
              </a:defRPr>
            </a:lvl1pPr>
            <a:lvl2pPr fontAlgn="base">
              <a:spcBef>
                <a:spcPct val="0"/>
              </a:spcBef>
              <a:spcAft>
                <a:spcPct val="0"/>
              </a:spcAft>
              <a:tabLst>
                <a:tab pos="747713" algn="l"/>
              </a:tabLst>
              <a:defRPr>
                <a:solidFill>
                  <a:schemeClr val="tx1"/>
                </a:solidFill>
                <a:latin typeface="Arial" pitchFamily="34" charset="0"/>
                <a:cs typeface="Arial" pitchFamily="34" charset="0"/>
              </a:defRPr>
            </a:lvl2pPr>
            <a:lvl3pPr fontAlgn="base">
              <a:spcBef>
                <a:spcPct val="0"/>
              </a:spcBef>
              <a:spcAft>
                <a:spcPct val="0"/>
              </a:spcAft>
              <a:tabLst>
                <a:tab pos="747713" algn="l"/>
              </a:tabLst>
              <a:defRPr>
                <a:solidFill>
                  <a:schemeClr val="tx1"/>
                </a:solidFill>
                <a:latin typeface="Arial" pitchFamily="34" charset="0"/>
                <a:cs typeface="Arial" pitchFamily="34" charset="0"/>
              </a:defRPr>
            </a:lvl3pPr>
            <a:lvl4pPr fontAlgn="base">
              <a:spcBef>
                <a:spcPct val="0"/>
              </a:spcBef>
              <a:spcAft>
                <a:spcPct val="0"/>
              </a:spcAft>
              <a:tabLst>
                <a:tab pos="747713" algn="l"/>
              </a:tabLst>
              <a:defRPr>
                <a:solidFill>
                  <a:schemeClr val="tx1"/>
                </a:solidFill>
                <a:latin typeface="Arial" pitchFamily="34" charset="0"/>
                <a:cs typeface="Arial" pitchFamily="34" charset="0"/>
              </a:defRPr>
            </a:lvl4pPr>
            <a:lvl5pPr fontAlgn="base">
              <a:spcBef>
                <a:spcPct val="0"/>
              </a:spcBef>
              <a:spcAft>
                <a:spcPct val="0"/>
              </a:spcAft>
              <a:tabLst>
                <a:tab pos="747713" algn="l"/>
              </a:tabLst>
              <a:defRPr>
                <a:solidFill>
                  <a:schemeClr val="tx1"/>
                </a:solidFill>
                <a:latin typeface="Arial" pitchFamily="34" charset="0"/>
                <a:cs typeface="Arial" pitchFamily="34" charset="0"/>
              </a:defRPr>
            </a:lvl5pPr>
            <a:lvl6pPr fontAlgn="base">
              <a:spcBef>
                <a:spcPct val="0"/>
              </a:spcBef>
              <a:spcAft>
                <a:spcPct val="0"/>
              </a:spcAft>
              <a:tabLst>
                <a:tab pos="747713" algn="l"/>
              </a:tabLst>
              <a:defRPr>
                <a:solidFill>
                  <a:schemeClr val="tx1"/>
                </a:solidFill>
                <a:latin typeface="Arial" pitchFamily="34" charset="0"/>
                <a:cs typeface="Arial" pitchFamily="34" charset="0"/>
              </a:defRPr>
            </a:lvl6pPr>
            <a:lvl7pPr fontAlgn="base">
              <a:spcBef>
                <a:spcPct val="0"/>
              </a:spcBef>
              <a:spcAft>
                <a:spcPct val="0"/>
              </a:spcAft>
              <a:tabLst>
                <a:tab pos="747713" algn="l"/>
              </a:tabLst>
              <a:defRPr>
                <a:solidFill>
                  <a:schemeClr val="tx1"/>
                </a:solidFill>
                <a:latin typeface="Arial" pitchFamily="34" charset="0"/>
                <a:cs typeface="Arial" pitchFamily="34" charset="0"/>
              </a:defRPr>
            </a:lvl7pPr>
            <a:lvl8pPr fontAlgn="base">
              <a:spcBef>
                <a:spcPct val="0"/>
              </a:spcBef>
              <a:spcAft>
                <a:spcPct val="0"/>
              </a:spcAft>
              <a:tabLst>
                <a:tab pos="747713" algn="l"/>
              </a:tabLst>
              <a:defRPr>
                <a:solidFill>
                  <a:schemeClr val="tx1"/>
                </a:solidFill>
                <a:latin typeface="Arial" pitchFamily="34" charset="0"/>
                <a:cs typeface="Arial" pitchFamily="34" charset="0"/>
              </a:defRPr>
            </a:lvl8pPr>
            <a:lvl9pPr fontAlgn="base">
              <a:spcBef>
                <a:spcPct val="0"/>
              </a:spcBef>
              <a:spcAft>
                <a:spcPct val="0"/>
              </a:spcAft>
              <a:tabLst>
                <a:tab pos="747713"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47713" algn="l"/>
              </a:tabLst>
            </a:pPr>
            <a:endParaRPr kumimoji="0" lang="ru-RU" alt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938424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TotalTime>
  <Words>456</Words>
  <Application>Microsoft Office PowerPoint</Application>
  <PresentationFormat>Экран (4:3)</PresentationFormat>
  <Paragraphs>68</Paragraphs>
  <Slides>10</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10</vt:i4>
      </vt:variant>
    </vt:vector>
  </HeadingPairs>
  <TitlesOfParts>
    <vt:vector size="17" baseType="lpstr">
      <vt:lpstr>Arial</vt:lpstr>
      <vt:lpstr>Calibri</vt:lpstr>
      <vt:lpstr>Corbel</vt:lpstr>
      <vt:lpstr>Gill Sans MT</vt:lpstr>
      <vt:lpstr>Verdana</vt:lpstr>
      <vt:lpstr>Wingdings 2</vt:lpstr>
      <vt:lpstr>Солнцестояние</vt:lpstr>
      <vt:lpstr>Проект</vt:lpstr>
      <vt:lpstr> Новизна проекта </vt:lpstr>
      <vt:lpstr>Цели проекта </vt:lpstr>
      <vt:lpstr>Задачи </vt:lpstr>
      <vt:lpstr>Участники проекта </vt:lpstr>
      <vt:lpstr>Этапы работы </vt:lpstr>
      <vt:lpstr>Презентация PowerPoint</vt:lpstr>
      <vt:lpstr>Ожидаемый результат </vt:lpstr>
      <vt:lpstr>План – схема Работы с детьми по реализации проекта                «Отгадай загадки» </vt:lpstr>
      <vt:lpstr>Приложение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dc:title>
  <dc:creator>User</dc:creator>
  <cp:lastModifiedBy>Палыч</cp:lastModifiedBy>
  <cp:revision>5</cp:revision>
  <dcterms:created xsi:type="dcterms:W3CDTF">2020-12-01T17:59:48Z</dcterms:created>
  <dcterms:modified xsi:type="dcterms:W3CDTF">2020-12-03T16:15:45Z</dcterms:modified>
</cp:coreProperties>
</file>