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3"/>
  </p:notesMasterIdLst>
  <p:sldIdLst>
    <p:sldId id="256" r:id="rId2"/>
    <p:sldId id="299" r:id="rId3"/>
    <p:sldId id="305" r:id="rId4"/>
    <p:sldId id="306" r:id="rId5"/>
    <p:sldId id="307" r:id="rId6"/>
    <p:sldId id="308" r:id="rId7"/>
    <p:sldId id="301" r:id="rId8"/>
    <p:sldId id="309" r:id="rId9"/>
    <p:sldId id="310" r:id="rId10"/>
    <p:sldId id="311" r:id="rId11"/>
    <p:sldId id="31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1815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 autoAdjust="0"/>
  </p:normalViewPr>
  <p:slideViewPr>
    <p:cSldViewPr snapToGrid="0">
      <p:cViewPr>
        <p:scale>
          <a:sx n="71" d="100"/>
          <a:sy n="71" d="100"/>
        </p:scale>
        <p:origin x="-480" y="-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7988B-FC74-4177-96D6-A2E000D6B666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55CA2-192E-49DA-82E1-67BE9FF9A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40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noFill/>
        </p:spPr>
        <p:txBody>
          <a:bodyPr anchor="b">
            <a:noAutofit/>
          </a:bodyPr>
          <a:lstStyle>
            <a:lvl1pPr algn="r">
              <a:defRPr sz="5400">
                <a:ln w="22225" cap="flat" cmpd="sng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8E9441A5-5F0C-4FFC-8C47-F3E9FC4CE6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3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06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90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513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303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21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049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8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2CE4D57-FF15-4E83-B436-D7EEF6896F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931CC99-AA65-416C-988B-3B121099E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6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3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2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560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33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1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rgbClr val="FFC000">
                <a:alpha val="85000"/>
              </a:srgbClr>
            </a:gs>
            <a:gs pos="100000">
              <a:srgbClr val="00682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BA71-1AD1-49E5-9DB5-69095886D0CB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54FF44-7DE0-4E0F-964B-7F09F71542D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656F240C-664E-4DD4-925F-92739646A4D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9" y="226903"/>
            <a:ext cx="1761690" cy="214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3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17C0D34-9D1E-4677-9C69-D4D8D9437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0295" y="1655180"/>
            <a:ext cx="7766936" cy="1886370"/>
          </a:xfrm>
        </p:spPr>
        <p:txBody>
          <a:bodyPr/>
          <a:lstStyle/>
          <a:p>
            <a:pPr algn="ctr"/>
            <a:r>
              <a:rPr lang="ru-RU" sz="1400" dirty="0">
                <a:solidFill>
                  <a:srgbClr val="92D050"/>
                </a:solidFill>
              </a:rPr>
              <a:t/>
            </a:r>
            <a:br>
              <a:rPr lang="ru-RU" sz="1400" dirty="0">
                <a:solidFill>
                  <a:srgbClr val="92D050"/>
                </a:solidFill>
              </a:rPr>
            </a:br>
            <a:endParaRPr lang="ru-RU" sz="1400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0295" y="358815"/>
            <a:ext cx="73846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внутренней и кадровой политики Белгородской области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Областное государственное автономное профессиональное образовательное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учреждение «Алексеевский колледж»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0882" y="1506071"/>
            <a:ext cx="9533965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«ПРОБЛЕМЫ </a:t>
            </a:r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ПЕРСПЕКТИВЫ ОРГАНИЗАЦИИ</a:t>
            </a:r>
          </a:p>
          <a:p>
            <a:pPr algn="ctr"/>
            <a:r>
              <a:rPr lang="ru-RU" sz="2800" b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ФИНАНСОВОГО ПРОСВЕЩЕНИЯ НАСЕЛЕНИЯ В РАМКАХ РАБОТЫ МЕТОДИЧЕСКОГО ЦЕНТРА ПО ПОВЫШЕНИЮ ФИНАНСОВОЙ ГРАМОТНОСТИ НА БАЗЕ  ОГАПОУ «АЛЕКСЕЕВСКИЙ КОЛЛЕДЖ</a:t>
            </a:r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»»</a:t>
            </a:r>
            <a:endParaRPr lang="ru-RU" sz="28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0208" y="6368006"/>
            <a:ext cx="3703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Алексеевка -2020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22775" y="3803109"/>
            <a:ext cx="465268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Спивакова Юлия Евгеньевна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i="1" dirty="0">
                <a:solidFill>
                  <a:srgbClr val="002060"/>
                </a:solidFill>
              </a:rPr>
              <a:t>руководитель методического центра 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i="1" dirty="0">
                <a:solidFill>
                  <a:srgbClr val="002060"/>
                </a:solidFill>
              </a:rPr>
              <a:t>по повышению финансовой </a:t>
            </a:r>
            <a:r>
              <a:rPr lang="ru-RU" i="1" dirty="0" smtClean="0">
                <a:solidFill>
                  <a:srgbClr val="002060"/>
                </a:solidFill>
              </a:rPr>
              <a:t>грамотности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и </a:t>
            </a:r>
            <a:r>
              <a:rPr lang="ru-RU" i="1" dirty="0">
                <a:solidFill>
                  <a:srgbClr val="002060"/>
                </a:solidFill>
              </a:rPr>
              <a:t>создания условий взаимодействия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профессиональных </a:t>
            </a:r>
            <a:r>
              <a:rPr lang="ru-RU" i="1" dirty="0">
                <a:solidFill>
                  <a:srgbClr val="002060"/>
                </a:solidFill>
              </a:rPr>
              <a:t>образовательных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организаций </a:t>
            </a:r>
            <a:r>
              <a:rPr lang="ru-RU" i="1" dirty="0">
                <a:solidFill>
                  <a:srgbClr val="002060"/>
                </a:solidFill>
              </a:rPr>
              <a:t>области с финансовыми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учреждениями </a:t>
            </a:r>
            <a:r>
              <a:rPr lang="ru-RU" i="1" dirty="0">
                <a:solidFill>
                  <a:srgbClr val="002060"/>
                </a:solidFill>
              </a:rPr>
              <a:t>на базе  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i="1" dirty="0">
                <a:solidFill>
                  <a:srgbClr val="002060"/>
                </a:solidFill>
              </a:rPr>
              <a:t>ОГАПОУ «Алексеевский колледж»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20000">
            <a:off x="926568" y="4213543"/>
            <a:ext cx="3838558" cy="1943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79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spivakova\Работа 2019-20\Методцентр финансовая грамотность\волонтеры январь 2020\eGYSS4jwyx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8729" y="1411941"/>
            <a:ext cx="5773271" cy="432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spivakova\Работа 2019-20\Методцентр финансовая грамотность\волонтеры январь 2020\trMVhAeu8s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816" y="605117"/>
            <a:ext cx="44577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793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56412" y="3453760"/>
            <a:ext cx="68355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Совершенствуются общие </a:t>
            </a:r>
            <a:r>
              <a:rPr lang="ru-RU" dirty="0">
                <a:solidFill>
                  <a:srgbClr val="FFFF00"/>
                </a:solidFill>
              </a:rPr>
              <a:t>и профессиональные </a:t>
            </a:r>
            <a:r>
              <a:rPr lang="ru-RU" dirty="0" smtClean="0">
                <a:solidFill>
                  <a:srgbClr val="FFFF00"/>
                </a:solidFill>
              </a:rPr>
              <a:t>компетенции преподавателей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5282" y="685800"/>
            <a:ext cx="7005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ИТОГИ РАБОТЫ МЕТОДИЧЕСКОГО ЦЕНТРА ПО ПОВЫШЕНИЮ ФИНАНСОВОЙ ГАМОТНОСТИ НАСЕЛЕНИЯ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4605" y="5299989"/>
            <a:ext cx="4802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Работа в данном направлении эффективна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50241" y="167238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Проводится систематическая пропаганда основ финансовой грамотности всем категориям граждан</a:t>
            </a:r>
          </a:p>
          <a:p>
            <a:r>
              <a:rPr lang="ru-RU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1523" y="309787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Количество обученных педагогов по финансовой грамотности растет</a:t>
            </a:r>
          </a:p>
        </p:txBody>
      </p:sp>
    </p:spTree>
    <p:extLst>
      <p:ext uri="{BB962C8B-B14F-4D97-AF65-F5344CB8AC3E}">
        <p14:creationId xmlns:p14="http://schemas.microsoft.com/office/powerpoint/2010/main" val="138105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1529" y="413267"/>
            <a:ext cx="937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Работа методического центра по  повышению финансовой грамотности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87" y="1069503"/>
            <a:ext cx="9184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Программа ДПО «Формирование финансовой грамотности у обучающихся»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 (72 часа)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5282" y="2085166"/>
            <a:ext cx="4010678" cy="4772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829" y="2085166"/>
            <a:ext cx="3893109" cy="4772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7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1529" y="413267"/>
            <a:ext cx="937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Работа методического центра по  повышению финансовой грамотности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1529" y="1438835"/>
            <a:ext cx="9184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Программа ДПО </a:t>
            </a:r>
            <a:r>
              <a:rPr lang="ru-RU" sz="2000" dirty="0">
                <a:solidFill>
                  <a:schemeClr val="bg1"/>
                </a:solidFill>
              </a:rPr>
              <a:t>«Основы предпринимательской деятельности» </a:t>
            </a:r>
            <a:r>
              <a:rPr lang="ru-RU" sz="2000" dirty="0" smtClean="0">
                <a:solidFill>
                  <a:schemeClr val="bg1"/>
                </a:solidFill>
              </a:rPr>
              <a:t>(72 часа)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sliderpoint.org/images/referats/1196b/(4)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75"/>
          <a:stretch/>
        </p:blipFill>
        <p:spPr bwMode="auto">
          <a:xfrm>
            <a:off x="6562166" y="2336425"/>
            <a:ext cx="5432610" cy="430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1723351/a572990a-6b14-4167-9412-d0ce77cc23ef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62" y="2336425"/>
            <a:ext cx="5623697" cy="430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03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spivakova\Работа 2019-20\Методцентр финансовая грамотность\Азбука ФГ\фот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8730" y="0"/>
            <a:ext cx="4730879" cy="33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spivakova\Работа 2019-20\Методцентр финансовая грамотность\грамоты ФГ- уверенность в буд\kXrYW1Ry1v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366" y="2222968"/>
            <a:ext cx="4468127" cy="334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spivakova\Работа 2019-20\Методцентр финансовая грамотность\конкурс эссе март 2020\для размещения конкурс эссе\IMG_20200415_161112_resized_20200415_0426011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156" y="3431240"/>
            <a:ext cx="4569013" cy="342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294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spivakova\Работа 2019-20\Методцентр финансовая грамотность\День рубля\LEQFx4y-cL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105" y="672354"/>
            <a:ext cx="4329953" cy="568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spivakova\Работа 2019-20\Методцентр финансовая грамотность\семинар 19.11.2019\фото семинар 19.11.2019\DSC_06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025837" cy="335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spivakova\Работа 2019-20\Методцентр финансовая грамотность\экскурсии\ADNaOTOPwYQ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0259" y="3350560"/>
            <a:ext cx="4933389" cy="350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278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08410" y="441916"/>
            <a:ext cx="8032379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Предприятия-партнеры : </a:t>
            </a:r>
          </a:p>
          <a:p>
            <a:pPr algn="ctr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«Россельхозбанк» (г. Старый Оскол, г.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Алексеевка)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операционный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офис Белгородского филиала ПАО АКБ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Металлинвестбанк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в г.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Алексеевка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отдел развития потребительского рынка и туризма Администрации Алексеевского городского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округа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САО «Военная страховая компания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Центральный Банк РФ (отделение Белгород)  и  другие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498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pivakova\Downloads\IMG_20200413_171151_resized_20200413_0512220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6176124" y="1590675"/>
            <a:ext cx="5304864" cy="522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47918"/>
            <a:ext cx="5782236" cy="281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8152" y="3805518"/>
            <a:ext cx="4424084" cy="2950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13494" y="645459"/>
            <a:ext cx="36441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ООО «</a:t>
            </a:r>
            <a:r>
              <a:rPr lang="ru-RU" sz="3200" dirty="0" err="1" smtClean="0">
                <a:solidFill>
                  <a:schemeClr val="bg1"/>
                </a:solidFill>
              </a:rPr>
              <a:t>Квест</a:t>
            </a:r>
            <a:r>
              <a:rPr lang="ru-RU" sz="3200" dirty="0" smtClean="0">
                <a:solidFill>
                  <a:schemeClr val="bg1"/>
                </a:solidFill>
              </a:rPr>
              <a:t>-игра»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9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3576" y="537882"/>
            <a:ext cx="8081683" cy="5472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286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8998" y="309281"/>
            <a:ext cx="3600813" cy="2649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485" t="16819" r="22353" b="6801"/>
          <a:stretch/>
        </p:blipFill>
        <p:spPr bwMode="auto">
          <a:xfrm>
            <a:off x="6226571" y="309281"/>
            <a:ext cx="5405134" cy="621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spivakova\Работа 2019-20\Методцентр финансовая грамотность\Проект ФГ 2019\МАТЕРИАЛЫ ПРОЕКТА ФГ\метод.пособие  АК\материал для распечатки\распределение доход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37" y="3388656"/>
            <a:ext cx="5570074" cy="313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24199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1191</TotalTime>
  <Words>211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harkee</dc:creator>
  <cp:lastModifiedBy>Юлия Е. Спивакова</cp:lastModifiedBy>
  <cp:revision>105</cp:revision>
  <dcterms:created xsi:type="dcterms:W3CDTF">2018-06-28T07:03:43Z</dcterms:created>
  <dcterms:modified xsi:type="dcterms:W3CDTF">2020-12-03T15:04:39Z</dcterms:modified>
</cp:coreProperties>
</file>