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73" r:id="rId4"/>
    <p:sldId id="263" r:id="rId5"/>
    <p:sldId id="264" r:id="rId6"/>
    <p:sldId id="265" r:id="rId7"/>
    <p:sldId id="270" r:id="rId8"/>
    <p:sldId id="305" r:id="rId9"/>
    <p:sldId id="274" r:id="rId10"/>
    <p:sldId id="276" r:id="rId11"/>
    <p:sldId id="277" r:id="rId12"/>
    <p:sldId id="278" r:id="rId13"/>
    <p:sldId id="281" r:id="rId14"/>
    <p:sldId id="282" r:id="rId15"/>
    <p:sldId id="283" r:id="rId16"/>
    <p:sldId id="284" r:id="rId17"/>
    <p:sldId id="285" r:id="rId18"/>
    <p:sldId id="304" r:id="rId19"/>
    <p:sldId id="286" r:id="rId20"/>
    <p:sldId id="287" r:id="rId21"/>
    <p:sldId id="298" r:id="rId22"/>
    <p:sldId id="290" r:id="rId23"/>
    <p:sldId id="291" r:id="rId24"/>
    <p:sldId id="292" r:id="rId25"/>
    <p:sldId id="293" r:id="rId26"/>
    <p:sldId id="294" r:id="rId27"/>
    <p:sldId id="297" r:id="rId28"/>
    <p:sldId id="299" r:id="rId29"/>
    <p:sldId id="300" r:id="rId30"/>
    <p:sldId id="301" r:id="rId31"/>
    <p:sldId id="302" r:id="rId32"/>
    <p:sldId id="303" r:id="rId33"/>
    <p:sldId id="295" r:id="rId34"/>
    <p:sldId id="30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Когда руки грязные-67% </c:v>
                </c:pt>
                <c:pt idx="1">
                  <c:v>После прогулки-0%</c:v>
                </c:pt>
                <c:pt idx="2">
                  <c:v>Когда моюсь и перед едой-33%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0.67000000000000104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Когда руки грязные-67% </c:v>
                </c:pt>
                <c:pt idx="1">
                  <c:v>После прогулки-0%</c:v>
                </c:pt>
                <c:pt idx="2">
                  <c:v>Когда моюсь и перед едой-33%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Когда руки грязные-67% </c:v>
                </c:pt>
                <c:pt idx="1">
                  <c:v>После прогулки-0%</c:v>
                </c:pt>
                <c:pt idx="2">
                  <c:v>Когда моюсь и перед едой-33%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0.33000000000000052</c:v>
                </c:pt>
              </c:numCache>
            </c:numRef>
          </c:val>
        </c:ser>
        <c:shape val="cylinder"/>
        <c:axId val="128158720"/>
        <c:axId val="128172800"/>
        <c:axId val="0"/>
      </c:bar3DChart>
      <c:catAx>
        <c:axId val="12815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/>
            </a:pPr>
            <a:endParaRPr lang="ru-RU"/>
          </a:p>
        </c:txPr>
        <c:crossAx val="128172800"/>
        <c:crosses val="autoZero"/>
        <c:auto val="1"/>
        <c:lblAlgn val="ctr"/>
        <c:lblOffset val="100"/>
      </c:catAx>
      <c:valAx>
        <c:axId val="128172800"/>
        <c:scaling>
          <c:orientation val="minMax"/>
        </c:scaling>
        <c:axPos val="l"/>
        <c:majorGridlines/>
        <c:numFmt formatCode="0%" sourceLinked="1"/>
        <c:tickLblPos val="nextTo"/>
        <c:crossAx val="12815872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Детское мыло-8%</c:v>
                </c:pt>
                <c:pt idx="1">
                  <c:v>Dove-42%</c:v>
                </c:pt>
                <c:pt idx="2">
                  <c:v>Camey  Fa-25%</c:v>
                </c:pt>
                <c:pt idx="3">
                  <c:v>Другие-33%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8.0000000000000043E-2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Детское мыло-8%</c:v>
                </c:pt>
                <c:pt idx="1">
                  <c:v>Dove-42%</c:v>
                </c:pt>
                <c:pt idx="2">
                  <c:v>Camey  Fa-25%</c:v>
                </c:pt>
                <c:pt idx="3">
                  <c:v>Другие-33%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0.42000000000000032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Детское мыло-8%</c:v>
                </c:pt>
                <c:pt idx="1">
                  <c:v>Dove-42%</c:v>
                </c:pt>
                <c:pt idx="2">
                  <c:v>Camey  Fa-25%</c:v>
                </c:pt>
                <c:pt idx="3">
                  <c:v>Другие-33%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0.25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Детское мыло-8%</c:v>
                </c:pt>
                <c:pt idx="1">
                  <c:v>Dove-42%</c:v>
                </c:pt>
                <c:pt idx="2">
                  <c:v>Camey  Fa-25%</c:v>
                </c:pt>
                <c:pt idx="3">
                  <c:v>Другие-33%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 formatCode="0%">
                  <c:v>0.25</c:v>
                </c:pt>
              </c:numCache>
            </c:numRef>
          </c:val>
        </c:ser>
        <c:shape val="cylinder"/>
        <c:axId val="171494400"/>
        <c:axId val="171500288"/>
        <c:axId val="0"/>
      </c:bar3DChart>
      <c:catAx>
        <c:axId val="17149440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71500288"/>
        <c:crosses val="autoZero"/>
        <c:auto val="1"/>
        <c:lblAlgn val="ctr"/>
        <c:lblOffset val="100"/>
      </c:catAx>
      <c:valAx>
        <c:axId val="171500288"/>
        <c:scaling>
          <c:orientation val="minMax"/>
        </c:scaling>
        <c:axPos val="l"/>
        <c:majorGridlines/>
        <c:numFmt formatCode="0%" sourceLinked="1"/>
        <c:tickLblPos val="nextTo"/>
        <c:crossAx val="17149440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Дизайн -0%</c:v>
                </c:pt>
                <c:pt idx="1">
                  <c:v>Запах -8%</c:v>
                </c:pt>
                <c:pt idx="2">
                  <c:v>Нежные ощущения -67%</c:v>
                </c:pt>
                <c:pt idx="3">
                  <c:v>Цвет -25%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Дизайн -0%</c:v>
                </c:pt>
                <c:pt idx="1">
                  <c:v>Запах -8%</c:v>
                </c:pt>
                <c:pt idx="2">
                  <c:v>Нежные ощущения -67%</c:v>
                </c:pt>
                <c:pt idx="3">
                  <c:v>Цвет -25%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8.0000000000000043E-2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Дизайн -0%</c:v>
                </c:pt>
                <c:pt idx="1">
                  <c:v>Запах -8%</c:v>
                </c:pt>
                <c:pt idx="2">
                  <c:v>Нежные ощущения -67%</c:v>
                </c:pt>
                <c:pt idx="3">
                  <c:v>Цвет -25%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0.67000000000000104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Дизайн -0%</c:v>
                </c:pt>
                <c:pt idx="1">
                  <c:v>Запах -8%</c:v>
                </c:pt>
                <c:pt idx="2">
                  <c:v>Нежные ощущения -67%</c:v>
                </c:pt>
                <c:pt idx="3">
                  <c:v>Цвет -25%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 formatCode="0%">
                  <c:v>0.25</c:v>
                </c:pt>
              </c:numCache>
            </c:numRef>
          </c:val>
        </c:ser>
        <c:shape val="cylinder"/>
        <c:axId val="176184320"/>
        <c:axId val="176198400"/>
        <c:axId val="0"/>
      </c:bar3DChart>
      <c:catAx>
        <c:axId val="17618432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76198400"/>
        <c:crosses val="autoZero"/>
        <c:auto val="1"/>
        <c:lblAlgn val="ctr"/>
        <c:lblOffset val="100"/>
      </c:catAx>
      <c:valAx>
        <c:axId val="176198400"/>
        <c:scaling>
          <c:orientation val="minMax"/>
        </c:scaling>
        <c:axPos val="l"/>
        <c:majorGridlines/>
        <c:numFmt formatCode="0%" sourceLinked="1"/>
        <c:tickLblPos val="nextTo"/>
        <c:crossAx val="17618432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 - 92%</c:v>
                </c:pt>
                <c:pt idx="1">
                  <c:v>Нет -8%</c:v>
                </c:pt>
                <c:pt idx="2">
                  <c:v>Незнаю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 - 92%</c:v>
                </c:pt>
                <c:pt idx="1">
                  <c:v>Нет -8%</c:v>
                </c:pt>
                <c:pt idx="2">
                  <c:v>Незнаю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8.0000000000000043E-2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 - 92%</c:v>
                </c:pt>
                <c:pt idx="1">
                  <c:v>Нет -8%</c:v>
                </c:pt>
                <c:pt idx="2">
                  <c:v>Незнаю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</c:v>
                </c:pt>
              </c:numCache>
            </c:numRef>
          </c:val>
        </c:ser>
        <c:shape val="cylinder"/>
        <c:axId val="176236800"/>
        <c:axId val="176246784"/>
        <c:axId val="0"/>
      </c:bar3DChart>
      <c:catAx>
        <c:axId val="17623680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76246784"/>
        <c:crosses val="autoZero"/>
        <c:auto val="1"/>
        <c:lblAlgn val="ctr"/>
        <c:lblOffset val="100"/>
      </c:catAx>
      <c:valAx>
        <c:axId val="176246784"/>
        <c:scaling>
          <c:orientation val="minMax"/>
        </c:scaling>
        <c:axPos val="l"/>
        <c:majorGridlines/>
        <c:numFmt formatCode="0%" sourceLinked="1"/>
        <c:tickLblPos val="nextTo"/>
        <c:crossAx val="17623680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Да- 92%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Да- 92%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8.0000000000000043E-2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Да- 92%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76272896"/>
        <c:axId val="176274432"/>
        <c:axId val="0"/>
      </c:bar3DChart>
      <c:catAx>
        <c:axId val="17627289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76274432"/>
        <c:crosses val="autoZero"/>
        <c:auto val="1"/>
        <c:lblAlgn val="ctr"/>
        <c:lblOffset val="100"/>
      </c:catAx>
      <c:valAx>
        <c:axId val="176274432"/>
        <c:scaling>
          <c:orientation val="minMax"/>
        </c:scaling>
        <c:axPos val="l"/>
        <c:majorGridlines/>
        <c:numFmt formatCode="0%" sourceLinked="1"/>
        <c:tickLblPos val="nextTo"/>
        <c:crossAx val="17627289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30099579-stock-illustration-мыльных-пузырей-перед-разноцветный-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3980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МДОАУ «Детский сад № 92  г.Орска»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Исследовательский проект 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«Вот оно какое мыло»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293096"/>
            <a:ext cx="5400600" cy="2016224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   Выполнили</a:t>
            </a:r>
            <a:r>
              <a:rPr lang="ru-RU" sz="2800" b="1" u="sng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: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                    дети подготовительной группы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                   Руководитель : </a:t>
            </a:r>
            <a:r>
              <a:rPr lang="ru-RU" sz="2800" b="1" dirty="0" err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Турабаева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А.А.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               воспитатель  1 кв. категории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Nylnoe-chudo_0_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2 </a:t>
            </a:r>
            <a:r>
              <a:rPr lang="ru-RU" sz="3600" b="1" i="1" dirty="0" smtClean="0">
                <a:solidFill>
                  <a:srgbClr val="FF0000"/>
                </a:solidFill>
              </a:rPr>
              <a:t>этап (Исследовательский этап)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Ароматное мыло в домашних условий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i="1" dirty="0" smtClean="0"/>
              <a:t>Прежде, чем приступим к изготовлению домашнего мыла необходимо подготовиться:</a:t>
            </a:r>
          </a:p>
          <a:p>
            <a:pPr>
              <a:buNone/>
            </a:pPr>
            <a:r>
              <a:rPr lang="ru-RU" sz="2800" b="1" i="1" dirty="0" smtClean="0"/>
              <a:t>Нам понадобится: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/>
              <a:t> мыльная основа ( детское мыло)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/>
              <a:t> эфирные масла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/>
              <a:t> пищевые красители</a:t>
            </a:r>
          </a:p>
          <a:p>
            <a:pPr>
              <a:buNone/>
            </a:pPr>
            <a:r>
              <a:rPr lang="ru-RU" sz="2800" b="1" i="1" dirty="0" smtClean="0"/>
              <a:t>    ( можно взять соки или настои трав)</a:t>
            </a:r>
          </a:p>
          <a:p>
            <a:pPr>
              <a:buFont typeface="Wingdings" pitchFamily="2" charset="2"/>
              <a:buChar char="Ø"/>
            </a:pP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Алгоритм базового рецепта для изготовления мыла ручной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1. Растопить мыльную основу на «водяной бане» </a:t>
            </a:r>
          </a:p>
          <a:p>
            <a:pPr>
              <a:buNone/>
            </a:pPr>
            <a:r>
              <a:rPr lang="ru-RU" sz="2400" b="1" i="1" dirty="0" smtClean="0"/>
              <a:t>2.  Добавить 3 капли эфирного масла</a:t>
            </a:r>
          </a:p>
          <a:p>
            <a:pPr>
              <a:buNone/>
            </a:pPr>
            <a:r>
              <a:rPr lang="ru-RU" sz="2400" b="1" i="1" dirty="0" smtClean="0"/>
              <a:t>     Добавить 3 капли базового масла</a:t>
            </a:r>
          </a:p>
          <a:p>
            <a:pPr>
              <a:buNone/>
            </a:pPr>
            <a:r>
              <a:rPr lang="ru-RU" sz="2400" b="1" i="1" dirty="0" smtClean="0"/>
              <a:t>     Добавить 1 ч.л пищевого красителя</a:t>
            </a:r>
          </a:p>
          <a:p>
            <a:pPr>
              <a:buNone/>
            </a:pPr>
            <a:r>
              <a:rPr lang="ru-RU" sz="2400" b="1" i="1" dirty="0" smtClean="0"/>
              <a:t>3. Залить готовой массой силиконовые формочки и дать остыть </a:t>
            </a:r>
          </a:p>
          <a:p>
            <a:pPr>
              <a:buNone/>
            </a:pPr>
            <a:r>
              <a:rPr lang="ru-RU" sz="2400" b="1" i="1" dirty="0" smtClean="0"/>
              <a:t>4. Мыло готово!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pic>
        <p:nvPicPr>
          <p:cNvPr id="7" name="Рисунок 6" descr="IMG-20201025-WA00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980728"/>
            <a:ext cx="3168352" cy="29523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Процесс изготовления мыла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Тимофеем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201025-WA0024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179512" y="980728"/>
            <a:ext cx="3960440" cy="2880320"/>
          </a:xfrm>
        </p:spPr>
      </p:pic>
      <p:pic>
        <p:nvPicPr>
          <p:cNvPr id="6" name="Содержимое 5" descr="IMG-20201025-WA0025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2267744" y="3501008"/>
            <a:ext cx="3168352" cy="3168352"/>
          </a:xfrm>
        </p:spPr>
      </p:pic>
      <p:pic>
        <p:nvPicPr>
          <p:cNvPr id="8" name="Рисунок 7" descr="IMG-20201025-WA002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24128" y="3356992"/>
            <a:ext cx="302433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4392488" cy="170080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Процесс изготовления мыла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err="1" smtClean="0">
                <a:solidFill>
                  <a:srgbClr val="FF0000"/>
                </a:solidFill>
              </a:rPr>
              <a:t>Элиной</a:t>
            </a:r>
            <a:r>
              <a:rPr lang="ru-RU" sz="2800" b="1" i="1" dirty="0" smtClean="0">
                <a:solidFill>
                  <a:srgbClr val="FF0000"/>
                </a:solidFill>
              </a:rPr>
              <a:t> и Олесей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201025-WA001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620688"/>
            <a:ext cx="3275856" cy="3744416"/>
          </a:xfrm>
          <a:prstGeom prst="flowChartAlternateProcess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Содержимое 5" descr="IMG-20201025-WA001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6012160" y="548681"/>
            <a:ext cx="3131840" cy="396044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7" name="Рисунок 6" descr="IMG-20201025-WA001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15816" y="2924944"/>
            <a:ext cx="3672408" cy="374441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2880320" cy="285293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Процесс изготовления мыла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Асемой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 rot="3404883" flipV="1">
            <a:off x="-380503" y="5323711"/>
            <a:ext cx="852810" cy="5948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IMG-20201025-WA00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905962">
            <a:off x="5462936" y="840663"/>
            <a:ext cx="3394472" cy="4525963"/>
          </a:xfrm>
          <a:prstGeom prst="rect">
            <a:avLst/>
          </a:prstGeom>
        </p:spPr>
      </p:pic>
      <p:pic>
        <p:nvPicPr>
          <p:cNvPr id="7" name="Рисунок 6" descr="IMG-20201025-WA000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23728" y="3185592"/>
            <a:ext cx="3487316" cy="3672408"/>
          </a:xfrm>
          <a:prstGeom prst="rect">
            <a:avLst/>
          </a:prstGeom>
        </p:spPr>
      </p:pic>
      <p:pic>
        <p:nvPicPr>
          <p:cNvPr id="6" name="Рисунок 5" descr="IMG-20201025-WA000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260648"/>
            <a:ext cx="298782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pic>
        <p:nvPicPr>
          <p:cNvPr id="7" name="Содержимое 6" descr="IMG-20201025-WA003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915816" y="2636912"/>
            <a:ext cx="3394472" cy="4525963"/>
          </a:xfrm>
        </p:spPr>
      </p:pic>
      <p:pic>
        <p:nvPicPr>
          <p:cNvPr id="10" name="Рисунок 9" descr="IMG-20201025-WA003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6056" y="764704"/>
            <a:ext cx="3888432" cy="3528392"/>
          </a:xfrm>
          <a:prstGeom prst="rect">
            <a:avLst/>
          </a:prstGeom>
        </p:spPr>
      </p:pic>
      <p:pic>
        <p:nvPicPr>
          <p:cNvPr id="8" name="Рисунок 7" descr="IMG-20201025-WA003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0"/>
            <a:ext cx="3456384" cy="410445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69269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Процесс изготовления мыла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Савелием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20201025-WA0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59624" y="260648"/>
            <a:ext cx="3384376" cy="4896544"/>
          </a:xfrm>
          <a:prstGeom prst="rect">
            <a:avLst/>
          </a:prstGeom>
        </p:spPr>
      </p:pic>
      <p:pic>
        <p:nvPicPr>
          <p:cNvPr id="5" name="Рисунок 4" descr="IMG-20201025-WA00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59832" y="2348880"/>
            <a:ext cx="3024336" cy="40324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Процесс </a:t>
            </a:r>
            <a:r>
              <a:rPr lang="en-US" b="1" i="1" dirty="0" smtClean="0">
                <a:solidFill>
                  <a:srgbClr val="FF0000"/>
                </a:solidFill>
              </a:rPr>
              <a:t>     </a:t>
            </a:r>
            <a:r>
              <a:rPr lang="ru-RU" b="1" i="1" dirty="0" smtClean="0">
                <a:solidFill>
                  <a:srgbClr val="FF0000"/>
                </a:solidFill>
              </a:rPr>
              <a:t>Изготовления мыла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Тимуром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-20201025-WA0011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0" y="18864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Содержимое 8" descr="IMG-20201026-WA00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2915816" cy="4093915"/>
          </a:xfrm>
        </p:spPr>
      </p:pic>
      <p:pic>
        <p:nvPicPr>
          <p:cNvPr id="11" name="Рисунок 10" descr="IMG-20201026-WA0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6136" y="188640"/>
            <a:ext cx="3347864" cy="3645024"/>
          </a:xfrm>
          <a:prstGeom prst="rect">
            <a:avLst/>
          </a:prstGeom>
        </p:spPr>
      </p:pic>
      <p:pic>
        <p:nvPicPr>
          <p:cNvPr id="12" name="Рисунок 11" descr="IMG-20201026-WA00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915816" y="1484784"/>
            <a:ext cx="3347864" cy="3600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Процесс изготовления мыла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Алёной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IMG-20201026-WA000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67544" y="3861048"/>
            <a:ext cx="2664296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Процесс изготовления мыла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err="1" smtClean="0">
                <a:solidFill>
                  <a:srgbClr val="FF0000"/>
                </a:solidFill>
              </a:rPr>
              <a:t>Аделиной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-20201025-WA000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11560" y="1844824"/>
            <a:ext cx="3600400" cy="4137323"/>
          </a:xfrm>
        </p:spPr>
      </p:pic>
      <p:pic>
        <p:nvPicPr>
          <p:cNvPr id="5" name="Рисунок 4" descr="IMG-20201025-WA00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476672"/>
            <a:ext cx="3857625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Тип проекта </a:t>
            </a:r>
            <a:r>
              <a:rPr lang="ru-RU" sz="2800" b="1" i="1" dirty="0" smtClean="0">
                <a:solidFill>
                  <a:srgbClr val="FF0000"/>
                </a:solidFill>
              </a:rPr>
              <a:t>-</a:t>
            </a:r>
            <a:r>
              <a:rPr lang="ru-RU" sz="2800" b="1" i="1" dirty="0" smtClean="0"/>
              <a:t> исследовательский , творческий,    </a:t>
            </a:r>
          </a:p>
          <a:p>
            <a:pPr>
              <a:buNone/>
            </a:pPr>
            <a:r>
              <a:rPr lang="ru-RU" sz="2800" b="1" i="1" dirty="0" smtClean="0"/>
              <a:t>                             познавательный.</a:t>
            </a:r>
          </a:p>
          <a:p>
            <a:pPr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Продолжительность проекта </a:t>
            </a:r>
            <a:r>
              <a:rPr lang="ru-RU" sz="2800" b="1" i="1" dirty="0" smtClean="0"/>
              <a:t>– краткосрочный </a:t>
            </a:r>
          </a:p>
          <a:p>
            <a:pPr>
              <a:buNone/>
            </a:pPr>
            <a:r>
              <a:rPr lang="ru-RU" sz="2800" b="1" i="1" dirty="0" smtClean="0"/>
              <a:t>                                                                      ( 2 недели).                        </a:t>
            </a:r>
          </a:p>
          <a:p>
            <a:pPr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Участники проекта </a:t>
            </a:r>
            <a:r>
              <a:rPr lang="ru-RU" sz="2800" b="1" i="1" dirty="0" smtClean="0">
                <a:solidFill>
                  <a:srgbClr val="FF0000"/>
                </a:solidFill>
              </a:rPr>
              <a:t>-</a:t>
            </a:r>
            <a:r>
              <a:rPr lang="ru-RU" sz="2800" i="1" dirty="0" smtClean="0"/>
              <a:t> </a:t>
            </a:r>
            <a:r>
              <a:rPr lang="ru-RU" sz="2800" b="1" i="1" dirty="0" smtClean="0"/>
              <a:t>дети подготовительной        </a:t>
            </a:r>
          </a:p>
          <a:p>
            <a:pPr algn="r">
              <a:buNone/>
            </a:pPr>
            <a:r>
              <a:rPr lang="ru-RU" sz="2800" b="1" i="1" dirty="0" smtClean="0"/>
              <a:t>                                 группы, воспитатель, родители,             сотрудники ДОУ.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Опрос: «Какое мыло предпочитают сотрудники ДОУ»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1.Как часто вы используете мыло?</a:t>
            </a:r>
          </a:p>
          <a:p>
            <a:pPr>
              <a:buNone/>
            </a:pPr>
            <a:r>
              <a:rPr lang="ru-RU" sz="2800" b="1" i="1" dirty="0" smtClean="0"/>
              <a:t>2. Как называется ваше любимое мыло?</a:t>
            </a:r>
          </a:p>
          <a:p>
            <a:pPr>
              <a:buNone/>
            </a:pPr>
            <a:r>
              <a:rPr lang="ru-RU" sz="2800" b="1" i="1" dirty="0" smtClean="0"/>
              <a:t>3. Почему оно вам нравится?</a:t>
            </a:r>
          </a:p>
          <a:p>
            <a:pPr>
              <a:buNone/>
            </a:pPr>
            <a:r>
              <a:rPr lang="ru-RU" sz="2800" b="1" i="1" dirty="0" smtClean="0"/>
              <a:t>4. Пользовались ли вы мылом ручной работы?</a:t>
            </a:r>
          </a:p>
          <a:p>
            <a:pPr>
              <a:buNone/>
            </a:pPr>
            <a:r>
              <a:rPr lang="ru-RU" sz="2800" b="1" i="1" dirty="0" smtClean="0"/>
              <a:t>5. Хотели бы вы изготовить мыло своими руками?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201102-WA000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0"/>
            <a:ext cx="4464496" cy="3816424"/>
          </a:xfrm>
        </p:spPr>
      </p:pic>
      <p:pic>
        <p:nvPicPr>
          <p:cNvPr id="6" name="Рисунок 5" descr="IMG-20201102-WA0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332656"/>
            <a:ext cx="4211960" cy="3672408"/>
          </a:xfrm>
          <a:prstGeom prst="rect">
            <a:avLst/>
          </a:prstGeom>
        </p:spPr>
      </p:pic>
      <p:pic>
        <p:nvPicPr>
          <p:cNvPr id="7" name="Рисунок 6" descr="IMG-20201102-WA000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83568" y="3429000"/>
            <a:ext cx="4968552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Как часто вы используете мыло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Как называется ваше любимое мыло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Почему оно вам нравится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78497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Пользовались ли вы мылом ручной работы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78497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Хотели бы вы изготовить мыло своими руками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Проведённый опрос  позволяет сделать следующие 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ru-RU" sz="2800" b="1" i="1" dirty="0" smtClean="0"/>
              <a:t>Все сотрудники знают, что мыть руки надо часто.</a:t>
            </a:r>
          </a:p>
          <a:p>
            <a:pPr>
              <a:buNone/>
            </a:pPr>
            <a:r>
              <a:rPr lang="ru-RU" sz="2800" b="1" i="1" dirty="0" smtClean="0"/>
              <a:t>    Особую популярность получило мыло </a:t>
            </a:r>
            <a:r>
              <a:rPr lang="en-US" sz="2800" b="1" i="1" dirty="0" smtClean="0"/>
              <a:t>Dove</a:t>
            </a:r>
            <a:r>
              <a:rPr lang="ru-RU" sz="2800" b="1" i="1" dirty="0" smtClean="0"/>
              <a:t> (</a:t>
            </a:r>
            <a:r>
              <a:rPr lang="en-US" sz="2800" b="1" i="1" dirty="0" smtClean="0"/>
              <a:t>42</a:t>
            </a:r>
            <a:r>
              <a:rPr lang="ru-RU" sz="2800" b="1" i="1" dirty="0" smtClean="0"/>
              <a:t>%)  за нежные ощущения.</a:t>
            </a:r>
          </a:p>
          <a:p>
            <a:pPr>
              <a:buNone/>
            </a:pPr>
            <a:r>
              <a:rPr lang="ru-RU" sz="2800" b="1" i="1" dirty="0" smtClean="0"/>
              <a:t>    Большинство   сотрудников  пользовались мылом ручной работы и почти все хотели бы сделать мыло своими руками, и мы решили провести мастер-класс для сотрудников ДОУ.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31882334-stock-illustration-soap-bubbles-sky-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Мастер-класс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IMG-20201103-WA001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1340768"/>
            <a:ext cx="4155926" cy="4536504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IMG-20201103-WA00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1268760"/>
            <a:ext cx="4104456" cy="4824536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31882334-stock-illustration-soap-bubbles-sky-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Мастер-класс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 descr="IMG-20201103-WA002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836712"/>
            <a:ext cx="4320480" cy="4752528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 descr="IMG-20201103-WA00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1700808"/>
            <a:ext cx="4248472" cy="4752528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sz="2800" b="1" i="1" dirty="0" smtClean="0"/>
              <a:t>Мы выбрали тему работы «Вот оно какое мыло» не случайно. Это очень интересное занятие! Мыловарение не очень распространённое увлечение, но стоит хотя бы один раз попробовать. Мылом пользуются практически все. И в основном никто не задумывается, каким мылом моется, хотя это важно. И мы попробуем скучному бруску обыкновенного детского мыла придать веселые, забавные формы.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31882334-stock-illustration-soap-bubbles-sky-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Мастер-класс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IMG-20201103-WA0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836712"/>
            <a:ext cx="4176464" cy="5112568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 descr="IMG-20201103-WA00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6016" y="1412776"/>
            <a:ext cx="4248472" cy="4896544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31882334-stock-illustration-soap-bubbles-sky-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Мастер-класс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 descr="IMG-20201103-WA00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1196752"/>
            <a:ext cx="4176464" cy="5256584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 descr="IMG-20201103-WA00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7544" y="980728"/>
            <a:ext cx="3888432" cy="5112568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31882334-stock-illustration-soap-bubbles-sky-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Выставка мыла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IMG-20201103-WA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836712"/>
            <a:ext cx="4371950" cy="5472608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20201105_1042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99992" y="764704"/>
            <a:ext cx="4464496" cy="5688632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Заключение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Работая над темой, мы узнали много интересного об истории происхождения мыла.</a:t>
            </a:r>
          </a:p>
          <a:p>
            <a:pPr>
              <a:buNone/>
            </a:pPr>
            <a:r>
              <a:rPr lang="ru-RU" sz="2800" b="1" i="1" dirty="0" smtClean="0"/>
              <a:t>Теперь мы знаем из чего и как сделать мыло в домашних условиях.</a:t>
            </a:r>
          </a:p>
          <a:p>
            <a:pPr>
              <a:buNone/>
            </a:pPr>
            <a:r>
              <a:rPr lang="ru-RU" sz="2800" b="1" i="1" dirty="0" smtClean="0"/>
              <a:t>Оказывается, что готовить мыло своими руками очень интересно и не сложно.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/>
            </a:r>
            <a:br>
              <a:rPr lang="ru-RU" sz="8000" b="1" i="1" dirty="0" smtClean="0">
                <a:solidFill>
                  <a:srgbClr val="FF0000"/>
                </a:solidFill>
              </a:rPr>
            </a:br>
            <a:r>
              <a:rPr lang="ru-RU" sz="8000" b="1" i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sz="8000" b="1" i="1" dirty="0" smtClean="0">
                <a:solidFill>
                  <a:srgbClr val="FF0000"/>
                </a:solidFill>
              </a:rPr>
            </a:br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Цель проекта:      Задачи проекта: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3538736" cy="464137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/>
              <a:t>научиться делать мыло своими руками. </a:t>
            </a:r>
          </a:p>
          <a:p>
            <a:pPr>
              <a:buNone/>
            </a:pPr>
            <a:r>
              <a:rPr lang="ru-RU" b="1" i="1" dirty="0" smtClean="0"/>
              <a:t> 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buNone/>
            </a:pPr>
            <a:endParaRPr lang="ru-RU" b="1" i="1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1340768"/>
            <a:ext cx="44644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Узнать историю появления мыла.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Изучить  виды мыла </a:t>
            </a:r>
            <a:r>
              <a:rPr lang="en-US" sz="2400" b="1" i="1" dirty="0" smtClean="0"/>
              <a:t>.</a:t>
            </a:r>
            <a:endParaRPr lang="ru-RU" sz="2400" b="1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Провести опрос  сотрудников детского сада по теме «Мыло в вашей жизни».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Изготовить мыло своими руками в домашних условиях (при участии родителей)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Оформить выставку мыла.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Объект исследования: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4000" b="1" i="1" dirty="0" smtClean="0"/>
              <a:t>         Мыло</a:t>
            </a:r>
          </a:p>
          <a:p>
            <a:endParaRPr lang="ru-RU" dirty="0" smtClean="0"/>
          </a:p>
          <a:p>
            <a:pPr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Предмет исследования</a:t>
            </a:r>
            <a:r>
              <a:rPr lang="ru-RU" sz="4000" dirty="0" smtClean="0"/>
              <a:t>: </a:t>
            </a:r>
            <a:r>
              <a:rPr lang="ru-RU" sz="4000" b="1" i="1" dirty="0" smtClean="0"/>
              <a:t>свойства мыла</a:t>
            </a:r>
            <a:endParaRPr lang="ru-RU" sz="4000" b="1" i="1" dirty="0"/>
          </a:p>
        </p:txBody>
      </p:sp>
      <p:pic>
        <p:nvPicPr>
          <p:cNvPr id="11" name="Рисунок 10" descr="cartoon-soap-bar-raising-its-hand-vector-214572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99992" y="980728"/>
            <a:ext cx="3312368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Предполагаемый результат: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i="1" dirty="0" smtClean="0"/>
              <a:t>Пополнение знаний  об истории возникновения мыла, о его видах и свойствах.</a:t>
            </a:r>
          </a:p>
          <a:p>
            <a:r>
              <a:rPr lang="ru-RU" sz="2800" b="1" i="1" dirty="0" smtClean="0"/>
              <a:t> Изготовление мыла ручной работы в домашних условиях.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           </a:t>
            </a:r>
            <a:r>
              <a:rPr lang="ru-RU" sz="3500" b="1" dirty="0" smtClean="0">
                <a:solidFill>
                  <a:srgbClr val="FF0000"/>
                </a:solidFill>
              </a:rPr>
              <a:t>Инновационные идеи:</a:t>
            </a:r>
            <a:r>
              <a:rPr lang="ru-RU" sz="3500" dirty="0" smtClean="0"/>
              <a:t> </a:t>
            </a:r>
          </a:p>
          <a:p>
            <a:r>
              <a:rPr lang="ru-RU" sz="2800" b="1" i="1" dirty="0" smtClean="0"/>
              <a:t>Проект отличает то, что знакомство с мылом и его свойствами происходит через комплекс мероприятий: беседы, опросы, эксперименты, практическую деятельность. Эксперименты по мыловарению в нашем ДОУ проводились впервые.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</a:t>
            </a:r>
            <a:r>
              <a:rPr lang="ru-RU" sz="3500" b="1" i="1" dirty="0" smtClean="0">
                <a:solidFill>
                  <a:srgbClr val="FF0000"/>
                </a:solidFill>
              </a:rPr>
              <a:t>Продукт проектной деятельности:</a:t>
            </a:r>
          </a:p>
          <a:p>
            <a:r>
              <a:rPr lang="ru-RU" sz="2600" b="1" i="1" dirty="0" smtClean="0"/>
              <a:t>Коллекция  мыла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345216" cy="1196752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I</a:t>
            </a:r>
            <a:r>
              <a:rPr lang="ru-RU" sz="3600" b="1" i="1" dirty="0" smtClean="0">
                <a:solidFill>
                  <a:srgbClr val="FF0000"/>
                </a:solidFill>
              </a:rPr>
              <a:t> этап проекта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(подготовительный этап)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История  появления мыла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2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i="1" dirty="0" smtClean="0"/>
              <a:t>Мыло получило свое название от древнеримской горы </a:t>
            </a:r>
            <a:r>
              <a:rPr lang="ru-RU" sz="2800" b="1" i="1" dirty="0" err="1" smtClean="0"/>
              <a:t>Сапо</a:t>
            </a:r>
            <a:r>
              <a:rPr lang="ru-RU" sz="2800" b="1" i="1" dirty="0" smtClean="0"/>
              <a:t>. Когда-то на этой горе древние римляне совершали свои жертвоприношения. Саму же гору </a:t>
            </a:r>
            <a:r>
              <a:rPr lang="ru-RU" sz="2800" b="1" i="1" dirty="0" err="1" smtClean="0"/>
              <a:t>Сапо</a:t>
            </a:r>
            <a:r>
              <a:rPr lang="ru-RU" sz="2800" b="1" i="1" dirty="0" smtClean="0"/>
              <a:t> можно считать местом производства натурального мыла. Происходило это следующим образом. На горе после сжигания жертвы скапливался жир животного, который смешивался с золой от костра. Потоки дождя смывали эту массу в реку Тибр – место стирки белья. Со временем жители заметили, что при помощи смеси жира и золы белье лучше отстирывалось. Так появилось мыло.</a:t>
            </a:r>
            <a:r>
              <a:rPr lang="en-US" sz="2800" b="1" i="1" smtClean="0"/>
              <a:t>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345216" cy="119675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Гора </a:t>
            </a:r>
            <a:r>
              <a:rPr lang="ru-RU" b="1" i="1" dirty="0" err="1" smtClean="0">
                <a:solidFill>
                  <a:srgbClr val="FF0000"/>
                </a:solidFill>
              </a:rPr>
              <a:t>Сапо</a:t>
            </a:r>
            <a:r>
              <a:rPr lang="ru-RU" b="1" i="1" dirty="0" smtClean="0">
                <a:solidFill>
                  <a:srgbClr val="FF0000"/>
                </a:solidFill>
              </a:rPr>
              <a:t>. Река Тибр.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Nylnoe-chudo_0_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1115361" y="1393308"/>
            <a:ext cx="6984716" cy="4536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231882334-stock-illustration-soap-bubbles-sky-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1 этап (подготовительный этап)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Чтение художественной литературы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К.Чуковский «</a:t>
            </a:r>
            <a:r>
              <a:rPr lang="ru-RU" sz="2400" b="1" i="1" dirty="0" err="1" smtClean="0"/>
              <a:t>Мойдодыр</a:t>
            </a:r>
            <a:r>
              <a:rPr lang="ru-RU" sz="2400" b="1" i="1" dirty="0" smtClean="0"/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 Р. </a:t>
            </a:r>
            <a:r>
              <a:rPr lang="ru-RU" sz="2400" b="1" i="1" dirty="0" err="1" smtClean="0"/>
              <a:t>Сеф</a:t>
            </a:r>
            <a:r>
              <a:rPr lang="ru-RU" sz="2400" b="1" i="1" dirty="0" smtClean="0"/>
              <a:t> «Мыло»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 Э. </a:t>
            </a:r>
            <a:r>
              <a:rPr lang="ru-RU" sz="2400" b="1" i="1" dirty="0" err="1" smtClean="0"/>
              <a:t>Фарджен</a:t>
            </a:r>
            <a:r>
              <a:rPr lang="ru-RU" sz="2400" b="1" i="1" dirty="0" smtClean="0"/>
              <a:t> «Мыльные пузыри»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 Т. Шорыгина « </a:t>
            </a:r>
            <a:r>
              <a:rPr lang="ru-RU" sz="2400" b="1" i="1" dirty="0" err="1" smtClean="0"/>
              <a:t>Муха-Грязнуха</a:t>
            </a:r>
            <a:r>
              <a:rPr lang="ru-RU" sz="2400" i="1" dirty="0" smtClean="0"/>
              <a:t>»</a:t>
            </a:r>
          </a:p>
          <a:p>
            <a:pPr>
              <a:buNone/>
            </a:pPr>
            <a:r>
              <a:rPr lang="ru-RU" sz="2400" i="1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ru-RU" sz="2400" i="1" dirty="0"/>
          </a:p>
        </p:txBody>
      </p:sp>
      <p:pic>
        <p:nvPicPr>
          <p:cNvPr id="7" name="Рисунок 6" descr="IMG-20201023-WA00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411760" y="3573016"/>
            <a:ext cx="4427984" cy="299695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2620</TotalTime>
  <Words>625</Words>
  <Application>Microsoft Office PowerPoint</Application>
  <PresentationFormat>Экран (4:3)</PresentationFormat>
  <Paragraphs>92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МДОАУ «Детский сад № 92  г.Орска»   Исследовательский проект  «Вот оно какое мыло»</vt:lpstr>
      <vt:lpstr>Паспорт проекта</vt:lpstr>
      <vt:lpstr>Актуальность</vt:lpstr>
      <vt:lpstr>Цель проекта:      Задачи проекта:</vt:lpstr>
      <vt:lpstr>Объект исследования:</vt:lpstr>
      <vt:lpstr>Предполагаемый результат:</vt:lpstr>
      <vt:lpstr>I этап проекта (подготовительный этап) История  появления мыла</vt:lpstr>
      <vt:lpstr>Гора Сапо. Река Тибр.</vt:lpstr>
      <vt:lpstr>1 этап (подготовительный этап) Чтение художественной литературы</vt:lpstr>
      <vt:lpstr>Слайд 10</vt:lpstr>
      <vt:lpstr>2 этап (Исследовательский этап) Ароматное мыло в домашних условий</vt:lpstr>
      <vt:lpstr>Алгоритм базового рецепта для изготовления мыла ручной работы </vt:lpstr>
      <vt:lpstr>Процесс изготовления мыла   Тимофеем</vt:lpstr>
      <vt:lpstr>Процесс изготовления мыла  Элиной и Олесей</vt:lpstr>
      <vt:lpstr>Процесс изготовления мыла  Асемой</vt:lpstr>
      <vt:lpstr>Процесс изготовления мыла  Савелием </vt:lpstr>
      <vt:lpstr>Процесс      Изготовления мыла Тимуром</vt:lpstr>
      <vt:lpstr>Процесс изготовления мыла Алёной</vt:lpstr>
      <vt:lpstr>Процесс изготовления мыла  Аделиной</vt:lpstr>
      <vt:lpstr> Опрос: «Какое мыло предпочитают сотрудники ДОУ» </vt:lpstr>
      <vt:lpstr> </vt:lpstr>
      <vt:lpstr>Как часто вы используете мыло</vt:lpstr>
      <vt:lpstr>Как называется ваше любимое мыло</vt:lpstr>
      <vt:lpstr>Почему оно вам нравится</vt:lpstr>
      <vt:lpstr>Пользовались ли вы мылом ручной работы</vt:lpstr>
      <vt:lpstr>Хотели бы вы изготовить мыло своими руками</vt:lpstr>
      <vt:lpstr>Проведённый опрос  позволяет сделать следующие выводы:</vt:lpstr>
      <vt:lpstr>Мастер-класс </vt:lpstr>
      <vt:lpstr>Мастер-класс </vt:lpstr>
      <vt:lpstr>Мастер-класс </vt:lpstr>
      <vt:lpstr>Мастер-класс </vt:lpstr>
      <vt:lpstr>Выставка мыла </vt:lpstr>
      <vt:lpstr>Заключение</vt:lpstr>
      <vt:lpstr>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169</cp:revision>
  <dcterms:created xsi:type="dcterms:W3CDTF">2020-10-23T15:57:34Z</dcterms:created>
  <dcterms:modified xsi:type="dcterms:W3CDTF">2020-12-03T16:35:48Z</dcterms:modified>
</cp:coreProperties>
</file>