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5" r:id="rId9"/>
    <p:sldId id="266" r:id="rId10"/>
    <p:sldId id="262" r:id="rId11"/>
    <p:sldId id="267" r:id="rId12"/>
    <p:sldId id="263" r:id="rId13"/>
    <p:sldId id="264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 на начало года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2019-2020 гг</c:v>
                </c:pt>
                <c:pt idx="1">
                  <c:v>2020-2021 гг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0.56000000000000005</c:v>
                </c:pt>
                <c:pt idx="1">
                  <c:v>0.48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Низкий уровень на конец года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 i="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2019-2020 гг</c:v>
                </c:pt>
                <c:pt idx="1">
                  <c:v>2020-2021 гг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0.18</c:v>
                </c:pt>
                <c:pt idx="1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007568"/>
        <c:axId val="145006784"/>
      </c:barChart>
      <c:catAx>
        <c:axId val="1450075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145006784"/>
        <c:crosses val="autoZero"/>
        <c:auto val="1"/>
        <c:lblAlgn val="ctr"/>
        <c:lblOffset val="100"/>
        <c:noMultiLvlLbl val="0"/>
      </c:catAx>
      <c:valAx>
        <c:axId val="1450067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1450075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 b="1" i="0" baseline="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518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033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980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545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714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863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6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657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5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31834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708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E1246A2-48E2-4AFF-A92B-90E15324FC66}" type="datetimeFigureOut">
              <a:rPr lang="ru-RU" smtClean="0"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63781BE-6F8A-4EA8-8455-6AAC19B207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94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53;&#1086;&#1074;&#1072;&#1103;%20&#1087;&#1072;&#1087;&#1082;&#1072;/&#1076;&#1080;&#1072;&#1075;&#1085;&#1086;&#1089;&#1090;&#1080;&#1082;&#1072;%20&#1056;&#1086;&#1084;&#1072;&#1085;&#1086;&#1074;&#1072;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Развитие эмоциональной сферы у детей старшего дошкольного возраста.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(комплекс занятий)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2100" y="4490114"/>
            <a:ext cx="9068194" cy="64915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</a:rPr>
              <a:t>Из опыта работы </a:t>
            </a:r>
            <a:r>
              <a:rPr lang="ru-RU" sz="1800" b="1" dirty="0" smtClean="0">
                <a:solidFill>
                  <a:srgbClr val="7030A0"/>
                </a:solidFill>
              </a:rPr>
              <a:t>педагога-психолога Тумановой Н.В.</a:t>
            </a:r>
            <a:endParaRPr lang="ru-RU" sz="1800" b="1" dirty="0" smtClean="0">
              <a:solidFill>
                <a:srgbClr val="7030A0"/>
              </a:solidFill>
            </a:endParaRPr>
          </a:p>
          <a:p>
            <a:r>
              <a:rPr lang="ru-RU" sz="1800" b="1" dirty="0" smtClean="0">
                <a:solidFill>
                  <a:srgbClr val="7030A0"/>
                </a:solidFill>
              </a:rPr>
              <a:t>МКДОУ №</a:t>
            </a:r>
            <a:r>
              <a:rPr lang="ru-RU" sz="1800" b="1" dirty="0" smtClean="0">
                <a:solidFill>
                  <a:srgbClr val="7030A0"/>
                </a:solidFill>
              </a:rPr>
              <a:t>53. 2020 г.</a:t>
            </a:r>
            <a:endParaRPr lang="ru-RU" sz="1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811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627" y="365125"/>
            <a:ext cx="10603173" cy="57657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6.Результаты:  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796510"/>
              </p:ext>
            </p:extLst>
          </p:nvPr>
        </p:nvGraphicFramePr>
        <p:xfrm>
          <a:off x="1869743" y="941696"/>
          <a:ext cx="8447964" cy="5044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466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Результаты</a:t>
            </a:r>
            <a:r>
              <a:rPr lang="ru-RU" sz="2400" b="1" dirty="0">
                <a:solidFill>
                  <a:srgbClr val="002060"/>
                </a:solidFill>
              </a:rPr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5218" y="2103120"/>
            <a:ext cx="10319982" cy="2154981"/>
          </a:xfrm>
        </p:spPr>
        <p:txBody>
          <a:bodyPr>
            <a:normAutofit fontScale="92500"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Ярко выраженный интерес детей к занятиям.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Чувство </a:t>
            </a:r>
            <a:r>
              <a:rPr lang="ru-RU" sz="2400" b="1" dirty="0" smtClean="0">
                <a:solidFill>
                  <a:srgbClr val="7030A0"/>
                </a:solidFill>
              </a:rPr>
              <a:t>удовлетворенности у детей, </a:t>
            </a:r>
            <a:r>
              <a:rPr lang="ru-RU" sz="2400" b="1" dirty="0" smtClean="0">
                <a:solidFill>
                  <a:srgbClr val="7030A0"/>
                </a:solidFill>
              </a:rPr>
              <a:t>«насыщенность», успокоение после занятий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Улучшение «психологического климата» в группе.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Помощь в профилактике «эмоционального выгорания» педагога.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sz="2400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009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866" y="642594"/>
            <a:ext cx="10306334" cy="94054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7. Трудности: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9656" y="2320120"/>
            <a:ext cx="10044753" cy="26067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Общее психосоматическое  самочувствие ребёнка на фоне имеющегося диагноза. Дополнительная стимуляция. Индивидуальный подход.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Недостаточное количество методических разработок, программ по данной теме для детей с ОВЗ.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6613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719" y="410582"/>
            <a:ext cx="10058400" cy="1371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Литература: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910" y="1514901"/>
            <a:ext cx="10807890" cy="4662062"/>
          </a:xfrm>
        </p:spPr>
        <p:txBody>
          <a:bodyPr>
            <a:normAutofit/>
          </a:bodyPr>
          <a:lstStyle/>
          <a:p>
            <a:pPr lvl="0"/>
            <a:r>
              <a:rPr lang="ru-RU" sz="1900" b="1" dirty="0">
                <a:solidFill>
                  <a:srgbClr val="7030A0"/>
                </a:solidFill>
              </a:rPr>
              <a:t>И.В. Ганичева. Телесно-ориентированные подходы. К </a:t>
            </a:r>
            <a:r>
              <a:rPr lang="ru-RU" sz="1900" b="1" dirty="0" err="1">
                <a:solidFill>
                  <a:srgbClr val="7030A0"/>
                </a:solidFill>
              </a:rPr>
              <a:t>психокоррекционной</a:t>
            </a:r>
            <a:r>
              <a:rPr lang="ru-RU" sz="1900" b="1" dirty="0">
                <a:solidFill>
                  <a:srgbClr val="7030A0"/>
                </a:solidFill>
              </a:rPr>
              <a:t> и развивающей </a:t>
            </a:r>
          </a:p>
          <a:p>
            <a:pPr marL="0" indent="0">
              <a:buNone/>
            </a:pPr>
            <a:r>
              <a:rPr lang="ru-RU" sz="1900" b="1" dirty="0" smtClean="0">
                <a:solidFill>
                  <a:srgbClr val="7030A0"/>
                </a:solidFill>
              </a:rPr>
              <a:t>  работе</a:t>
            </a:r>
            <a:r>
              <a:rPr lang="ru-RU" sz="1900" b="1" dirty="0">
                <a:solidFill>
                  <a:srgbClr val="7030A0"/>
                </a:solidFill>
              </a:rPr>
              <a:t>. С ДЕТЬМИ (5–7 лет). Москва</a:t>
            </a:r>
          </a:p>
          <a:p>
            <a:pPr lvl="0"/>
            <a:r>
              <a:rPr lang="ru-RU" sz="1900" b="1" dirty="0">
                <a:solidFill>
                  <a:srgbClr val="7030A0"/>
                </a:solidFill>
              </a:rPr>
              <a:t>Данилина Т.А., </a:t>
            </a:r>
            <a:r>
              <a:rPr lang="ru-RU" sz="1900" b="1" dirty="0" err="1">
                <a:solidFill>
                  <a:srgbClr val="7030A0"/>
                </a:solidFill>
              </a:rPr>
              <a:t>Зедгенидзе</a:t>
            </a:r>
            <a:r>
              <a:rPr lang="ru-RU" sz="1900" b="1" dirty="0">
                <a:solidFill>
                  <a:srgbClr val="7030A0"/>
                </a:solidFill>
              </a:rPr>
              <a:t> В.Я., Степина Н.М. В мире детских эмоций. М.: Айрис-пресс, 2004. </a:t>
            </a:r>
          </a:p>
          <a:p>
            <a:pPr lvl="0"/>
            <a:r>
              <a:rPr lang="ru-RU" sz="1900" b="1" dirty="0" err="1">
                <a:solidFill>
                  <a:srgbClr val="7030A0"/>
                </a:solidFill>
              </a:rPr>
              <a:t>Кряжева</a:t>
            </a:r>
            <a:r>
              <a:rPr lang="ru-RU" sz="1900" b="1" dirty="0">
                <a:solidFill>
                  <a:srgbClr val="7030A0"/>
                </a:solidFill>
              </a:rPr>
              <a:t> Н. Л - “Развитие эмоционального мира детей. Популярное пособие для родителей и педагогов". - Ярославль: Академия развития, 1996 г.</a:t>
            </a:r>
          </a:p>
          <a:p>
            <a:pPr lvl="0"/>
            <a:r>
              <a:rPr lang="ru-RU" sz="1900" b="1" dirty="0" err="1">
                <a:solidFill>
                  <a:srgbClr val="7030A0"/>
                </a:solidFill>
              </a:rPr>
              <a:t>В.М.Минаева</a:t>
            </a:r>
            <a:r>
              <a:rPr lang="ru-RU" sz="1900" b="1" dirty="0">
                <a:solidFill>
                  <a:srgbClr val="7030A0"/>
                </a:solidFill>
              </a:rPr>
              <a:t> Развитие эмоций дошкольников. </a:t>
            </a:r>
            <a:r>
              <a:rPr lang="ru-RU" sz="1900" b="1" dirty="0" err="1">
                <a:solidFill>
                  <a:srgbClr val="7030A0"/>
                </a:solidFill>
              </a:rPr>
              <a:t>Занятия.Игры.Москва</a:t>
            </a:r>
            <a:r>
              <a:rPr lang="ru-RU" sz="1900" b="1" dirty="0">
                <a:solidFill>
                  <a:srgbClr val="7030A0"/>
                </a:solidFill>
              </a:rPr>
              <a:t>.</a:t>
            </a:r>
          </a:p>
          <a:p>
            <a:pPr lvl="0"/>
            <a:r>
              <a:rPr lang="ru-RU" sz="1900" b="1" dirty="0" err="1">
                <a:solidFill>
                  <a:srgbClr val="7030A0"/>
                </a:solidFill>
              </a:rPr>
              <a:t>Фопель</a:t>
            </a:r>
            <a:r>
              <a:rPr lang="ru-RU" sz="1900" b="1" dirty="0">
                <a:solidFill>
                  <a:srgbClr val="7030A0"/>
                </a:solidFill>
              </a:rPr>
              <a:t> К.- «Как научить детей сотрудничать? Психологические игры и упражнения.» М. Генезис., 1999 г.</a:t>
            </a:r>
          </a:p>
          <a:p>
            <a:r>
              <a:rPr lang="ru-RU" sz="1900" b="1" dirty="0">
                <a:solidFill>
                  <a:srgbClr val="7030A0"/>
                </a:solidFill>
              </a:rPr>
              <a:t>6.   </a:t>
            </a:r>
            <a:r>
              <a:rPr lang="ru-RU" sz="1900" b="1" dirty="0" err="1">
                <a:solidFill>
                  <a:srgbClr val="7030A0"/>
                </a:solidFill>
              </a:rPr>
              <a:t>Хухлаева</a:t>
            </a:r>
            <a:r>
              <a:rPr lang="ru-RU" sz="1900" b="1" dirty="0">
                <a:solidFill>
                  <a:srgbClr val="7030A0"/>
                </a:solidFill>
              </a:rPr>
              <a:t> О.В., </a:t>
            </a:r>
            <a:r>
              <a:rPr lang="ru-RU" sz="1900" b="1" dirty="0" err="1">
                <a:solidFill>
                  <a:srgbClr val="7030A0"/>
                </a:solidFill>
              </a:rPr>
              <a:t>Хухлаев</a:t>
            </a:r>
            <a:r>
              <a:rPr lang="ru-RU" sz="1900" b="1" dirty="0">
                <a:solidFill>
                  <a:srgbClr val="7030A0"/>
                </a:solidFill>
              </a:rPr>
              <a:t> О.Е., Первушина И.М.</a:t>
            </a:r>
          </a:p>
          <a:p>
            <a:pPr marL="0" indent="0">
              <a:buNone/>
            </a:pPr>
            <a:r>
              <a:rPr lang="ru-RU" sz="1900" b="1" dirty="0" smtClean="0">
                <a:solidFill>
                  <a:srgbClr val="7030A0"/>
                </a:solidFill>
              </a:rPr>
              <a:t> Тропинка </a:t>
            </a:r>
            <a:r>
              <a:rPr lang="ru-RU" sz="1900" b="1" dirty="0">
                <a:solidFill>
                  <a:srgbClr val="7030A0"/>
                </a:solidFill>
              </a:rPr>
              <a:t>к своему Я: как сохранить психологическое здоровье дошкольников. — М.: Генезис, 2004. —175 с.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43066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91821" y="2130200"/>
            <a:ext cx="10074323" cy="2660164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/>
            </a:r>
            <a:br>
              <a:rPr lang="ru-RU" sz="2400" b="1" dirty="0">
                <a:solidFill>
                  <a:srgbClr val="7030A0"/>
                </a:solidFill>
              </a:rPr>
            </a:br>
            <a:r>
              <a:rPr lang="ru-RU" sz="5400" b="1" dirty="0" smtClean="0">
                <a:solidFill>
                  <a:srgbClr val="7030A0"/>
                </a:solidFill>
              </a:rPr>
              <a:t>СПАСИБО ЗА ВНИМНИЕ!</a:t>
            </a:r>
            <a:br>
              <a:rPr lang="ru-RU" sz="5400" b="1" dirty="0" smtClean="0">
                <a:solidFill>
                  <a:srgbClr val="7030A0"/>
                </a:solidFill>
              </a:rPr>
            </a:br>
            <a:r>
              <a:rPr lang="ru-RU" sz="5400" b="1" i="1" dirty="0" smtClean="0">
                <a:solidFill>
                  <a:srgbClr val="002060"/>
                </a:solidFill>
              </a:rPr>
              <a:t> </a:t>
            </a:r>
            <a:r>
              <a:rPr lang="ru-RU" sz="3100" b="1" i="1" dirty="0">
                <a:solidFill>
                  <a:srgbClr val="002060"/>
                </a:solidFill>
              </a:rPr>
              <a:t>Сайт - </a:t>
            </a:r>
            <a:r>
              <a:rPr lang="en-US" sz="3100" b="1">
                <a:solidFill>
                  <a:srgbClr val="7030A0"/>
                </a:solidFill>
              </a:rPr>
              <a:t>https</a:t>
            </a:r>
            <a:r>
              <a:rPr lang="ru-RU" sz="3100" b="1">
                <a:solidFill>
                  <a:srgbClr val="7030A0"/>
                </a:solidFill>
              </a:rPr>
              <a:t>://</a:t>
            </a:r>
            <a:r>
              <a:rPr lang="en-US" sz="3100" b="1">
                <a:solidFill>
                  <a:srgbClr val="7030A0"/>
                </a:solidFill>
              </a:rPr>
              <a:t>nsportal</a:t>
            </a:r>
            <a:r>
              <a:rPr lang="ru-RU" sz="3100" b="1">
                <a:solidFill>
                  <a:srgbClr val="7030A0"/>
                </a:solidFill>
              </a:rPr>
              <a:t>.</a:t>
            </a:r>
            <a:r>
              <a:rPr lang="en-US" sz="3100" b="1">
                <a:solidFill>
                  <a:srgbClr val="7030A0"/>
                </a:solidFill>
              </a:rPr>
              <a:t>ru</a:t>
            </a:r>
            <a:r>
              <a:rPr lang="ru-RU" sz="3100" b="1">
                <a:solidFill>
                  <a:srgbClr val="7030A0"/>
                </a:solidFill>
              </a:rPr>
              <a:t>/</a:t>
            </a:r>
            <a:r>
              <a:rPr lang="en-US" sz="3100" b="1">
                <a:solidFill>
                  <a:srgbClr val="7030A0"/>
                </a:solidFill>
              </a:rPr>
              <a:t>tumanova</a:t>
            </a:r>
            <a:r>
              <a:rPr lang="ru-RU" sz="3100" b="1">
                <a:solidFill>
                  <a:srgbClr val="7030A0"/>
                </a:solidFill>
              </a:rPr>
              <a:t>-</a:t>
            </a:r>
            <a:r>
              <a:rPr lang="en-US" sz="3100" b="1">
                <a:solidFill>
                  <a:srgbClr val="7030A0"/>
                </a:solidFill>
              </a:rPr>
              <a:t>natalya</a:t>
            </a:r>
            <a:r>
              <a:rPr lang="ru-RU" sz="3100" b="1">
                <a:solidFill>
                  <a:srgbClr val="7030A0"/>
                </a:solidFill>
              </a:rPr>
              <a:t>-</a:t>
            </a:r>
            <a:r>
              <a:rPr lang="en-US" sz="3100" b="1">
                <a:solidFill>
                  <a:srgbClr val="7030A0"/>
                </a:solidFill>
              </a:rPr>
              <a:t>vasilevna</a:t>
            </a:r>
            <a:r>
              <a:rPr lang="ru-RU" sz="3100" b="1">
                <a:solidFill>
                  <a:srgbClr val="7030A0"/>
                </a:solidFill>
              </a:rPr>
              <a:t>.</a:t>
            </a:r>
            <a:r>
              <a:rPr lang="ru-RU" sz="5400" b="1">
                <a:solidFill>
                  <a:srgbClr val="7030A0"/>
                </a:solidFill>
              </a:rPr>
              <a:t/>
            </a:r>
            <a:br>
              <a:rPr lang="ru-RU" sz="5400" b="1">
                <a:solidFill>
                  <a:srgbClr val="7030A0"/>
                </a:solidFill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826475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В</a:t>
            </a:r>
            <a:r>
              <a:rPr lang="ru-RU" sz="2400" b="1" dirty="0" smtClean="0">
                <a:solidFill>
                  <a:srgbClr val="7030A0"/>
                </a:solidFill>
              </a:rPr>
              <a:t>опросы освещения.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Актуальность проведения данных занятий.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Основные принципы при организации занятий.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Диагностический инструментарий.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Методы и приемы используемые на занятиях.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Конспект одного занятия.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Результаты.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Трудности.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Литература.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37278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1. Актуальность проведения.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2513" y="1828800"/>
            <a:ext cx="10521287" cy="434816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Дети с проблемами в психофизиологическом развитии (д/з заикание, ЗРР, ФФНР, ТНР, ОНР, ЗПР, РАС, УО).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Необходимость коррекционно-развивающих занятий для детей с трудностями в поведении (капризы, агрессия, упрямство, тревожность, замкнутость, необщительность).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Л.С.Выготский</a:t>
            </a: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b="1" i="1" dirty="0" smtClean="0">
                <a:solidFill>
                  <a:srgbClr val="FF0000"/>
                </a:solidFill>
                <a:cs typeface="Aharoni" panose="02010803020104030203" pitchFamily="2" charset="-79"/>
              </a:rPr>
              <a:t>«Аффект рождает интеллект» </a:t>
            </a:r>
            <a:r>
              <a:rPr lang="ru-RU" b="1" dirty="0" smtClean="0">
                <a:solidFill>
                  <a:srgbClr val="002060"/>
                </a:solidFill>
              </a:rPr>
              <a:t>- акцент на эмоциональном аспекте развития личности, ставя </a:t>
            </a:r>
            <a:r>
              <a:rPr lang="ru-RU" b="1" i="1" dirty="0" smtClean="0">
                <a:solidFill>
                  <a:srgbClr val="002060"/>
                </a:solidFill>
              </a:rPr>
              <a:t>его </a:t>
            </a:r>
            <a:r>
              <a:rPr lang="ru-RU" b="1" i="1" dirty="0" smtClean="0">
                <a:solidFill>
                  <a:srgbClr val="FF0000"/>
                </a:solidFill>
              </a:rPr>
              <a:t>в приоритет</a:t>
            </a:r>
            <a:r>
              <a:rPr lang="ru-RU" b="1" i="1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решаем многие задачи на </a:t>
            </a:r>
            <a:r>
              <a:rPr lang="ru-RU" b="1" i="1" dirty="0" smtClean="0">
                <a:solidFill>
                  <a:srgbClr val="FF0000"/>
                </a:solidFill>
              </a:rPr>
              <a:t>перспективу.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( </a:t>
            </a:r>
            <a:r>
              <a:rPr lang="ru-RU" b="1" i="1" dirty="0" smtClean="0">
                <a:solidFill>
                  <a:srgbClr val="002060"/>
                </a:solidFill>
              </a:rPr>
              <a:t>положительный эмоциональный фон настроения, повышение мотивации к любому виду деятельности, развитие коммуникации)</a:t>
            </a:r>
          </a:p>
        </p:txBody>
      </p:sp>
    </p:spTree>
    <p:extLst>
      <p:ext uri="{BB962C8B-B14F-4D97-AF65-F5344CB8AC3E}">
        <p14:creationId xmlns:p14="http://schemas.microsoft.com/office/powerpoint/2010/main" val="3530344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138012" cy="485745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П</a:t>
            </a:r>
            <a:r>
              <a:rPr lang="ru-RU" sz="2400" b="1" dirty="0" smtClean="0">
                <a:solidFill>
                  <a:srgbClr val="7030A0"/>
                </a:solidFill>
              </a:rPr>
              <a:t>оставленные задачи:  </a:t>
            </a:r>
            <a:r>
              <a:rPr lang="ru-RU" sz="2400" b="1" i="1" dirty="0" smtClean="0">
                <a:solidFill>
                  <a:srgbClr val="002060"/>
                </a:solidFill>
              </a:rPr>
              <a:t>улучшения адаптации детей, </a:t>
            </a:r>
            <a:r>
              <a:rPr lang="ru-RU" sz="2400" b="1" i="1" dirty="0">
                <a:solidFill>
                  <a:srgbClr val="002060"/>
                </a:solidFill>
              </a:rPr>
              <a:t>улучшение эмоционального </a:t>
            </a:r>
            <a:r>
              <a:rPr lang="ru-RU" sz="2400" b="1" i="1" dirty="0" smtClean="0">
                <a:solidFill>
                  <a:srgbClr val="002060"/>
                </a:solidFill>
              </a:rPr>
              <a:t>фона (</a:t>
            </a:r>
            <a:r>
              <a:rPr lang="ru-RU" sz="2400" b="1" i="1" dirty="0">
                <a:solidFill>
                  <a:srgbClr val="002060"/>
                </a:solidFill>
              </a:rPr>
              <a:t>поднятие настроения), </a:t>
            </a:r>
            <a:r>
              <a:rPr lang="ru-RU" sz="2400" b="1" i="1" dirty="0" smtClean="0">
                <a:solidFill>
                  <a:srgbClr val="002060"/>
                </a:solidFill>
              </a:rPr>
              <a:t> развитие коммуникативных навыков, обучение  распознаванию собственных эмоций и эмоций других людей, развитие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эмпатии</a:t>
            </a:r>
            <a:r>
              <a:rPr lang="ru-RU" sz="2400" b="1" i="1" dirty="0" smtClean="0">
                <a:solidFill>
                  <a:srgbClr val="002060"/>
                </a:solidFill>
              </a:rPr>
              <a:t>.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/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Количество занятий -7 ; 1 раз в неделю; 3 старшие группы.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/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Сайт - </a:t>
            </a:r>
            <a:r>
              <a:rPr lang="en-US" sz="2400" b="1" dirty="0">
                <a:solidFill>
                  <a:srgbClr val="7030A0"/>
                </a:solidFill>
              </a:rPr>
              <a:t>https</a:t>
            </a:r>
            <a:r>
              <a:rPr lang="ru-RU" sz="2400" b="1" dirty="0">
                <a:solidFill>
                  <a:srgbClr val="7030A0"/>
                </a:solidFill>
              </a:rPr>
              <a:t>://</a:t>
            </a:r>
            <a:r>
              <a:rPr lang="en-US" sz="2400" b="1" dirty="0">
                <a:solidFill>
                  <a:srgbClr val="7030A0"/>
                </a:solidFill>
              </a:rPr>
              <a:t>nsportal</a:t>
            </a:r>
            <a:r>
              <a:rPr lang="ru-RU" sz="2400" b="1" dirty="0">
                <a:solidFill>
                  <a:srgbClr val="7030A0"/>
                </a:solidFill>
              </a:rPr>
              <a:t>.</a:t>
            </a:r>
            <a:r>
              <a:rPr lang="en-US" sz="2400" b="1" dirty="0">
                <a:solidFill>
                  <a:srgbClr val="7030A0"/>
                </a:solidFill>
              </a:rPr>
              <a:t>ru</a:t>
            </a:r>
            <a:r>
              <a:rPr lang="ru-RU" sz="2400" b="1" dirty="0">
                <a:solidFill>
                  <a:srgbClr val="7030A0"/>
                </a:solidFill>
              </a:rPr>
              <a:t>/</a:t>
            </a:r>
            <a:r>
              <a:rPr lang="en-US" sz="2400" b="1" dirty="0">
                <a:solidFill>
                  <a:srgbClr val="7030A0"/>
                </a:solidFill>
              </a:rPr>
              <a:t>tumanova</a:t>
            </a:r>
            <a:r>
              <a:rPr lang="ru-RU" sz="2400" b="1" dirty="0">
                <a:solidFill>
                  <a:srgbClr val="7030A0"/>
                </a:solidFill>
              </a:rPr>
              <a:t>-</a:t>
            </a:r>
            <a:r>
              <a:rPr lang="en-US" sz="2400" b="1" dirty="0">
                <a:solidFill>
                  <a:srgbClr val="7030A0"/>
                </a:solidFill>
              </a:rPr>
              <a:t>natalya</a:t>
            </a:r>
            <a:r>
              <a:rPr lang="ru-RU" sz="2400" b="1" dirty="0">
                <a:solidFill>
                  <a:srgbClr val="7030A0"/>
                </a:solidFill>
              </a:rPr>
              <a:t>-</a:t>
            </a:r>
            <a:r>
              <a:rPr lang="en-US" sz="2400" b="1" smtClean="0">
                <a:solidFill>
                  <a:srgbClr val="7030A0"/>
                </a:solidFill>
              </a:rPr>
              <a:t>vasilevna</a:t>
            </a:r>
            <a:r>
              <a:rPr lang="ru-RU" sz="2400" b="1" smtClean="0">
                <a:solidFill>
                  <a:srgbClr val="7030A0"/>
                </a:solidFill>
              </a:rPr>
              <a:t>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921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650" y="642594"/>
            <a:ext cx="9910549" cy="107702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2.Основные условия при организации занятий: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Количество человек не больше 8-10 чел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«Включенность» воспитателя, как участника занятий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Наличие комфортного пространства (группа, кабинет психолога),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Материально-техническое, музыкальное, наглядно-дидактическое оформление (ковер,  аудио-записи, раздаточный материал, плакат «Эмоции», ватманы, маркеры, цветные карандаши и т.д.).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Комплексный подход в к-р работе взаимодействие с родителями, педагогами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32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3. Диагностический инструментарий.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Скрининговое</a:t>
            </a:r>
            <a:r>
              <a:rPr lang="ru-RU" b="1" dirty="0" smtClean="0">
                <a:solidFill>
                  <a:srgbClr val="002060"/>
                </a:solidFill>
              </a:rPr>
              <a:t> обследование симптомов расстройств поведения и эмоций у детей на основе оценки воспитателя и наблюдений педагога-психолога.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Симптомы, расстройства: негативизм, упрямство, </a:t>
            </a:r>
            <a:r>
              <a:rPr lang="ru-RU" b="1" dirty="0" err="1" smtClean="0">
                <a:solidFill>
                  <a:srgbClr val="002060"/>
                </a:solidFill>
              </a:rPr>
              <a:t>демонстративность</a:t>
            </a:r>
            <a:r>
              <a:rPr lang="ru-RU" b="1" dirty="0" smtClean="0">
                <a:solidFill>
                  <a:srgbClr val="002060"/>
                </a:solidFill>
              </a:rPr>
              <a:t>, агрессивность, конфликтность, вспыльчивость, обидчивость и т.д.- (24).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Романов А.А. Расстройства поведения и эмоций у детей в целом. Рабочая тетрадь специалиста.-М. «</a:t>
            </a:r>
            <a:r>
              <a:rPr lang="ru-RU" b="1" dirty="0" err="1" smtClean="0">
                <a:solidFill>
                  <a:srgbClr val="002060"/>
                </a:solidFill>
              </a:rPr>
              <a:t>Плэйт</a:t>
            </a:r>
            <a:r>
              <a:rPr lang="ru-RU" b="1" dirty="0" smtClean="0">
                <a:solidFill>
                  <a:srgbClr val="002060"/>
                </a:solidFill>
              </a:rPr>
              <a:t>», 2003 г.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hlinkClick r:id="rId2" action="ppaction://hlinkfile"/>
              </a:rPr>
              <a:t> </a:t>
            </a:r>
            <a:r>
              <a:rPr lang="ru-RU" b="1" dirty="0" smtClean="0">
                <a:solidFill>
                  <a:srgbClr val="002060"/>
                </a:solidFill>
                <a:hlinkClick r:id="rId2" action="ppaction://hlinkfile"/>
              </a:rPr>
              <a:t>   Новая папка\диагностика Романова.</a:t>
            </a:r>
            <a:r>
              <a:rPr lang="en-US" b="1" dirty="0" err="1" smtClean="0">
                <a:solidFill>
                  <a:srgbClr val="002060"/>
                </a:solidFill>
                <a:hlinkClick r:id="rId2" action="ppaction://hlinkfile"/>
              </a:rPr>
              <a:t>docx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36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15891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4. Методы и приемы используемые на занятиях.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801504"/>
            <a:ext cx="10058400" cy="423353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Методы</a:t>
            </a:r>
            <a:r>
              <a:rPr lang="ru-RU" sz="2400" b="1" dirty="0" smtClean="0">
                <a:solidFill>
                  <a:srgbClr val="002060"/>
                </a:solidFill>
              </a:rPr>
              <a:t>: </a:t>
            </a:r>
            <a:r>
              <a:rPr lang="ru-RU" sz="2000" dirty="0" smtClean="0">
                <a:solidFill>
                  <a:srgbClr val="002060"/>
                </a:solidFill>
              </a:rPr>
              <a:t>игры на снятие тревожности, скованности, зажатости; игровые этюды; игровые упражнения; арт-терапия; создание ситуации успеха и эмоционального творческого раскрепощения; поощрение; убеждение;  наблюдение; диагностика;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Приемы</a:t>
            </a:r>
            <a:r>
              <a:rPr lang="ru-RU" sz="2400" b="1" dirty="0" smtClean="0">
                <a:solidFill>
                  <a:srgbClr val="002060"/>
                </a:solidFill>
              </a:rPr>
              <a:t>: </a:t>
            </a:r>
            <a:r>
              <a:rPr lang="ru-RU" sz="2000" dirty="0" smtClean="0">
                <a:solidFill>
                  <a:srgbClr val="002060"/>
                </a:solidFill>
              </a:rPr>
              <a:t>визуальный и тактильный контакт; групповая поддержка; показ; присоединение; похвала; подбадривание; эмоциональное «заражение»; проявление искренней заинтересованности; имитация.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9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5.Занятие №1. Вводное.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1.Установление </a:t>
            </a:r>
            <a:r>
              <a:rPr lang="ru-RU" sz="2400" b="1" dirty="0">
                <a:solidFill>
                  <a:srgbClr val="002060"/>
                </a:solidFill>
              </a:rPr>
              <a:t>контакта. 2.Снятие </a:t>
            </a:r>
            <a:r>
              <a:rPr lang="ru-RU" sz="2400" b="1" dirty="0" smtClean="0">
                <a:solidFill>
                  <a:srgbClr val="002060"/>
                </a:solidFill>
              </a:rPr>
              <a:t>психического эмоционального </a:t>
            </a:r>
            <a:r>
              <a:rPr lang="ru-RU" sz="2400" b="1" dirty="0">
                <a:solidFill>
                  <a:srgbClr val="002060"/>
                </a:solidFill>
              </a:rPr>
              <a:t>напряжения.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3</a:t>
            </a:r>
            <a:r>
              <a:rPr lang="ru-RU" sz="2400" b="1" dirty="0">
                <a:solidFill>
                  <a:srgbClr val="002060"/>
                </a:solidFill>
              </a:rPr>
              <a:t>. Создание доверительного, позитивного эмоционального фона.</a:t>
            </a:r>
          </a:p>
          <a:p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b="1" dirty="0"/>
              <a:t>Методическое обеспечение: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И</a:t>
            </a:r>
            <a:r>
              <a:rPr lang="ru-RU" sz="2400" b="1" dirty="0" smtClean="0">
                <a:solidFill>
                  <a:srgbClr val="002060"/>
                </a:solidFill>
              </a:rPr>
              <a:t>гровой </a:t>
            </a:r>
            <a:r>
              <a:rPr lang="ru-RU" sz="2400" b="1" dirty="0">
                <a:solidFill>
                  <a:srgbClr val="002060"/>
                </a:solidFill>
              </a:rPr>
              <a:t>персонаж (игрушка), мяч, атрибуты для игры «Светофор» - три палочки с цветами светофора, в виде флажков, кругов, ладошек, музыка.</a:t>
            </a: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54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967" y="365125"/>
            <a:ext cx="10848833" cy="52197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Занятие №1 (продолжение).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967" y="1023582"/>
            <a:ext cx="11041039" cy="5404514"/>
          </a:xfrm>
        </p:spPr>
        <p:txBody>
          <a:bodyPr>
            <a:normAutofit fontScale="55000" lnSpcReduction="20000"/>
          </a:bodyPr>
          <a:lstStyle/>
          <a:p>
            <a:r>
              <a:rPr lang="ru-RU" sz="2500" b="1" dirty="0">
                <a:solidFill>
                  <a:srgbClr val="002060"/>
                </a:solidFill>
              </a:rPr>
              <a:t>Ход.</a:t>
            </a:r>
          </a:p>
          <a:p>
            <a:r>
              <a:rPr lang="ru-RU" sz="2500" b="1" dirty="0">
                <a:solidFill>
                  <a:srgbClr val="7030A0"/>
                </a:solidFill>
              </a:rPr>
              <a:t>Психолог (от имени игрушки): «Здравствуйте, ребята! Давайте знакомиться! Меня зовут (имя), я пришел к вам с предложением поиграть?! Согласны?! Садимся на поезд! Поехали!» Психолог с воспитателем держатся за руки, имитируя поезд, дети внутри круга. Двигаются вперёд под музыку. «Первая полянка. Знакомство»</a:t>
            </a:r>
          </a:p>
          <a:p>
            <a:pPr lvl="0"/>
            <a:r>
              <a:rPr lang="ru-RU" sz="2500" b="1" dirty="0">
                <a:solidFill>
                  <a:srgbClr val="002060"/>
                </a:solidFill>
              </a:rPr>
              <a:t>Упражнение «Мяч в кругу» </a:t>
            </a:r>
            <a:r>
              <a:rPr lang="ru-RU" sz="2500" b="1" dirty="0">
                <a:solidFill>
                  <a:srgbClr val="7030A0"/>
                </a:solidFill>
              </a:rPr>
              <a:t>- передают мяч, смотрят в глаза и называют своё имя. Далее- цвет, любимое животное.</a:t>
            </a:r>
          </a:p>
          <a:p>
            <a:r>
              <a:rPr lang="ru-RU" sz="2500" b="1" dirty="0">
                <a:solidFill>
                  <a:srgbClr val="7030A0"/>
                </a:solidFill>
              </a:rPr>
              <a:t>Психолог: «Едем дальше. Вторая полянка»</a:t>
            </a:r>
          </a:p>
          <a:p>
            <a:pPr lvl="0"/>
            <a:r>
              <a:rPr lang="ru-RU" sz="2500" b="1" dirty="0">
                <a:solidFill>
                  <a:srgbClr val="002060"/>
                </a:solidFill>
              </a:rPr>
              <a:t>Игра «Светофор» </a:t>
            </a:r>
            <a:r>
              <a:rPr lang="ru-RU" sz="2500" b="1" dirty="0">
                <a:solidFill>
                  <a:srgbClr val="7030A0"/>
                </a:solidFill>
              </a:rPr>
              <a:t>(или «Соковыжималка»).</a:t>
            </a:r>
          </a:p>
          <a:p>
            <a:pPr lvl="0"/>
            <a:r>
              <a:rPr lang="ru-RU" sz="2500" b="1" dirty="0">
                <a:solidFill>
                  <a:srgbClr val="7030A0"/>
                </a:solidFill>
              </a:rPr>
              <a:t>«Светофор» - дети хаотично перемещаются по группе, на показанный знак светофора, выполняют оговоренные движения. Красный- стоять, жёлтый- идти, зелёный- бегать.</a:t>
            </a:r>
          </a:p>
          <a:p>
            <a:pPr lvl="0"/>
            <a:r>
              <a:rPr lang="ru-RU" sz="2500" b="1" dirty="0">
                <a:solidFill>
                  <a:srgbClr val="002060"/>
                </a:solidFill>
              </a:rPr>
              <a:t>«Соковыжималка»- </a:t>
            </a:r>
            <a:r>
              <a:rPr lang="ru-RU" sz="2500" b="1" dirty="0">
                <a:solidFill>
                  <a:srgbClr val="7030A0"/>
                </a:solidFill>
              </a:rPr>
              <a:t>в круг встают дети по одному, либо по двое, трое. Изображают фрукты. Остальные дети- «соковыжималка» двигаются в центр круга, «выжимая» сок из «фруктов». Затем отходят назад и пьют «сок» из «стаканчиков». При этом отмечают его вкус.</a:t>
            </a:r>
          </a:p>
          <a:p>
            <a:r>
              <a:rPr lang="ru-RU" sz="2500" b="1" dirty="0">
                <a:solidFill>
                  <a:srgbClr val="7030A0"/>
                </a:solidFill>
              </a:rPr>
              <a:t>Психолог: «Едем дальше. Третья полянка. А на этой полянке нужно быть осторожными и смотреть под ноги. Здесь живут…Кто? Вы видите, кто здесь? Слышите? Этот ёжик. Видимо он боится нас.»</a:t>
            </a:r>
          </a:p>
          <a:p>
            <a:pPr lvl="0"/>
            <a:r>
              <a:rPr lang="ru-RU" sz="2500" b="1" dirty="0">
                <a:solidFill>
                  <a:srgbClr val="002060"/>
                </a:solidFill>
              </a:rPr>
              <a:t>Игровой этюд «Шли по лесу не спеша».</a:t>
            </a:r>
          </a:p>
          <a:p>
            <a:r>
              <a:rPr lang="ru-RU" sz="2500" b="1" dirty="0">
                <a:solidFill>
                  <a:srgbClr val="7030A0"/>
                </a:solidFill>
              </a:rPr>
              <a:t>Дети встают в круг и держатся за руки. Внутри круга на корточках сидит ребёнок.       (Тревожный, робкий, неуверенный). Дети двигаются со словами: «Шли по кругу не спеша, вдруг увидели ежа. Ёжик, ёжик, мы друзья. Дай погладим мы тебя.» Подходят к «ежу» и гладят по спине. Далее ребёнок в кругу сменяется следующим.</a:t>
            </a:r>
          </a:p>
          <a:p>
            <a:r>
              <a:rPr lang="ru-RU" sz="2500" b="1" dirty="0">
                <a:solidFill>
                  <a:srgbClr val="7030A0"/>
                </a:solidFill>
              </a:rPr>
              <a:t>Психолог: «Ребята, нам пора возвращаться. Поезд нас ждёт. Отправляемся в детский садик. Вот и приехали. Пора расставаться.»</a:t>
            </a:r>
          </a:p>
          <a:p>
            <a:pPr lvl="0"/>
            <a:r>
              <a:rPr lang="ru-RU" sz="2500" b="1" dirty="0">
                <a:solidFill>
                  <a:srgbClr val="002060"/>
                </a:solidFill>
              </a:rPr>
              <a:t>Прощание. Игрушка в кругу</a:t>
            </a:r>
            <a:r>
              <a:rPr lang="ru-RU" sz="2500" b="1" dirty="0">
                <a:solidFill>
                  <a:srgbClr val="7030A0"/>
                </a:solidFill>
              </a:rPr>
              <a:t>. Передают по кругу и говорят «пожелание» стоящему рядом ребёнку.</a:t>
            </a:r>
          </a:p>
          <a:p>
            <a:pPr marL="0" indent="0">
              <a:buNone/>
            </a:pPr>
            <a:r>
              <a:rPr lang="ru-RU" sz="2500" b="1" dirty="0">
                <a:solidFill>
                  <a:srgbClr val="7030A0"/>
                </a:solidFill>
              </a:rPr>
              <a:t> </a:t>
            </a:r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57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247</TotalTime>
  <Words>882</Words>
  <Application>Microsoft Office PowerPoint</Application>
  <PresentationFormat>Широкоэкранный</PresentationFormat>
  <Paragraphs>83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Aharoni</vt:lpstr>
      <vt:lpstr>Century Gothic</vt:lpstr>
      <vt:lpstr>Garamond</vt:lpstr>
      <vt:lpstr>Savon</vt:lpstr>
      <vt:lpstr>Развитие эмоциональной сферы у детей старшего дошкольного возраста. (комплекс занятий)</vt:lpstr>
      <vt:lpstr>Вопросы освещения. </vt:lpstr>
      <vt:lpstr>1. Актуальность проведения.</vt:lpstr>
      <vt:lpstr>Поставленные задачи:  улучшения адаптации детей, улучшение эмоционального фона (поднятие настроения),  развитие коммуникативных навыков, обучение  распознаванию собственных эмоций и эмоций других людей, развитие эмпатии.   Количество занятий -7 ; 1 раз в неделю; 3 старшие группы.  Сайт - https://nsportal.ru/tumanova-natalya-vasilevna.</vt:lpstr>
      <vt:lpstr>2.Основные условия при организации занятий:</vt:lpstr>
      <vt:lpstr>3. Диагностический инструментарий.</vt:lpstr>
      <vt:lpstr>4. Методы и приемы используемые на занятиях.</vt:lpstr>
      <vt:lpstr>5.Занятие №1. Вводное.</vt:lpstr>
      <vt:lpstr>Занятие №1 (продолжение).</vt:lpstr>
      <vt:lpstr>6.Результаты:   </vt:lpstr>
      <vt:lpstr>Результаты: </vt:lpstr>
      <vt:lpstr>7. Трудности: </vt:lpstr>
      <vt:lpstr>Литература:</vt:lpstr>
      <vt:lpstr> СПАСИБО ЗА ВНИМНИЕ!  Сайт - https://nsportal.ru/tumanova-natalya-vasilevna.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эмоциональной сферы у детей старшего дошкольного возраста.</dc:title>
  <dc:creator>наталья туманова</dc:creator>
  <cp:lastModifiedBy>наталья туманова</cp:lastModifiedBy>
  <cp:revision>30</cp:revision>
  <dcterms:created xsi:type="dcterms:W3CDTF">2020-11-12T11:48:26Z</dcterms:created>
  <dcterms:modified xsi:type="dcterms:W3CDTF">2020-12-01T09:12:50Z</dcterms:modified>
</cp:coreProperties>
</file>