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2"/>
  </p:notesMasterIdLst>
  <p:sldIdLst>
    <p:sldId id="294" r:id="rId2"/>
    <p:sldId id="256" r:id="rId3"/>
    <p:sldId id="292" r:id="rId4"/>
    <p:sldId id="293" r:id="rId5"/>
    <p:sldId id="257" r:id="rId6"/>
    <p:sldId id="258" r:id="rId7"/>
    <p:sldId id="259" r:id="rId8"/>
    <p:sldId id="260" r:id="rId9"/>
    <p:sldId id="261" r:id="rId10"/>
    <p:sldId id="263" r:id="rId11"/>
    <p:sldId id="288" r:id="rId12"/>
    <p:sldId id="265" r:id="rId13"/>
    <p:sldId id="266" r:id="rId14"/>
    <p:sldId id="271" r:id="rId15"/>
    <p:sldId id="272" r:id="rId16"/>
    <p:sldId id="268" r:id="rId17"/>
    <p:sldId id="273" r:id="rId18"/>
    <p:sldId id="269" r:id="rId19"/>
    <p:sldId id="274" r:id="rId20"/>
    <p:sldId id="275" r:id="rId21"/>
    <p:sldId id="267" r:id="rId22"/>
    <p:sldId id="278" r:id="rId23"/>
    <p:sldId id="279" r:id="rId24"/>
    <p:sldId id="280" r:id="rId25"/>
    <p:sldId id="281" r:id="rId26"/>
    <p:sldId id="283" r:id="rId27"/>
    <p:sldId id="284" r:id="rId28"/>
    <p:sldId id="285" r:id="rId29"/>
    <p:sldId id="286" r:id="rId30"/>
    <p:sldId id="29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532" autoAdjust="0"/>
  </p:normalViewPr>
  <p:slideViewPr>
    <p:cSldViewPr>
      <p:cViewPr varScale="1">
        <p:scale>
          <a:sx n="69" d="100"/>
          <a:sy n="69" d="100"/>
        </p:scale>
        <p:origin x="7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C8BBA2-4894-4DD0-A78B-E81E2AB1F251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5BD1B-6AE7-44CA-8010-D05DA1CA5C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896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846DD-C9EB-4E45-A33D-C8E68A7D2BD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128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gif"/><Relationship Id="rId4" Type="http://schemas.openxmlformats.org/officeDocument/2006/relationships/image" Target="../media/image3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9.gif"/><Relationship Id="rId4" Type="http://schemas.openxmlformats.org/officeDocument/2006/relationships/image" Target="../media/image68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gif"/><Relationship Id="rId13" Type="http://schemas.openxmlformats.org/officeDocument/2006/relationships/image" Target="../media/image81.jpeg"/><Relationship Id="rId3" Type="http://schemas.openxmlformats.org/officeDocument/2006/relationships/image" Target="../media/image71.gif"/><Relationship Id="rId7" Type="http://schemas.openxmlformats.org/officeDocument/2006/relationships/image" Target="../media/image75.gif"/><Relationship Id="rId12" Type="http://schemas.openxmlformats.org/officeDocument/2006/relationships/image" Target="../media/image80.gif"/><Relationship Id="rId2" Type="http://schemas.openxmlformats.org/officeDocument/2006/relationships/image" Target="../media/image7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gif"/><Relationship Id="rId11" Type="http://schemas.openxmlformats.org/officeDocument/2006/relationships/image" Target="../media/image79.gif"/><Relationship Id="rId5" Type="http://schemas.openxmlformats.org/officeDocument/2006/relationships/image" Target="../media/image73.gif"/><Relationship Id="rId10" Type="http://schemas.openxmlformats.org/officeDocument/2006/relationships/image" Target="../media/image78.gif"/><Relationship Id="rId4" Type="http://schemas.openxmlformats.org/officeDocument/2006/relationships/image" Target="../media/image72.gif"/><Relationship Id="rId9" Type="http://schemas.openxmlformats.org/officeDocument/2006/relationships/image" Target="../media/image77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gif"/><Relationship Id="rId5" Type="http://schemas.microsoft.com/office/2007/relationships/hdphoto" Target="../media/hdphoto2.wdp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30600" y="1700808"/>
            <a:ext cx="5105400" cy="2940304"/>
          </a:xfrm>
        </p:spPr>
        <p:txBody>
          <a:bodyPr/>
          <a:lstStyle/>
          <a:p>
            <a:pPr algn="l"/>
            <a:r>
              <a:rPr lang="ru-RU" sz="3200" dirty="0" smtClean="0"/>
              <a:t>«</a:t>
            </a:r>
            <a:r>
              <a:rPr lang="ru-RU" sz="3200" b="0" dirty="0"/>
              <a:t>Развитие исследовательской активности дошкольников в процессе детского </a:t>
            </a:r>
            <a:r>
              <a:rPr lang="ru-RU" sz="3200" b="0" dirty="0" err="1"/>
              <a:t>эксперементирования</a:t>
            </a:r>
            <a:r>
              <a:rPr lang="ru-RU" sz="2400" dirty="0" smtClean="0"/>
              <a:t>»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r>
              <a:rPr lang="ru-RU" sz="1600" dirty="0" smtClean="0"/>
              <a:t>Выполнила: Герасимова Е. А.</a:t>
            </a:r>
            <a:endParaRPr lang="ru-RU" sz="1600" dirty="0"/>
          </a:p>
          <a:p>
            <a:r>
              <a:rPr lang="ru-RU" sz="1600" dirty="0" smtClean="0"/>
              <a:t>Воспитатель</a:t>
            </a:r>
            <a:endParaRPr lang="ru-RU" sz="1600" dirty="0"/>
          </a:p>
          <a:p>
            <a:endParaRPr lang="ru-RU" sz="1600" dirty="0" smtClean="0"/>
          </a:p>
          <a:p>
            <a:pPr algn="ctr"/>
            <a:r>
              <a:rPr lang="ru-RU" sz="1600" dirty="0" smtClean="0"/>
              <a:t>г. </a:t>
            </a:r>
            <a:r>
              <a:rPr lang="ru-RU" sz="1600" dirty="0" err="1" smtClean="0"/>
              <a:t>Нововоронеж</a:t>
            </a:r>
            <a:endParaRPr lang="ru-RU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059832" y="188640"/>
            <a:ext cx="583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МКДОУ Нововоронежский детский </a:t>
            </a:r>
            <a:r>
              <a:rPr lang="ru-RU" sz="1600" dirty="0" smtClean="0">
                <a:solidFill>
                  <a:schemeClr val="bg1"/>
                </a:solidFill>
              </a:rPr>
              <a:t>сад № </a:t>
            </a:r>
            <a:r>
              <a:rPr lang="ru-RU" sz="1600" dirty="0" smtClean="0">
                <a:solidFill>
                  <a:schemeClr val="bg1"/>
                </a:solidFill>
              </a:rPr>
              <a:t>4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75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05998"/>
            <a:ext cx="3759147" cy="29739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996952"/>
            <a:ext cx="4450437" cy="36171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/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41" y="3645024"/>
            <a:ext cx="3557119" cy="28284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250" y="320167"/>
            <a:ext cx="3707904" cy="243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69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  <a:normAutofit/>
          </a:bodyPr>
          <a:lstStyle/>
          <a:p>
            <a:pPr algn="ctr"/>
            <a:r>
              <a:rPr lang="ru-RU" sz="3200" dirty="0" smtClean="0"/>
              <a:t>На третье этаже находится зимний сад.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556792"/>
            <a:ext cx="3521075" cy="2640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933056"/>
            <a:ext cx="3521075" cy="2640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373216"/>
            <a:ext cx="3659220" cy="103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28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Дети самостоятельно задумывают </a:t>
            </a:r>
            <a:r>
              <a:rPr lang="ru-RU" sz="2800" dirty="0" smtClean="0"/>
              <a:t>опыты и делятся на малые группы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132856"/>
            <a:ext cx="3521075" cy="35131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060848"/>
            <a:ext cx="3520440" cy="3674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647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Обнаруживают свойства вещества.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95" y="2449079"/>
            <a:ext cx="3516284" cy="26392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484784"/>
            <a:ext cx="3521075" cy="26408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581128"/>
            <a:ext cx="2088232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52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</a:bodyPr>
          <a:lstStyle/>
          <a:p>
            <a:pPr algn="ctr"/>
            <a:r>
              <a:rPr lang="ru-RU" dirty="0" smtClean="0"/>
              <a:t>Опыты с воздухом.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68760"/>
            <a:ext cx="3417127" cy="256284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617" y="2447001"/>
            <a:ext cx="3520440" cy="2643447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645024"/>
            <a:ext cx="2625039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16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</a:bodyPr>
          <a:lstStyle/>
          <a:p>
            <a:pPr algn="ctr"/>
            <a:r>
              <a:rPr lang="ru-RU" dirty="0" smtClean="0"/>
              <a:t>Опыты с песком.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94590"/>
            <a:ext cx="2880320" cy="26880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780928"/>
            <a:ext cx="4032448" cy="3303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672170"/>
            <a:ext cx="2377017" cy="172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34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04664"/>
            <a:ext cx="6768752" cy="648072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 ребятами исследуем свойства песка,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412776"/>
            <a:ext cx="3552395" cy="26642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074"/>
          <a:stretch/>
        </p:blipFill>
        <p:spPr>
          <a:xfrm>
            <a:off x="323528" y="2539050"/>
            <a:ext cx="3720832" cy="26181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072" y="4221088"/>
            <a:ext cx="2741588" cy="238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3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040"/>
          <a:stretch/>
        </p:blipFill>
        <p:spPr>
          <a:xfrm>
            <a:off x="395536" y="476673"/>
            <a:ext cx="3962028" cy="28875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837" y="3478442"/>
            <a:ext cx="4152123" cy="31140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836712"/>
            <a:ext cx="1944216" cy="25274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789040"/>
            <a:ext cx="169218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39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04664"/>
            <a:ext cx="6192688" cy="369332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Экспериментируем с водой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675" y="980727"/>
            <a:ext cx="3691135" cy="2768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809" y="2924944"/>
            <a:ext cx="4006345" cy="30030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159323"/>
            <a:ext cx="1486139" cy="247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0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6984776" cy="792088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Экспериментирование с водой.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2776"/>
            <a:ext cx="38100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645024"/>
            <a:ext cx="3617979" cy="27134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653136"/>
            <a:ext cx="1258788" cy="209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12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548680"/>
            <a:ext cx="3008313" cy="4691063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anchor="ctr">
            <a:norm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«Люди, научившиеся наблюдениям и опытам,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Приобретают способность сами ставить вопросы  и получать на них ответы, оказываясь на более высоком умственном и нравственном уровне  в сравнении с теми, кто такой школы не прошёл…»</a:t>
            </a:r>
          </a:p>
          <a:p>
            <a:pPr algn="r"/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К.Е.Тимирязев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967"/>
          <a:stretch/>
        </p:blipFill>
        <p:spPr>
          <a:xfrm>
            <a:off x="3419872" y="548680"/>
            <a:ext cx="5116484" cy="3411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400154"/>
            <a:ext cx="2905317" cy="245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71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5688632" cy="864096"/>
          </a:xfrm>
        </p:spPr>
        <p:txBody>
          <a:bodyPr>
            <a:prstTxWarp prst="textDeflate">
              <a:avLst/>
            </a:prstTxWarp>
          </a:bodyPr>
          <a:lstStyle/>
          <a:p>
            <a:pPr algn="ctr"/>
            <a:r>
              <a:rPr lang="ru-RU" dirty="0" smtClean="0"/>
              <a:t>Капля шар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54498"/>
            <a:ext cx="3521075" cy="2978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005064"/>
            <a:ext cx="3520440" cy="26434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340768"/>
            <a:ext cx="2619686" cy="190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80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Свойства магнита.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933056"/>
            <a:ext cx="3595125" cy="28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1628800"/>
            <a:ext cx="3827917" cy="2870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653136"/>
            <a:ext cx="2088232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99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AutoShape 4"/>
          <p:cNvSpPr>
            <a:spLocks noChangeArrowheads="1"/>
          </p:cNvSpPr>
          <p:nvPr/>
        </p:nvSpPr>
        <p:spPr bwMode="auto">
          <a:xfrm>
            <a:off x="3131840" y="415532"/>
            <a:ext cx="2879725" cy="9144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EEE8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Основы работы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EEE8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педагога с детьми</a:t>
            </a:r>
            <a:endParaRPr lang="ru-RU" sz="2000" b="1" dirty="0">
              <a:solidFill>
                <a:srgbClr val="EEE8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8373" name="AutoShape 5"/>
          <p:cNvSpPr>
            <a:spLocks noChangeArrowheads="1"/>
          </p:cNvSpPr>
          <p:nvPr/>
        </p:nvSpPr>
        <p:spPr bwMode="auto">
          <a:xfrm>
            <a:off x="1979613" y="1628775"/>
            <a:ext cx="1922462" cy="914400"/>
          </a:xfrm>
          <a:prstGeom prst="octagon">
            <a:avLst>
              <a:gd name="adj" fmla="val 29287"/>
            </a:avLst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Критика-враг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творчества</a:t>
            </a:r>
            <a:endParaRPr lang="ru-RU" sz="1400" b="1" dirty="0"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endParaRPr lang="ru-RU" sz="1400" b="1" dirty="0"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58374" name="AutoShape 6"/>
          <p:cNvSpPr>
            <a:spLocks noChangeArrowheads="1"/>
          </p:cNvSpPr>
          <p:nvPr/>
        </p:nvSpPr>
        <p:spPr bwMode="auto">
          <a:xfrm>
            <a:off x="5580063" y="1557338"/>
            <a:ext cx="1922462" cy="914400"/>
          </a:xfrm>
          <a:prstGeom prst="octagon">
            <a:avLst>
              <a:gd name="adj" fmla="val 29287"/>
            </a:avLst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Воспитывать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настойчивость </a:t>
            </a:r>
            <a:endParaRPr lang="ru-RU" sz="1400" b="1" dirty="0"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58375" name="AutoShape 7"/>
          <p:cNvSpPr>
            <a:spLocks noChangeArrowheads="1"/>
          </p:cNvSpPr>
          <p:nvPr/>
        </p:nvSpPr>
        <p:spPr bwMode="auto">
          <a:xfrm>
            <a:off x="4525142" y="4293096"/>
            <a:ext cx="2376314" cy="1609725"/>
          </a:xfrm>
          <a:prstGeom prst="octagon">
            <a:avLst>
              <a:gd name="adj" fmla="val 29287"/>
            </a:avLst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16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Заканчивать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обсуждение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По проблеме до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появления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признаков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потери интереса</a:t>
            </a:r>
            <a:endParaRPr lang="ru-RU" sz="1600" b="1" dirty="0"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58376" name="AutoShape 8"/>
          <p:cNvSpPr>
            <a:spLocks noChangeArrowheads="1"/>
          </p:cNvSpPr>
          <p:nvPr/>
        </p:nvSpPr>
        <p:spPr bwMode="auto">
          <a:xfrm>
            <a:off x="5713299" y="2917371"/>
            <a:ext cx="1922463" cy="914400"/>
          </a:xfrm>
          <a:prstGeom prst="octagon">
            <a:avLst>
              <a:gd name="adj" fmla="val 29287"/>
            </a:avLst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Подводить итог и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Эксперимента.</a:t>
            </a:r>
            <a:endParaRPr lang="ru-RU" sz="1400" b="1" dirty="0"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58377" name="AutoShape 9"/>
          <p:cNvSpPr>
            <a:spLocks noChangeArrowheads="1"/>
          </p:cNvSpPr>
          <p:nvPr/>
        </p:nvSpPr>
        <p:spPr bwMode="auto">
          <a:xfrm>
            <a:off x="1475583" y="2917371"/>
            <a:ext cx="2304255" cy="1151756"/>
          </a:xfrm>
          <a:prstGeom prst="octagon">
            <a:avLst>
              <a:gd name="adj" fmla="val 29287"/>
            </a:avLst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16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Проявлять интерес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к любой деятельности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ребёнка </a:t>
            </a:r>
            <a:endParaRPr lang="ru-RU" sz="1600" b="1" dirty="0"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58378" name="AutoShape 10"/>
          <p:cNvSpPr>
            <a:spLocks noChangeArrowheads="1"/>
          </p:cNvSpPr>
          <p:nvPr/>
        </p:nvSpPr>
        <p:spPr bwMode="auto">
          <a:xfrm>
            <a:off x="1979613" y="4407726"/>
            <a:ext cx="1979386" cy="1109506"/>
          </a:xfrm>
          <a:prstGeom prst="octagon">
            <a:avLst>
              <a:gd name="adj" fmla="val 29287"/>
            </a:avLst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Воспитывать веру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ребенка в свои силы.</a:t>
            </a:r>
            <a:endParaRPr lang="ru-RU" sz="1400" b="1" dirty="0"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154" name="Line 12"/>
          <p:cNvSpPr>
            <a:spLocks noChangeShapeType="1"/>
          </p:cNvSpPr>
          <p:nvPr/>
        </p:nvSpPr>
        <p:spPr bwMode="auto">
          <a:xfrm>
            <a:off x="4643438" y="1557338"/>
            <a:ext cx="468312" cy="251179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6155" name="Line 13"/>
          <p:cNvSpPr>
            <a:spLocks noChangeShapeType="1"/>
          </p:cNvSpPr>
          <p:nvPr/>
        </p:nvSpPr>
        <p:spPr bwMode="auto">
          <a:xfrm flipH="1">
            <a:off x="3924300" y="1412875"/>
            <a:ext cx="719138" cy="2808288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6156" name="Line 14"/>
          <p:cNvSpPr>
            <a:spLocks noChangeShapeType="1"/>
          </p:cNvSpPr>
          <p:nvPr/>
        </p:nvSpPr>
        <p:spPr bwMode="auto">
          <a:xfrm flipH="1">
            <a:off x="3779838" y="1412875"/>
            <a:ext cx="863600" cy="1655763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6157" name="Line 15"/>
          <p:cNvSpPr>
            <a:spLocks noChangeShapeType="1"/>
          </p:cNvSpPr>
          <p:nvPr/>
        </p:nvSpPr>
        <p:spPr bwMode="auto">
          <a:xfrm flipH="1">
            <a:off x="3851275" y="1412875"/>
            <a:ext cx="792163" cy="503238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6159" name="Line 17"/>
          <p:cNvSpPr>
            <a:spLocks noChangeShapeType="1"/>
          </p:cNvSpPr>
          <p:nvPr/>
        </p:nvSpPr>
        <p:spPr bwMode="auto">
          <a:xfrm>
            <a:off x="4643438" y="1412875"/>
            <a:ext cx="936625" cy="1655763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6160" name="Line 18"/>
          <p:cNvSpPr>
            <a:spLocks noChangeShapeType="1"/>
          </p:cNvSpPr>
          <p:nvPr/>
        </p:nvSpPr>
        <p:spPr bwMode="auto">
          <a:xfrm>
            <a:off x="4643438" y="1412875"/>
            <a:ext cx="936625" cy="4318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69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50"/>
                            </p:stCondLst>
                            <p:childTnLst>
                              <p:par>
                                <p:cTn id="2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8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8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600"/>
                            </p:stCondLst>
                            <p:childTnLst>
                              <p:par>
                                <p:cTn id="3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8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withGroup">
                            <p:stCondLst>
                              <p:cond delay="7400"/>
                            </p:stCondLst>
                            <p:childTnLst>
                              <p:par>
                                <p:cTn id="4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600"/>
                            </p:stCondLst>
                            <p:childTnLst>
                              <p:par>
                                <p:cTn id="5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8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withGroup">
                            <p:stCondLst>
                              <p:cond delay="9900"/>
                            </p:stCondLst>
                            <p:childTnLst>
                              <p:par>
                                <p:cTn id="5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900"/>
                            </p:stCondLst>
                            <p:childTnLst>
                              <p:par>
                                <p:cTn id="6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withGroup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8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8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000"/>
                            </p:stCondLst>
                            <p:childTnLst>
                              <p:par>
                                <p:cTn id="7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950"/>
                            </p:stCondLst>
                            <p:childTnLst>
                              <p:par>
                                <p:cTn id="8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0"/>
                            </p:stCondLst>
                            <p:childTnLst>
                              <p:par>
                                <p:cTn id="8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8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8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8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900"/>
                            </p:stCondLst>
                            <p:childTnLst>
                              <p:par>
                                <p:cTn id="9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8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6800"/>
                            </p:stCondLst>
                            <p:childTnLst>
                              <p:par>
                                <p:cTn id="9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83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83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3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withGroup">
                            <p:stCondLst>
                              <p:cond delay="17950"/>
                            </p:stCondLst>
                            <p:childTnLst>
                              <p:par>
                                <p:cTn id="10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8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8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8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9100"/>
                            </p:stCondLst>
                            <p:childTnLst>
                              <p:par>
                                <p:cTn id="1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8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8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агетная рамка 2"/>
          <p:cNvSpPr/>
          <p:nvPr/>
        </p:nvSpPr>
        <p:spPr>
          <a:xfrm>
            <a:off x="318659" y="473796"/>
            <a:ext cx="3096344" cy="1800200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Первый этап.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458580" y="1053850"/>
            <a:ext cx="1251655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агетная рамка 4"/>
          <p:cNvSpPr/>
          <p:nvPr/>
        </p:nvSpPr>
        <p:spPr>
          <a:xfrm>
            <a:off x="4679066" y="538501"/>
            <a:ext cx="3028326" cy="1800200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Педагог сам ставит проблему и намечает пути её решения.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318659" y="2780928"/>
            <a:ext cx="3096344" cy="1800200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Второй этап.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458580" y="3356992"/>
            <a:ext cx="1251655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4645057" y="2780928"/>
            <a:ext cx="3096344" cy="1800200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Педагог только ставит проблему, а метод её решения дети ищут сами.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864" y="4725143"/>
            <a:ext cx="1949085" cy="202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53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948720"/>
          </a:xfrm>
        </p:spPr>
        <p:txBody>
          <a:bodyPr>
            <a:prstTxWarp prst="textDeflate">
              <a:avLst/>
            </a:prstTxWarp>
            <a:normAutofit/>
          </a:bodyPr>
          <a:lstStyle/>
          <a:p>
            <a:pPr algn="ctr"/>
            <a:r>
              <a:rPr lang="ru-RU" sz="2800" dirty="0" smtClean="0"/>
              <a:t>Физическое развитие в экспериментальной деятельности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1412776"/>
            <a:ext cx="3521075" cy="2640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4193299"/>
            <a:ext cx="3384376" cy="25382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391220"/>
            <a:ext cx="2160240" cy="219801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84784"/>
            <a:ext cx="3521075" cy="2640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0220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37363">
            <a:off x="395535" y="747117"/>
            <a:ext cx="3936437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284984"/>
            <a:ext cx="4320000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906717"/>
            <a:ext cx="2016224" cy="263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87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758825" y="244475"/>
            <a:ext cx="8385175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</a:t>
            </a:r>
            <a:endParaRPr lang="ru-RU" sz="2000" dirty="0" smtClean="0"/>
          </a:p>
        </p:txBody>
      </p:sp>
      <p:sp>
        <p:nvSpPr>
          <p:cNvPr id="156675" name="AutoShape 3"/>
          <p:cNvSpPr>
            <a:spLocks noChangeArrowheads="1"/>
          </p:cNvSpPr>
          <p:nvPr/>
        </p:nvSpPr>
        <p:spPr bwMode="auto">
          <a:xfrm rot="5400000">
            <a:off x="1079500" y="439738"/>
            <a:ext cx="1368425" cy="2305050"/>
          </a:xfrm>
          <a:prstGeom prst="homePlate">
            <a:avLst>
              <a:gd name="adj" fmla="val 250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Экологическое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просвещение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(пропаганда)</a:t>
            </a:r>
          </a:p>
        </p:txBody>
      </p:sp>
      <p:sp>
        <p:nvSpPr>
          <p:cNvPr id="156676" name="AutoShape 4"/>
          <p:cNvSpPr>
            <a:spLocks noChangeArrowheads="1"/>
          </p:cNvSpPr>
          <p:nvPr/>
        </p:nvSpPr>
        <p:spPr bwMode="auto">
          <a:xfrm rot="5400000">
            <a:off x="5976937" y="475457"/>
            <a:ext cx="1368425" cy="2233613"/>
          </a:xfrm>
          <a:prstGeom prst="homePlate">
            <a:avLst>
              <a:gd name="adj" fmla="val 250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>
              <a:defRPr/>
            </a:pPr>
            <a:r>
              <a:rPr lang="ru-RU" sz="1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Организация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совместной  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деятельности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с детьми</a:t>
            </a:r>
          </a:p>
        </p:txBody>
      </p:sp>
      <p:sp>
        <p:nvSpPr>
          <p:cNvPr id="156677" name="AutoShape 5"/>
          <p:cNvSpPr>
            <a:spLocks noChangeArrowheads="1"/>
          </p:cNvSpPr>
          <p:nvPr/>
        </p:nvSpPr>
        <p:spPr bwMode="auto">
          <a:xfrm>
            <a:off x="467545" y="188913"/>
            <a:ext cx="7489006" cy="719137"/>
          </a:xfrm>
          <a:prstGeom prst="plaque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Работа с родителями</a:t>
            </a:r>
          </a:p>
        </p:txBody>
      </p:sp>
      <p:sp>
        <p:nvSpPr>
          <p:cNvPr id="156678" name="AutoShape 6"/>
          <p:cNvSpPr>
            <a:spLocks noChangeArrowheads="1"/>
          </p:cNvSpPr>
          <p:nvPr/>
        </p:nvSpPr>
        <p:spPr bwMode="auto">
          <a:xfrm>
            <a:off x="179512" y="2420938"/>
            <a:ext cx="2016125" cy="935038"/>
          </a:xfrm>
          <a:prstGeom prst="plaque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Родительские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собрания,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консультации</a:t>
            </a:r>
          </a:p>
        </p:txBody>
      </p:sp>
      <p:sp>
        <p:nvSpPr>
          <p:cNvPr id="156679" name="AutoShape 7"/>
          <p:cNvSpPr>
            <a:spLocks noChangeArrowheads="1"/>
          </p:cNvSpPr>
          <p:nvPr/>
        </p:nvSpPr>
        <p:spPr bwMode="auto">
          <a:xfrm>
            <a:off x="4380238" y="2493963"/>
            <a:ext cx="1584325" cy="935037"/>
          </a:xfrm>
          <a:prstGeom prst="plaque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Наблюдение,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опыты,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экскурсии</a:t>
            </a:r>
          </a:p>
        </p:txBody>
      </p:sp>
      <p:sp>
        <p:nvSpPr>
          <p:cNvPr id="156680" name="AutoShape 8"/>
          <p:cNvSpPr>
            <a:spLocks noChangeArrowheads="1"/>
          </p:cNvSpPr>
          <p:nvPr/>
        </p:nvSpPr>
        <p:spPr bwMode="auto">
          <a:xfrm>
            <a:off x="4379494" y="4303316"/>
            <a:ext cx="1584325" cy="935037"/>
          </a:xfrm>
          <a:prstGeom prst="plaque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Чтение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художественной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литературы,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видеофильмы</a:t>
            </a:r>
          </a:p>
        </p:txBody>
      </p:sp>
      <p:sp>
        <p:nvSpPr>
          <p:cNvPr id="156681" name="AutoShape 9"/>
          <p:cNvSpPr>
            <a:spLocks noChangeArrowheads="1"/>
          </p:cNvSpPr>
          <p:nvPr/>
        </p:nvSpPr>
        <p:spPr bwMode="auto">
          <a:xfrm>
            <a:off x="6490606" y="4365625"/>
            <a:ext cx="1584325" cy="935037"/>
          </a:xfrm>
          <a:prstGeom prst="plaque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Опытническая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деятельность</a:t>
            </a:r>
          </a:p>
        </p:txBody>
      </p:sp>
      <p:sp>
        <p:nvSpPr>
          <p:cNvPr id="156682" name="AutoShape 10"/>
          <p:cNvSpPr>
            <a:spLocks noChangeArrowheads="1"/>
          </p:cNvSpPr>
          <p:nvPr/>
        </p:nvSpPr>
        <p:spPr bwMode="auto">
          <a:xfrm>
            <a:off x="6545943" y="2564904"/>
            <a:ext cx="1584325" cy="935038"/>
          </a:xfrm>
          <a:prstGeom prst="plaque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Уход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за растениями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и животными</a:t>
            </a:r>
          </a:p>
        </p:txBody>
      </p:sp>
      <p:sp>
        <p:nvSpPr>
          <p:cNvPr id="156683" name="AutoShape 11"/>
          <p:cNvSpPr>
            <a:spLocks noChangeArrowheads="1"/>
          </p:cNvSpPr>
          <p:nvPr/>
        </p:nvSpPr>
        <p:spPr bwMode="auto">
          <a:xfrm>
            <a:off x="2051720" y="3429000"/>
            <a:ext cx="2016125" cy="936625"/>
          </a:xfrm>
          <a:prstGeom prst="plaque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Информационные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стенды, выпуски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экологических газет</a:t>
            </a:r>
          </a:p>
        </p:txBody>
      </p:sp>
      <p:sp>
        <p:nvSpPr>
          <p:cNvPr id="156684" name="AutoShape 12"/>
          <p:cNvSpPr>
            <a:spLocks noChangeArrowheads="1"/>
          </p:cNvSpPr>
          <p:nvPr/>
        </p:nvSpPr>
        <p:spPr bwMode="auto">
          <a:xfrm>
            <a:off x="1908175" y="5517232"/>
            <a:ext cx="2016125" cy="936625"/>
          </a:xfrm>
          <a:prstGeom prst="plaque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Фоторепортажи,</a:t>
            </a:r>
          </a:p>
          <a:p>
            <a:pPr>
              <a:defRPr/>
            </a:pPr>
            <a:r>
              <a:rPr lang="ru-RU" sz="1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домашнее видео</a:t>
            </a:r>
          </a:p>
        </p:txBody>
      </p:sp>
      <p:sp>
        <p:nvSpPr>
          <p:cNvPr id="156685" name="AutoShape 13"/>
          <p:cNvSpPr>
            <a:spLocks noChangeArrowheads="1"/>
          </p:cNvSpPr>
          <p:nvPr/>
        </p:nvSpPr>
        <p:spPr bwMode="auto">
          <a:xfrm>
            <a:off x="80658" y="4365625"/>
            <a:ext cx="2089150" cy="863600"/>
          </a:xfrm>
          <a:prstGeom prst="plaque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Семейные гостиные,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участие в конкурсах,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викторинах</a:t>
            </a:r>
          </a:p>
        </p:txBody>
      </p:sp>
      <p:sp>
        <p:nvSpPr>
          <p:cNvPr id="156686" name="AutoShape 14"/>
          <p:cNvSpPr>
            <a:spLocks noChangeArrowheads="1"/>
          </p:cNvSpPr>
          <p:nvPr/>
        </p:nvSpPr>
        <p:spPr bwMode="auto">
          <a:xfrm>
            <a:off x="5594578" y="5631997"/>
            <a:ext cx="1584325" cy="935038"/>
          </a:xfrm>
          <a:prstGeom prst="plaque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Продуктивная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97607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15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56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15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156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withGroup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15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15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15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000"/>
                                        <p:tgtEl>
                                          <p:spTgt spid="15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000"/>
                                        <p:tgtEl>
                                          <p:spTgt spid="156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 animBg="1"/>
      <p:bldP spid="156676" grpId="0" animBg="1"/>
      <p:bldP spid="156677" grpId="0" animBg="1"/>
      <p:bldP spid="156678" grpId="0" animBg="1"/>
      <p:bldP spid="156679" grpId="0" animBg="1"/>
      <p:bldP spid="156680" grpId="0" animBg="1"/>
      <p:bldP spid="156681" grpId="0" animBg="1"/>
      <p:bldP spid="156682" grpId="0" animBg="1"/>
      <p:bldP spid="156683" grpId="0" animBg="1"/>
      <p:bldP spid="156684" grpId="0" animBg="1"/>
      <p:bldP spid="156685" grpId="0" animBg="1"/>
      <p:bldP spid="15668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76672"/>
            <a:ext cx="6768752" cy="792088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Проводятся консультации.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9480" y="1517509"/>
            <a:ext cx="4704043" cy="3528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509120"/>
            <a:ext cx="2023864" cy="177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51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42048" cy="936104"/>
          </a:xfrm>
        </p:spPr>
        <p:txBody>
          <a:bodyPr>
            <a:prstTxWarp prst="textDeflate">
              <a:avLst/>
            </a:prstTxWarp>
          </a:bodyPr>
          <a:lstStyle/>
          <a:p>
            <a:pPr algn="ctr"/>
            <a:r>
              <a:rPr lang="ru-RU" dirty="0" smtClean="0"/>
              <a:t>Дни открытых дверей.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56792"/>
            <a:ext cx="3521075" cy="2496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861048"/>
            <a:ext cx="32512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581128"/>
            <a:ext cx="1944216" cy="195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26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</a:bodyPr>
          <a:lstStyle/>
          <a:p>
            <a:pPr algn="ctr"/>
            <a:r>
              <a:rPr lang="ru-RU" dirty="0" smtClean="0"/>
              <a:t>Круглый стол.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556792"/>
            <a:ext cx="3873219" cy="290491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853408"/>
            <a:ext cx="3810000" cy="28575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053" y="5229825"/>
            <a:ext cx="1224136" cy="12241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466" y="1772816"/>
            <a:ext cx="1143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01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агетная рамка 2"/>
          <p:cNvSpPr/>
          <p:nvPr/>
        </p:nvSpPr>
        <p:spPr>
          <a:xfrm>
            <a:off x="2627784" y="260648"/>
            <a:ext cx="3384376" cy="576064"/>
          </a:xfrm>
          <a:prstGeom prst="bevel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Проблемная ситуация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2627784" y="980728"/>
            <a:ext cx="3384376" cy="504056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Целеполагание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2647899" y="1628800"/>
            <a:ext cx="3384376" cy="492291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Выдвижение гипотез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2691442" y="2276872"/>
            <a:ext cx="3384376" cy="432048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Проверка предположений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395536" y="2924944"/>
            <a:ext cx="3384376" cy="720080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Подтвердилось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4358410" y="2928257"/>
            <a:ext cx="3384376" cy="644759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подтвердилось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395536" y="3884173"/>
            <a:ext cx="3384376" cy="720080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Формулирование выводов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4386876" y="3645024"/>
            <a:ext cx="3384376" cy="720080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Возникновение новой гипотезы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4383630" y="4509120"/>
            <a:ext cx="3384376" cy="567680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Реализация в действии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4366694" y="5229200"/>
            <a:ext cx="3384376" cy="504056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Подтвердилось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4386876" y="5877272"/>
            <a:ext cx="3384376" cy="576064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Формулирование выводов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067944" y="836712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067944" y="1484784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067944" y="2121091"/>
            <a:ext cx="0" cy="1557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907704" y="3645024"/>
            <a:ext cx="0" cy="2391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Выгнутая вправо стрелка 27"/>
          <p:cNvSpPr/>
          <p:nvPr/>
        </p:nvSpPr>
        <p:spPr>
          <a:xfrm>
            <a:off x="7742786" y="3159798"/>
            <a:ext cx="257132" cy="82643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право стрелка 28"/>
          <p:cNvSpPr/>
          <p:nvPr/>
        </p:nvSpPr>
        <p:spPr>
          <a:xfrm>
            <a:off x="7751070" y="4048539"/>
            <a:ext cx="257132" cy="62494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Выгнутая вправо стрелка 29"/>
          <p:cNvSpPr/>
          <p:nvPr/>
        </p:nvSpPr>
        <p:spPr>
          <a:xfrm>
            <a:off x="7771252" y="4732666"/>
            <a:ext cx="228666" cy="68826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Выгнутая вправо стрелка 30"/>
          <p:cNvSpPr/>
          <p:nvPr/>
        </p:nvSpPr>
        <p:spPr>
          <a:xfrm>
            <a:off x="7771252" y="5481228"/>
            <a:ext cx="228666" cy="68407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Выгнутая влево стрелка 31"/>
          <p:cNvSpPr/>
          <p:nvPr/>
        </p:nvSpPr>
        <p:spPr>
          <a:xfrm>
            <a:off x="107504" y="3250636"/>
            <a:ext cx="288032" cy="111037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Двойная стрелка влево/вверх 37"/>
          <p:cNvSpPr/>
          <p:nvPr/>
        </p:nvSpPr>
        <p:spPr>
          <a:xfrm rot="16200000">
            <a:off x="5937600" y="2445194"/>
            <a:ext cx="530914" cy="338286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войная стрелка влево/вверх 38"/>
          <p:cNvSpPr/>
          <p:nvPr/>
        </p:nvSpPr>
        <p:spPr>
          <a:xfrm rot="10800000">
            <a:off x="2331402" y="2348878"/>
            <a:ext cx="360040" cy="530914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124" y="839653"/>
            <a:ext cx="1523441" cy="129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61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8" grpId="0" animBg="1"/>
      <p:bldP spid="3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90" y="331409"/>
            <a:ext cx="1044518" cy="9495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833" y="627956"/>
            <a:ext cx="714375" cy="6000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007" y="668302"/>
            <a:ext cx="695325" cy="5905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836" y="699946"/>
            <a:ext cx="628650" cy="571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709" y="723431"/>
            <a:ext cx="714375" cy="5905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617" y="554002"/>
            <a:ext cx="657225" cy="8191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842" y="740278"/>
            <a:ext cx="647700" cy="5810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941" y="1324747"/>
            <a:ext cx="552450" cy="5524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286647"/>
            <a:ext cx="695325" cy="5905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06" y="1967112"/>
            <a:ext cx="581025" cy="5715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595" y="1976637"/>
            <a:ext cx="752475" cy="561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820" y="1965917"/>
            <a:ext cx="714375" cy="5905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156" y="1984967"/>
            <a:ext cx="933450" cy="5715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606" y="1975442"/>
            <a:ext cx="695325" cy="5905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931" y="2004017"/>
            <a:ext cx="752475" cy="5619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88" y="2004017"/>
            <a:ext cx="714375" cy="5905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503" y="2013542"/>
            <a:ext cx="581025" cy="58102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58" b="11298"/>
          <a:stretch/>
        </p:blipFill>
        <p:spPr>
          <a:xfrm>
            <a:off x="1149494" y="3374570"/>
            <a:ext cx="4483610" cy="2646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7865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23663"/>
            <a:ext cx="7632848" cy="59093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Э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кспериментально-исследовательской используются следующие методы. </a:t>
            </a:r>
          </a:p>
          <a:p>
            <a:pPr marL="285750" lvl="0" indent="-285750" algn="ctr">
              <a:buFont typeface="Wingdings" pitchFamily="2" charset="2"/>
              <a:buChar char="Ø"/>
            </a:pPr>
            <a:endParaRPr lang="ru-RU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marL="285750" lvl="0" indent="-285750" algn="ctr">
              <a:buFont typeface="Wingdings" pitchFamily="2" charset="2"/>
              <a:buChar char="Ø"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вопросы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педагога, побуждающие детей к постановке проблемы (например, вспомните рассказ Л.Н. Толстого «Хотела галка пить...». В какую ситуацию попала галка?);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схематичное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моделирование опыта (создание схемы проведения);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вопросы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помогающие прояснить ситуацию и понять смысл эксперимента, его содержание или природную закономерность;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метод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стимулирующий детей к коммуникации: «Спроси своего друга о чем-либо, что он думает по этому поводу?»;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метод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«первой пробы» применения результатов собственной исследовательской деятельности, суть которого состоит в определении ребенком личностно-ценностного смысла совершенных им действий.     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Создание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условий для детского экспериментирования (исследовательские центры, центры науки.).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Проведение циклов познавательных, эвристических бесед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817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3" y="539296"/>
            <a:ext cx="8064896" cy="1463878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Технология экспериментальной деятельности.</a:t>
            </a: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259632" y="1412776"/>
            <a:ext cx="720080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7164288" y="1391106"/>
            <a:ext cx="864096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197763" y="1391106"/>
            <a:ext cx="864096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18218" y="2852936"/>
            <a:ext cx="15655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Зимний период,</a:t>
            </a:r>
          </a:p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(познание снега,</a:t>
            </a:r>
          </a:p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Льда)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95936" y="3081734"/>
            <a:ext cx="129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Теплый период,</a:t>
            </a:r>
          </a:p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(Изучение песка)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04248" y="3081734"/>
            <a:ext cx="165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Осенний период</a:t>
            </a:r>
          </a:p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(наблюдение за луной, звездами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29" y="4581862"/>
            <a:ext cx="1357486" cy="139021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118" y="4657846"/>
            <a:ext cx="1714500" cy="1238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848" y="4559062"/>
            <a:ext cx="11430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77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prstTxWarp prst="textDeflate">
              <a:avLst/>
            </a:prstTxWarp>
            <a:noAutofit/>
            <a:scene3d>
              <a:camera prst="perspectiveBelow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rgbClr val="00B050"/>
                </a:solidFill>
              </a:rPr>
              <a:t>Ребенок сам познает мир исследуя его, экспериментируя.</a:t>
            </a:r>
            <a:endParaRPr lang="ru-RU" sz="3600" b="1" dirty="0">
              <a:ln/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700808"/>
            <a:ext cx="6030884" cy="4522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6307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Для развития познавательной активности детей создали лабораторию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852936"/>
            <a:ext cx="3600400" cy="3674169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132856"/>
            <a:ext cx="2448272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55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  <a:noAutofit/>
            <a:scene3d>
              <a:camera prst="perspectiveBelow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Приборы помощники.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Содержимое 3" descr="Фото018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2394116"/>
            <a:ext cx="3744416" cy="39900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56209">
            <a:off x="4662947" y="2376947"/>
            <a:ext cx="4165204" cy="4024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5578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Природный материал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57563">
            <a:off x="323529" y="2982710"/>
            <a:ext cx="4082128" cy="35267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61997">
            <a:off x="4527501" y="1927589"/>
            <a:ext cx="4244538" cy="34041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238261"/>
            <a:ext cx="1611982" cy="1338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26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661</TotalTime>
  <Words>328</Words>
  <Application>Microsoft Office PowerPoint</Application>
  <PresentationFormat>Экран (4:3)</PresentationFormat>
  <Paragraphs>119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Bookman Old Style</vt:lpstr>
      <vt:lpstr>Calibri</vt:lpstr>
      <vt:lpstr>Trebuchet MS</vt:lpstr>
      <vt:lpstr>Wingdings</vt:lpstr>
      <vt:lpstr>Wingdings 2</vt:lpstr>
      <vt:lpstr>Изящная</vt:lpstr>
      <vt:lpstr>«Развитие исследовательской активности дошкольников в процессе детского эксперементирования» </vt:lpstr>
      <vt:lpstr>Презентация PowerPoint</vt:lpstr>
      <vt:lpstr>Презентация PowerPoint</vt:lpstr>
      <vt:lpstr>Презентация PowerPoint</vt:lpstr>
      <vt:lpstr>Презентация PowerPoint</vt:lpstr>
      <vt:lpstr>Ребенок сам познает мир исследуя его, экспериментируя.</vt:lpstr>
      <vt:lpstr>Для развития познавательной активности детей создали лабораторию</vt:lpstr>
      <vt:lpstr>Приборы помощники.</vt:lpstr>
      <vt:lpstr>Природный материал</vt:lpstr>
      <vt:lpstr>Презентация PowerPoint</vt:lpstr>
      <vt:lpstr>На третье этаже находится зимний сад.</vt:lpstr>
      <vt:lpstr>Дети самостоятельно задумывают опыты и делятся на малые группы</vt:lpstr>
      <vt:lpstr>Обнаруживают свойства вещества.</vt:lpstr>
      <vt:lpstr>Опыты с воздухом.</vt:lpstr>
      <vt:lpstr>Опыты с песком.</vt:lpstr>
      <vt:lpstr>Презентация PowerPoint</vt:lpstr>
      <vt:lpstr>Презентация PowerPoint</vt:lpstr>
      <vt:lpstr>Презентация PowerPoint</vt:lpstr>
      <vt:lpstr>Презентация PowerPoint</vt:lpstr>
      <vt:lpstr>Капля шар</vt:lpstr>
      <vt:lpstr>Свойства магнита.</vt:lpstr>
      <vt:lpstr>Презентация PowerPoint</vt:lpstr>
      <vt:lpstr>Презентация PowerPoint</vt:lpstr>
      <vt:lpstr>Физическое развитие в экспериментальной деятельности</vt:lpstr>
      <vt:lpstr>Презентация PowerPoint</vt:lpstr>
      <vt:lpstr> </vt:lpstr>
      <vt:lpstr>Презентация PowerPoint</vt:lpstr>
      <vt:lpstr>Дни открытых дверей.</vt:lpstr>
      <vt:lpstr>Круглый стол.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Lora</dc:creator>
  <cp:lastModifiedBy>Sad</cp:lastModifiedBy>
  <cp:revision>66</cp:revision>
  <dcterms:created xsi:type="dcterms:W3CDTF">2012-09-07T06:35:38Z</dcterms:created>
  <dcterms:modified xsi:type="dcterms:W3CDTF">2020-12-03T10:44:47Z</dcterms:modified>
</cp:coreProperties>
</file>