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4" r:id="rId18"/>
    <p:sldId id="281" r:id="rId19"/>
    <p:sldId id="275" r:id="rId20"/>
    <p:sldId id="277" r:id="rId21"/>
    <p:sldId id="279" r:id="rId22"/>
    <p:sldId id="282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73" d="100"/>
          <a:sy n="73" d="100"/>
        </p:scale>
        <p:origin x="-12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99" y="1898977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259" y="4566542"/>
            <a:ext cx="432148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2615780" y="385188"/>
            <a:ext cx="402485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117317" y="347301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117317" y="4485839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117317" y="549866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68" y="2585669"/>
            <a:ext cx="1812802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968" y="2889345"/>
            <a:ext cx="1586487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615780" y="385188"/>
            <a:ext cx="402485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068" y="2585669"/>
            <a:ext cx="1812802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968" y="2889345"/>
            <a:ext cx="1586487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117317" y="347301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117317" y="4485839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117317" y="549866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88" y="2744165"/>
            <a:ext cx="1723648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6739" y="2290011"/>
            <a:ext cx="1232156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15780" y="385188"/>
            <a:ext cx="402485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88" y="2744165"/>
            <a:ext cx="1723648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6739" y="2290011"/>
            <a:ext cx="1232156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117317" y="347301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117317" y="4485839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117317" y="549866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26" y="2399741"/>
            <a:ext cx="1097282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580" y="2320491"/>
            <a:ext cx="1501905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15780" y="385188"/>
            <a:ext cx="402485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26" y="2399741"/>
            <a:ext cx="1097282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4580" y="2320491"/>
            <a:ext cx="1501905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117317" y="347301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117317" y="4485839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117317" y="549866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27" y="2195523"/>
            <a:ext cx="1632207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085" y="2180283"/>
            <a:ext cx="1931674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15780" y="385188"/>
            <a:ext cx="402485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127" y="2195523"/>
            <a:ext cx="1632207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085" y="2180283"/>
            <a:ext cx="1931674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3117317" y="347301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117317" y="4485839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3117317" y="5498664"/>
            <a:ext cx="29916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076" y="505797"/>
            <a:ext cx="4791466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4912" y="1482684"/>
            <a:ext cx="4960630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007726" y="2569706"/>
            <a:ext cx="4960630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64" y="2569705"/>
            <a:ext cx="1267607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574" y="4089357"/>
            <a:ext cx="1172720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477" y="1959719"/>
            <a:ext cx="1740483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&#1054;&#1082;&#1089;&#1072;&#1085;&#1072;\&#1056;&#1072;&#1073;&#1086;&#1095;&#1080;&#1081;%20&#1089;&#1090;&#1086;&#1083;\&#1042;&#1048;&#1044;&#1045;&#1054;%20&#1057;%20&#1048;&#1043;&#1056;&#1040;&#1052;&#1048;\scott-buckley-childhood(1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27584" y="980728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РАЗВИТИЕ РЕЧИ ДЕТЕЙ </a:t>
            </a:r>
            <a:b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СТАРШЕГО ДОШКОЛЬНОГО ВОЗРАСТА </a:t>
            </a:r>
          </a:p>
          <a:p>
            <a:pPr algn="ctr"/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ПОСРЕДСТВОМ</a:t>
            </a:r>
            <a:b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ПОДВИЖНОЙ ИГРЫ</a:t>
            </a:r>
            <a:endParaRPr lang="ru-RU" sz="4000" dirty="0"/>
          </a:p>
        </p:txBody>
      </p:sp>
      <p:pic>
        <p:nvPicPr>
          <p:cNvPr id="10" name="scott-buckley-childhood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5063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260648"/>
            <a:ext cx="5616624" cy="3888432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</a:rPr>
              <a:t>«Акула»</a:t>
            </a:r>
            <a: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Цель: развивать речь, память, внимание, быстроту реакции,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воспитывать честность, справедливость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,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Ход: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Дети стоят по  </a:t>
            </a:r>
            <a:r>
              <a:rPr lang="ru-RU" sz="16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кругу,руками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держат резиночку. Внутри круга, внутри резиночки, стоит водящий «акула».  Дети идут по кругу и говорят слова: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Зубы в пасти: в три ряда.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Это не страсти, это беда.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Этот хищник знаменит,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Тем, что он - "морской бандит".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Мускулисты его скулы,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Остерегайтесь встреч с ...АКУЛОЙ.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 этих слов ребенок «акула» старается осалить ребят, она старается коснуться их рук. 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Задача детей, чтобы резиночка  не упала на пол 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«акула» их не коснулась.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Documents and Settings\Оксана\Мои документы\IMG_20201108_234144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179">
            <a:off x="734799" y="3874683"/>
            <a:ext cx="3321860" cy="2658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Documents and Settings\Оксана\Мои документы\IMG_20201106_1035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6578">
            <a:off x="5002833" y="3860697"/>
            <a:ext cx="3602829" cy="2304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5532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83768" y="1052736"/>
            <a:ext cx="4320480" cy="4464496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Благодаря многообразию содержания подвижная игра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помогает детям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закреплять свои знания и представления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о предметах и явлениях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окружающего мира: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 о повадках и особенностях движений различных животных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и птиц, их криках;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о звуках, издаваемых машинами;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 о средствах передвижения </a:t>
            </a:r>
            <a:br>
              <a:rPr lang="ru-RU" sz="1800" dirty="0" smtClean="0">
                <a:latin typeface="Arial Black" pitchFamily="34" charset="0"/>
              </a:rPr>
            </a:br>
            <a:r>
              <a:rPr lang="ru-RU" sz="1800" dirty="0" smtClean="0">
                <a:latin typeface="Arial Black" pitchFamily="34" charset="0"/>
              </a:rPr>
              <a:t>и правилах движения поезда, автомобиля, самолета.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15578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188640"/>
            <a:ext cx="5688631" cy="38164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«Кузнечики и паук»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упражнять в прыжках, развивать ловкость быстроту, внимательность, речь; </a:t>
            </a:r>
            <a:r>
              <a:rPr lang="ru-RU" sz="1400" dirty="0" smtClean="0">
                <a:solidFill>
                  <a:srgbClr val="FF0000"/>
                </a:solidFill>
              </a:rPr>
              <a:t>учить действовать в соответствии с текстом, воспитывать честность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Ход:</a:t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Выбирается водящий  - «паук», все остальные «кузнечики».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Дети «кузнечики» становятся в резиночку,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спиной в круг, ногами ее натягивают.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Начинают прыгать по кругу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(заранее </a:t>
            </a:r>
            <a:r>
              <a:rPr lang="ru-RU" sz="14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обгоровив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 какую сторону они будут двигаться),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натягивая резинку.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Произносят слова: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паутинку мы попали – </a:t>
            </a:r>
            <a:b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считайте, что пропали.</a:t>
            </a:r>
            <a:b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 за что из цепких рук, </a:t>
            </a:r>
            <a:b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 отпустит нас …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Водящий громко кричит: «Паук!» и дети выпрыгивают из резиночки. Оставшегося в </a:t>
            </a:r>
            <a:r>
              <a:rPr lang="ru-RU" sz="14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резиночке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ловит паук.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4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8" name="Picture 2" descr="C:\Documents and Settings\Оксана\Рабочий стол\ВИДЕО С ИГРАМИ\IMG_61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3603">
            <a:off x="841818" y="4067167"/>
            <a:ext cx="371502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Оксана\Рабочий стол\ВИДЕО С ИГРАМИ\IMG_62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5703">
            <a:off x="6329182" y="1433073"/>
            <a:ext cx="2362475" cy="236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Оксана\Рабочий стол\ВИДЕО С ИГРАМИ\IMG_619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3382">
            <a:off x="4679365" y="3812267"/>
            <a:ext cx="399644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328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060848"/>
            <a:ext cx="5184576" cy="252028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Arial Black" pitchFamily="34" charset="0"/>
                <a:cs typeface="Arial" pitchFamily="34" charset="0"/>
              </a:rPr>
              <a:t>Через движения  лучше работают психические процессы: память, образное мышление, воображение, внимание и речь. Дети учатся анализировать, сопоставлять и обобщать увиденное.</a:t>
            </a:r>
            <a:endParaRPr lang="ru-RU" sz="1600" b="1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5719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85188"/>
            <a:ext cx="6317111" cy="412393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«Логово паука»</a:t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упражнять в подлезании; </a:t>
            </a:r>
            <a:r>
              <a:rPr lang="ru-RU" sz="1600" dirty="0" smtClean="0">
                <a:solidFill>
                  <a:srgbClr val="FF0000"/>
                </a:solidFill>
              </a:rPr>
              <a:t>учить действовать в соответствии с текстом, играть по правилам;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развивать внимание, речь, ловкость, выносливость,.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Ход: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Выбирается водящий – «паук». Он садится в углу «паутины». Все остальные дети –насекомые. Они становятся вокруг «паутины» и говорят: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Эту тоненькую сеть,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 Стоит только лишь задеть,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Как прискачет старичок,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Злой, голодный</a:t>
            </a:r>
            <a:r>
              <a:rPr lang="ru-RU" sz="1600" dirty="0" smtClean="0">
                <a:latin typeface="Arial Black" pitchFamily="34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паучок!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 этих слов они залезают в паутину, аккуратно подлезают под </a:t>
            </a:r>
            <a:r>
              <a:rPr lang="ru-RU" sz="16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резиночками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чтобы она не дернулась. Как только резинка шевельнулась, просыпается паук. Дети должны замереть и не шевелится.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Паук вылезает и говорит: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Чую, чую! Полна горница гостей! 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Сейчас всех съем, Не оставлю и костей!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Если из ребят кто-то зашевелился, и паук его заметил, 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 он выходит из игры.</a:t>
            </a:r>
            <a:endParaRPr lang="ru-RU" sz="1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 descr="C:\Documents and Settings\Оксана\Рабочий стол\ВИДЕО С ИГРАМИ\IMG_62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41821">
            <a:off x="6561104" y="1814461"/>
            <a:ext cx="2323904" cy="1681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Оксана\Рабочий стол\ВИДЕО С ИГРАМИ\IMG_62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2437">
            <a:off x="5620238" y="4185410"/>
            <a:ext cx="3024336" cy="2536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Оксана\Рабочий стол\ВИДЕО С ИГРАМИ\IMG_625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0826">
            <a:off x="1165433" y="4533235"/>
            <a:ext cx="3744416" cy="2239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25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1" y="1988840"/>
            <a:ext cx="4608513" cy="2664296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latin typeface="Arial Black" pitchFamily="34" charset="0"/>
              </a:rPr>
              <a:t>Малоподвижные игры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 – снижают физические нагрузки, расслабляют и успокаивают организм ребенка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 advTm="5406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029079" cy="388843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E43802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b="1" dirty="0" smtClean="0">
                <a:solidFill>
                  <a:srgbClr val="E43802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«Буквы волнуются раз…»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совершенствовать умение при помощи телодвижений изображать любую букву алфавита; развивать общую моторику, память, внимание, мышление, гибкость, быстроту реакции, фонетический слух, дикцию;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Ход игры: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 помощью считалочки выбирается водящий. Он отворачивается, и дети все вместе произносят слова: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Буквы волнуются раз,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Буквы волнуются два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Буквы волнуются три,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Любимая буква на месте замри!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Игроки в это время раскачиваются, расставив руки в стороны. При слове «Замри!», дети замирают , изображая любимую букву. Ведущий подходит к кому-то из игроков и угадывает букву, которую показал ребенок. Тот у кого не получилось изобразить букву,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становится водящим.</a:t>
            </a:r>
            <a: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2" descr="C:\Documents and Settings\Оксана\Мои документы\IMG_20201108_2242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68343">
            <a:off x="257811" y="4025795"/>
            <a:ext cx="2945289" cy="200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Оксана\Рабочий стол\ВИДЕО С ИГРАМИ\IMG_61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70863">
            <a:off x="6875098" y="1829776"/>
            <a:ext cx="1816414" cy="2043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Оксана\Рабочий стол\ВИДЕО С ИГРАМИ\IMG_61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27585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Оксана\Рабочий стол\ВИДЕО С ИГРАМИ\IMG_61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66902">
            <a:off x="3083514" y="4179474"/>
            <a:ext cx="2556501" cy="2071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781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7" y="385188"/>
            <a:ext cx="5112568" cy="2758191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«Кто под парашютом?»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развивать речь, внимание, слуховое восприятие;</a:t>
            </a:r>
            <a:r>
              <a:rPr lang="ru-RU" sz="1400" dirty="0" smtClean="0">
                <a:solidFill>
                  <a:srgbClr val="FF0000"/>
                </a:solidFill>
              </a:rPr>
              <a:t> учить действовать в соответствии с текстом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Ход: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Выбирается водящий, он садится в центр, под игровой парашют. Дети идут по кругу, произнося слова: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«(Имя) ты сейчас в лесу, мы зовем тебя – АУ!</a:t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(Имя) не зевай, кто позвал тебя узнай!».</a:t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 этих слов, водящий должен отгадать кто его позвал.</a:t>
            </a:r>
            <a:endParaRPr lang="ru-RU" sz="14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3" descr="C:\Documents and Settings\Оксана\Мои документы\IMG_20201108_2320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7699">
            <a:off x="417753" y="3460973"/>
            <a:ext cx="3765771" cy="2542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:\Documents and Settings\Оксана\Мои документы\IMG_20201105_0930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1588">
            <a:off x="5437231" y="979724"/>
            <a:ext cx="3457295" cy="2592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Оксана\Мои документы\IMG_20201108_2319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2011">
            <a:off x="4220589" y="3570087"/>
            <a:ext cx="4352501" cy="292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5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24744"/>
            <a:ext cx="6552728" cy="4464496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Arial Black" pitchFamily="34" charset="0"/>
                <a:cs typeface="Arial" pitchFamily="34" charset="0"/>
              </a:rPr>
              <a:t>Народные подвижные игры </a:t>
            </a:r>
            <a:r>
              <a:rPr lang="ru-RU" sz="2400" dirty="0" smtClean="0">
                <a:latin typeface="Arial Black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 Black" pitchFamily="34" charset="0"/>
                <a:cs typeface="Arial" pitchFamily="34" charset="0"/>
              </a:rPr>
            </a:br>
            <a:r>
              <a:rPr lang="ru-RU" sz="2000" dirty="0" smtClean="0">
                <a:latin typeface="Arial Black" pitchFamily="34" charset="0"/>
                <a:cs typeface="Arial" pitchFamily="34" charset="0"/>
              </a:rPr>
              <a:t>- вызывают активную работу мысли, способствуют расширению кругозора. В народных играх много юмора, шуток, соревновательного задора; движения точны и образны. Каждая народная игра начинается считалкой, напевно-забавной песенкой, занимательными диалогами. Они прочно и быстро запоминаются детьми и проговариваются в повседневной жизни, это развивает память и речь. Народный фольклор устно передаётся от поколения к поколению, и никогда не стареет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15469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-92594"/>
            <a:ext cx="6101087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  <a:tabLst>
                <a:tab pos="7048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«Пчелы»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(Русская народная игра)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</a:t>
            </a:r>
            <a:r>
              <a:rPr lang="ru-RU" sz="1400" dirty="0" smtClean="0">
                <a:solidFill>
                  <a:srgbClr val="FF0000"/>
                </a:solidFill>
              </a:rPr>
              <a:t>учить действовать в соответствии с текстом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развивать быстроту, ловкость, внимание, речь, память</a:t>
            </a:r>
            <a:r>
              <a:rPr lang="ru-RU" sz="1400" dirty="0" smtClean="0">
                <a:solidFill>
                  <a:srgbClr val="FF0000"/>
                </a:solidFill>
              </a:rPr>
              <a:t>; </a:t>
            </a: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Ход: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Выбирается участник – изображающий цветок. Остальные ребята делятся на 2 группы – сторожей и пчел. Сторожа, взявшись за руки ходят вокруг цветка и говорят: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Пчелки яровые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, 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рылья золотые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Что вы сидите?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В поле не летите?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Аль вас дождиком сечет,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Аль вас солнышком печет?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Летите за горы высокие,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За леса зеленые.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На кругленький лужок,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  <a:t>На лазоревый цветок.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Пчелы стараются забежать в круг, а сторожа, то поднимая, то опуская руки мешают им. Как только одной из пчел удастся проникнуть в круг и коснуться цветка, сторожа не сумевшие уберечь цветка разбегаются. Пчелы бегут за ними стараясь ужалить и пожужжать в уши. </a:t>
            </a:r>
          </a:p>
        </p:txBody>
      </p:sp>
      <p:pic>
        <p:nvPicPr>
          <p:cNvPr id="9218" name="Picture 2" descr="C:\Documents and Settings\Оксана\Рабочий стол\ВИДЕО С ИГРАМИ\IMG_61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147480"/>
            <a:ext cx="3600400" cy="2560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Documents and Settings\Оксана\Рабочий стол\ВИДЕО С ИГРАМИ\IMG_61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29196">
            <a:off x="5799970" y="4039064"/>
            <a:ext cx="3412422" cy="2002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235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64807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В современном мире проблемы с речью у детей – очень распространенный фактор.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 Их можно обнаружить у каждого второго: один звуки нормально не выговаривает, второй окончания все время путает, а третий вообще молчун, предпочитающий жесты словам.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и причин на то много…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Что же делать?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Активно включаться в процесс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стимуляции речевого развития ребенка.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Работа по развитию речи дошкольников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будет намного эффективнее, 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если ее стимулирование и закрепление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 будет происходить во всех видах деятельности,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 в том числе, в двигательной деятельности: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 а именно при проведении различных упражнений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 и гимнастик (пальчиковой, артикуляционной, дыхательной), и, конечно же, в подвижных играх,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имеющих словесное сопровождение.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50800" dist="50800" dir="5400000" algn="ctr" rotWithShape="0">
                    <a:schemeClr val="accent3">
                      <a:lumMod val="75000"/>
                    </a:schemeClr>
                  </a:outerShdw>
                </a:effectLst>
                <a:latin typeface="Arial Black" pitchFamily="34" charset="0"/>
              </a:rPr>
              <a:t>Подвижные игры имеют неоценимое значение во всестороннем развитии личности.</a:t>
            </a: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endParaRPr lang="ru-RU" sz="1600" dirty="0"/>
          </a:p>
        </p:txBody>
      </p:sp>
    </p:spTree>
  </p:cSld>
  <p:clrMapOvr>
    <a:masterClrMapping/>
  </p:clrMapOvr>
  <p:transition spd="slow" advTm="23484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62828"/>
            <a:ext cx="5328592" cy="63094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«Ежик и мыши»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(Белорусская народная  игра)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Участники делятся на детей и «мышей» и становятся в круг. «Ежик» — в центре круга. По сигналу водящего все идут вправо, Еж — влево. Участники говорят: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Бежит ежик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тупу-туп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Весь колючий, остер зуб!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Ежик, ежик, ты куда?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Что с тобою за беда?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Затем все игроки круга  приседают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имитируют  шуршание мышей: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Один из участников говорит: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Ежик ножками туп-туп! Ежик глазками луп-луп!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Слышит ежик - всюду тишь,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Чу!.. Скребется в листьях мышь!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(ёж имитирует движения: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осторожно ходит, прислушивается).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 стоят в кругу, подняв руки вверх.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Мыши начинают бегать (в круг, по кругу, за кругом).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«ёжик» их догоняет - пятнает, в круг не забегает. Дети говорят: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Беги, беги, ежик,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 жалей ты ножек,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Ты лови себе мышей,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Не лови наших детей!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После этих слов дети приседают и опускают руки. 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Мышка поймана: она в мышеловке. Таким образом, игра повторяется несколько раз.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Documents and Settings\Оксана\Рабочий стол\ВИДЕО С ИГРАМИ\IMG_62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1117">
            <a:off x="5364088" y="260648"/>
            <a:ext cx="3096344" cy="1924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Оксана\Рабочий стол\ВИДЕО С ИГРАМИ\IMG_62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220748"/>
            <a:ext cx="3096344" cy="215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Оксана\Рабочий стол\ВИДЕО С ИГРАМИ\IMG_628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6149">
            <a:off x="5545252" y="4421382"/>
            <a:ext cx="3232817" cy="2134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594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Оксана\Рабочий стол\ВИДЕО С ИГРАМИ\IMG_62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725144"/>
            <a:ext cx="2088232" cy="1939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61127" cy="648072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«Хромая лиса» (Татарская  народная  игра)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: </a:t>
            </a:r>
            <a:r>
              <a:rPr lang="ru-RU" sz="1600" dirty="0" smtClean="0">
                <a:solidFill>
                  <a:srgbClr val="FF0000"/>
                </a:solidFill>
              </a:rPr>
              <a:t>учить действовать в соответствии с текстом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sz="1600" dirty="0" smtClean="0">
                <a:solidFill>
                  <a:srgbClr val="E438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быстроту, ловкость, внимание, 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речь, память</a:t>
            </a:r>
            <a:r>
              <a:rPr lang="ru-RU" sz="1600" dirty="0" smtClean="0">
                <a:solidFill>
                  <a:srgbClr val="FF0000"/>
                </a:solidFill>
              </a:rPr>
              <a:t>; 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Ход: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начале игры надо расчертить площадку, определить, где будет располагаться «лисья нора», «дом», «курятник», и выбрать, кто из детей будет «хромой лисой» и «хозяином курятника». Все остальные дети становятся «курами». «Хромая лиса» скачет на одной ноге из своей норы к «курятнику» мимо «дома», а «хозяин дома» спрашивает у нее, куда она собралась. Шутливый диалог может выглядеть так (1):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Лиса, лисонька хромая, куда ночью ковыляешь?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</a:t>
            </a:r>
            <a:r>
              <a:rPr lang="ru-RU" sz="1600" dirty="0" err="1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Бикчантай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 (господин, младший сын), сынок Мамая, 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меня бабка ждет родная!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  А зачем к ней торопиться?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  Моя шуба там за печкой.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А если шуба загорится?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Окуну я шубу в речку.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  Вдруг умчит ее теченье?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Я заплачу с огорченья.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Лиса, лисонька хромая, как без шубы ты пойдешь?</a:t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— </a:t>
            </a:r>
            <a:r>
              <a:rPr lang="ru-RU" sz="1600" dirty="0" err="1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Бикчантай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, сынок Мамая, как пройду, тогда поймешь!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Доверчивый хозяин «ложится спать» (закрывает глаза), а плутовка-лиса залезает в «курятник» и начинает гоняться(прыгая на одной ноге) за «курами». «Куры» разбегаются (прыгают на двух ногах) от лисы врассыпную, выбегать из курятника им строго запрещено.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Прыгая за «курами», 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«хромая лиса» стремится «осалить» кого-нибудь рукой. 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лиса встала на две ноги и хозяин курятника заметил это, то он с криком «Лиса! бросается к лисе, и она убегает в нору. Если хозяин догонит лисицу и она не успеет спрятаться в норе, то этой  лисе придется водить еще раз.</a:t>
            </a:r>
            <a:b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Documents and Settings\Оксана\Рабочий стол\ВИДЕО С ИГРАМИ\IMG_626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260648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Оксана\Рабочий стол\ВИДЕО С ИГРАМИ\IMG_627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6925" y="2636912"/>
            <a:ext cx="2477075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391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24744"/>
            <a:ext cx="6264696" cy="4483972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latin typeface="Arial Black" pitchFamily="34" charset="0"/>
              </a:rPr>
              <a:t>Таким образом, </a:t>
            </a:r>
            <a:r>
              <a:rPr lang="ru-RU" sz="2400" b="1" u="sng" dirty="0" smtClean="0">
                <a:latin typeface="Arial Black" pitchFamily="34" charset="0"/>
              </a:rPr>
              <a:t>подвижная</a:t>
            </a:r>
            <a:r>
              <a:rPr lang="ru-RU" sz="2400" u="sng" dirty="0" smtClean="0">
                <a:latin typeface="Arial Black" pitchFamily="34" charset="0"/>
              </a:rPr>
              <a:t> игра </a:t>
            </a: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способствуют ускорению </a:t>
            </a:r>
            <a:r>
              <a:rPr lang="ru-RU" sz="2400" b="1" dirty="0" smtClean="0">
                <a:latin typeface="Arial Black" pitchFamily="34" charset="0"/>
              </a:rPr>
              <a:t>развития речи</a:t>
            </a:r>
            <a:r>
              <a:rPr lang="ru-RU" sz="2400" dirty="0" smtClean="0">
                <a:latin typeface="Arial Black" pitchFamily="34" charset="0"/>
              </a:rPr>
              <a:t>, </a:t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>что особенно ценно для </a:t>
            </a:r>
            <a:r>
              <a:rPr lang="ru-RU" sz="2400" b="1" dirty="0" smtClean="0">
                <a:latin typeface="Arial Black" pitchFamily="34" charset="0"/>
              </a:rPr>
              <a:t>детей 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sz="2400" b="1" dirty="0" smtClean="0">
                <a:latin typeface="Arial Black" pitchFamily="34" charset="0"/>
              </a:rPr>
              <a:t>с нарушениями в развитии речи</a:t>
            </a:r>
            <a:r>
              <a:rPr lang="ru-RU" sz="2400" dirty="0" smtClean="0">
                <a:latin typeface="Arial Black" pitchFamily="34" charset="0"/>
              </a:rPr>
              <a:t>, активизирует, способствует эмоциональной разрядке, обеспечивает необходимую физическую нагрузку, </a:t>
            </a:r>
            <a:r>
              <a:rPr lang="ru-RU" sz="2400" b="1" dirty="0" smtClean="0">
                <a:latin typeface="Arial Black" pitchFamily="34" charset="0"/>
              </a:rPr>
              <a:t>развивает физические качества и моторику</a:t>
            </a:r>
            <a:r>
              <a:rPr lang="ru-RU" sz="2400" dirty="0" smtClean="0">
                <a:latin typeface="Arial Black" pitchFamily="34" charset="0"/>
              </a:rPr>
              <a:t>.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 advTm="10032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59632" y="2348880"/>
            <a:ext cx="6912768" cy="237626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Tm="5969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411760" y="1196752"/>
            <a:ext cx="4608512" cy="4824536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latin typeface="Arial Black" pitchFamily="34" charset="0"/>
              </a:rPr>
              <a:t>Подвижная игра помогает в  решении одной из основных задач –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вызывает у детей желание говорить, подталкивает их к речевым контактам, побуждает желание подражать речевой деятельности, расширяет объем понимания речи и словарный запас детей.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10453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7" y="385188"/>
            <a:ext cx="4824536" cy="31158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«Ковбой»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упражнять в беге; развивать ловкость,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быстроту, память, речь, расширять и </a:t>
            </a:r>
            <a:r>
              <a:rPr lang="ru-RU" sz="14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обогощать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словарный запас детей.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Ход игры:</a:t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Выбирается водящий – «ковбой». Дети – «лошадки» дразнят его: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Ковбой, ковбой!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Не спи под горой!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Ты нас накорми,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Ты нас напои!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С нами ты поиграй,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Нас, лошадок, догоняй!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«Лошадки» убегают, «ковбой» их ловит с помощью лассо (обруча).</a:t>
            </a:r>
            <a:endParaRPr lang="ru-RU" sz="14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Documents and Settings\Оксана\Рабочий стол\ВИДЕО С ИГРАМИ\IMG_61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9624">
            <a:off x="5096803" y="692037"/>
            <a:ext cx="3782845" cy="2521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Оксана\Рабочий стол\ВИДЕО С ИГРАМИ\IMG_61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73016"/>
            <a:ext cx="4032448" cy="3127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Оксана\Рабочий стол\ВИДЕО С ИГРАМИ\IMG_61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6636">
            <a:off x="387433" y="3553763"/>
            <a:ext cx="3852667" cy="2568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15078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76672"/>
            <a:ext cx="5040560" cy="568863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 Black" pitchFamily="34" charset="0"/>
                <a:cs typeface="Arial" pitchFamily="34" charset="0"/>
              </a:rPr>
              <a:t>Чем выше двигательная активность ребенка, тем лучше развивается его речь. По мере овладения ребенком двигательными навыками у него развивается и координация движений. Формирование движений происходит при участии речи. Точное, динамичное выполнение упражнений для ног, туловища, рук, головы подготавливает и совершенствование движений артикулярных органов: губ, языка, нижней челюсти и т.д. Для детей с речевыми нарушениями проговаривание стихов и другого речевого материала одновременно с движениями дает ряд преимуществ: речь ритмизуется движениями, становится более громкой, четкой и эмоциональной. И важным условием полноценного овладения учебными навыками, в том числе письмом, являются достаточное развитие моторного и сенсорного компонентов двигательного анализатора </a:t>
            </a:r>
            <a:endParaRPr lang="ru-RU" sz="1600" dirty="0"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23063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5688632" cy="3816424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>
                <a:solidFill>
                  <a:srgbClr val="FF0000"/>
                </a:solidFill>
                <a:latin typeface="Arial Black" pitchFamily="34" charset="0"/>
              </a:rPr>
              <a:t>«Воевода»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 упражнять в беге, прыжках на </a:t>
            </a:r>
            <a:r>
              <a:rPr lang="ru-RU" sz="1600" dirty="0" err="1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фитболе</a:t>
            </a: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развивать быстроту, ловкость,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внимательность, память, речь.</a:t>
            </a:r>
            <a:b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Ход: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Дети передают мяч по кругу и произносят: 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Катится яблоко в круг хоровода.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Кто его поймает –  тот воевода.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Ребенок,  у которого на последней строчке окажется мяч, становится «воеводой». Он садится на фитбол и прыгает по внешнему кругу, произнося слова: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Я сегодня воевода,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я скачу из хоровода.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Затем кладет мяч на пол между двумя игроками, сам встает на своё место. Дети хором говорят: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i="1" dirty="0" smtClean="0">
                <a:solidFill>
                  <a:srgbClr val="FF0000"/>
                </a:solidFill>
                <a:latin typeface="Arial Black" pitchFamily="34" charset="0"/>
              </a:rPr>
              <a:t>Раз, два, не воронь, а беги,  как конь!</a:t>
            </a: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Игроки, между которыми лежит мяч, бегут по кругу в противоположные стороны. Кто первый добежал и схватил фитбол, побеждает</a:t>
            </a:r>
            <a:r>
              <a:rPr lang="ru-RU" sz="1600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C:\Documents and Settings\Оксана\Рабочий стол\ВИДЕО С ИГРАМИ\IMG_62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861048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Оксана\Рабочий стол\ВИДЕО С ИГРАМИ\IMG_62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74616">
            <a:off x="6228184" y="1340768"/>
            <a:ext cx="2304256" cy="2240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Оксана\Рабочий стол\ВИДЕО С ИГРАМИ\IMG_62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6830">
            <a:off x="1326145" y="4185938"/>
            <a:ext cx="3096344" cy="2200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672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11760" y="1988840"/>
            <a:ext cx="5112568" cy="1656184"/>
          </a:xfrm>
        </p:spPr>
        <p:txBody>
          <a:bodyPr>
            <a:normAutofit/>
          </a:bodyPr>
          <a:lstStyle/>
          <a:p>
            <a:pPr lvl="0"/>
            <a:r>
              <a:rPr lang="ru-RU" sz="1800" dirty="0" smtClean="0">
                <a:latin typeface="Arial Black" pitchFamily="34" charset="0"/>
              </a:rPr>
              <a:t>В подвижной игре дети учатся взаимодействовать в коллективе, проявлять инициативу, самостоятельность, а часто и творчество, общаться друг с другом в различных игровых ситуациях</a:t>
            </a:r>
            <a:endParaRPr lang="ru-RU" dirty="0"/>
          </a:p>
        </p:txBody>
      </p:sp>
    </p:spTree>
  </p:cSld>
  <p:clrMapOvr>
    <a:masterClrMapping/>
  </p:clrMapOvr>
  <p:transition spd="slow" advTm="5391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317111" cy="381642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 Black" pitchFamily="34" charset="0"/>
              </a:rPr>
              <a:t>«Пустое место»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Цель: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ru-RU" sz="1400" dirty="0" smtClean="0">
                <a:solidFill>
                  <a:srgbClr val="FF0000"/>
                </a:solidFill>
              </a:rPr>
              <a:t>учить действовать в соответствии с текстом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 развивать быстроту, ловкость, внимание, речь, память</a:t>
            </a:r>
            <a:r>
              <a:rPr lang="ru-RU" sz="1400" dirty="0" smtClean="0">
                <a:solidFill>
                  <a:srgbClr val="FF0000"/>
                </a:solidFill>
              </a:rPr>
              <a:t>; 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Описание игры</a:t>
            </a:r>
            <a:r>
              <a:rPr lang="ru-RU" sz="14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Дети, держась  правой рукой за парашют, двигаются по часовой стрелке,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 ведущий идёт в противоположную сторону со словами: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Вокруг домика хожу</a:t>
            </a: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И в окошечко гляжу,</a:t>
            </a: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К одному я подойду</a:t>
            </a: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И тихонько постучу</a:t>
            </a:r>
            <a: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Тук-тук-тук…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Все дети останавливаются. Ребенок, возле которого  остановился ведущий,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спрашивает: 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«Кто пришёл?» </a:t>
            </a: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Ведущий называет имя ребёнка и продолжает: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Ты стоишь ко мне спиной,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i="1" dirty="0" err="1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Побежим-ка</a:t>
            </a: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мы с тобой.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Кто из нас молодой,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Прибежит быстрей домой?</a:t>
            </a: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Ведущий и ребёнок бегут в противоположные стороны. </a:t>
            </a:r>
            <a:b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4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Выигрывает тот, кто первым займёт пустое место у парашюта</a:t>
            </a:r>
            <a:r>
              <a:rPr lang="ru-RU" sz="1400" dirty="0" smtClean="0">
                <a:solidFill>
                  <a:srgbClr val="E4380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lang="ru-RU" sz="1400" dirty="0"/>
          </a:p>
        </p:txBody>
      </p:sp>
      <p:pic>
        <p:nvPicPr>
          <p:cNvPr id="7" name="Picture 3" descr="C:\Documents and Settings\Оксана\Мои документы\IMG_20201106_1011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94910">
            <a:off x="6389688" y="1448622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Оксана\Рабочий стол\ВИДЕО С ИГРАМИ\IMG_61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6864">
            <a:off x="928266" y="4235812"/>
            <a:ext cx="3477357" cy="23182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Оксана\Рабочий стол\ВИДЕО С ИГРАМИ\IMG_617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4681">
            <a:off x="4624160" y="3767443"/>
            <a:ext cx="4127229" cy="2751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20516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412776"/>
            <a:ext cx="5164983" cy="2304256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1600" dirty="0" smtClean="0">
                <a:latin typeface="Arial Black" pitchFamily="34" charset="0"/>
              </a:rPr>
              <a:t/>
            </a:r>
            <a:br>
              <a:rPr lang="ru-RU" sz="16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/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Игра помогает ребенку преодолеть робость, стеснительность, застенчивость. В процессе такой деятельности возрастают возможности ребенка – его коммуникативные навыки. </a:t>
            </a:r>
            <a:r>
              <a:rPr lang="ru-RU" sz="1800" dirty="0" smtClean="0">
                <a:latin typeface="Arial Black" pitchFamily="34" charset="0"/>
              </a:rPr>
              <a:t/>
            </a:r>
            <a:br>
              <a:rPr lang="ru-RU" sz="1800" dirty="0" smtClean="0">
                <a:latin typeface="Arial Black" pitchFamily="34" charset="0"/>
              </a:rPr>
            </a:br>
            <a:endParaRPr lang="ru-RU" sz="18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 advTm="55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2FF6AE2C-0855-4436-BAB0-964168DB80F7}" vid="{82FFDBF2-270A-4196-BBA2-1947BAF14E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tf96391490_win32</Template>
  <TotalTime>2653</TotalTime>
  <Words>233</Words>
  <Application>Microsoft Office PowerPoint</Application>
  <PresentationFormat>Экран (4:3)</PresentationFormat>
  <Paragraphs>49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Тема1</vt:lpstr>
      <vt:lpstr>Презентация PowerPoint</vt:lpstr>
      <vt:lpstr>Презентация PowerPoint</vt:lpstr>
      <vt:lpstr>Подвижная игра помогает в  решении одной из основных задач –  вызывает у детей желание говорить, подталкивает их к речевым контактам, побуждает желание подражать речевой деятельности, расширяет объем понимания речи и словарный запас детей.  </vt:lpstr>
      <vt:lpstr>«Ковбой» Цель: упражнять в беге; развивать ловкость,  быстроту, память, речь, расширять и обогощать словарный запас детей. Ход игры: Выбирается водящий – «ковбой». Дети – «лошадки» дразнят его: Ковбой, ковбой! Не спи под горой! Ты нас накорми, Ты нас напои! С нами ты поиграй, Нас, лошадок, догоняй! «Лошадки» убегают, «ковбой» их ловит с помощью лассо (обруча).</vt:lpstr>
      <vt:lpstr>Чем выше двигательная активность ребенка, тем лучше развивается его речь. По мере овладения ребенком двигательными навыками у него развивается и координация движений. Формирование движений происходит при участии речи. Точное, динамичное выполнение упражнений для ног, туловища, рук, головы подготавливает и совершенствование движений артикулярных органов: губ, языка, нижней челюсти и т.д. Для детей с речевыми нарушениями проговаривание стихов и другого речевого материала одновременно с движениями дает ряд преимуществ: речь ритмизуется движениями, становится более громкой, четкой и эмоциональной. И важным условием полноценного овладения учебными навыками, в том числе письмом, являются достаточное развитие моторного и сенсорного компонентов двигательного анализатора </vt:lpstr>
      <vt:lpstr>«Воевода» Цель: упражнять в беге, прыжках на фитболе,  развивать быстроту, ловкость, внимательность, память, речь. Ход: Дети передают мяч по кругу и произносят:  Катится яблоко в круг хоровода. Кто его поймает –  тот воевода. Ребенок,  у которого на последней строчке окажется мяч, становится «воеводой». Он садится на фитбол и прыгает по внешнему кругу, произнося слова: Я сегодня воевода, я скачу из хоровода. Затем кладет мяч на пол между двумя игроками, сам встает на своё место. Дети хором говорят: Раз, два, не воронь, а беги,  как конь! Игроки, между которыми лежит мяч, бегут по кругу в противоположные стороны. Кто первый добежал и схватил фитбол, побеждает.</vt:lpstr>
      <vt:lpstr>В подвижной игре дети учатся взаимодействовать в коллективе, проявлять инициативу, самостоятельность, а часто и творчество, общаться друг с другом в различных игровых ситуациях</vt:lpstr>
      <vt:lpstr>«Пустое место» Цель: учить действовать в соответствии с текстом. развивать быстроту, ловкость, внимание, речь, память;  Описание игры. Дети, держась  правой рукой за парашют, двигаются по часовой стрелке,  а ведущий идёт в противоположную сторону со словами: Вокруг домика хожу И в окошечко гляжу, К одному я подойду И тихонько постучу Тук-тук-тук… Все дети останавливаются. Ребенок, возле которого  остановился ведущий,  спрашивает: «Кто пришёл?» Ведущий называет имя ребёнка и продолжает: Ты стоишь ко мне спиной, Побежим-ка мы с тобой. Кто из нас молодой, Прибежит быстрей домой? Ведущий и ребёнок бегут в противоположные стороны.  Выигрывает тот, кто первым займёт пустое место у парашюта.</vt:lpstr>
      <vt:lpstr>   Игра помогает ребенку преодолеть робость, стеснительность, застенчивость. В процессе такой деятельности возрастают возможности ребенка – его коммуникативные навыки.  </vt:lpstr>
      <vt:lpstr>   «Акула» Цель: развивать речь, память, внимание, быстроту реакции,  воспитывать честность, справедливость, Ход: Дети стоят по  кругу,руками держат резиночку. Внутри круга, внутри резиночки, стоит водящий «акула».  Дети идут по кругу и говорят слова:  Зубы в пасти: в три ряда.  Это не страсти, это беда.  Этот хищник знаменит,  Тем, что он - "морской бандит".  Мускулисты его скулы,  Остерегайтесь встреч с ...АКУЛОЙ. После этих слов ребенок «акула» старается осалить ребят, она старается коснуться их рук.  Задача детей, чтобы резиночка  не упала на пол  и «акула» их не коснулась. </vt:lpstr>
      <vt:lpstr>   Благодаря многообразию содержания подвижная игра  помогает детям  закреплять свои знания и представления  о предметах и явлениях  окружающего мира:  о повадках и особенностях движений различных животных  и птиц, их криках;  о звуках, издаваемых машинами;  о средствах передвижения  и правилах движения поезда, автомобиля, самолета. </vt:lpstr>
      <vt:lpstr>«Кузнечики и паук» Цель: упражнять в прыжках, развивать ловкость быстроту, внимательность, речь; учить действовать в соответствии с текстом, воспитывать честность Ход: Выбирается водящий  - «паук», все остальные «кузнечики». Дети «кузнечики» становятся в резиночку,  спиной в круг, ногами ее натягивают.  Начинают прыгать по кругу  (заранее обгоровив в какую сторону они будут двигаться),  натягивая резинку.  Произносят слова: В паутинку мы попали –  И считайте, что пропали. Ни за что из цепких рук,  Не отпустит нас … Водящий громко кричит: «Паук!» и дети выпрыгивают из резиночки. Оставшегося в резиночке, ловит паук. </vt:lpstr>
      <vt:lpstr>Через движения  лучше работают психические процессы: память, образное мышление, воображение, внимание и речь. Дети учатся анализировать, сопоставлять и обобщать увиденное.</vt:lpstr>
      <vt:lpstr>«Логово паука» Цель: упражнять в подлезании; учить действовать в соответствии с текстом, играть по правилам; развивать внимание, речь, ловкость, выносливость,. Ход: Выбирается водящий – «паук». Он садится в углу «паутины». Все остальные дети –насекомые. Они становятся вокруг «паутины» и говорят:  Эту тоненькую сеть,  Стоит только лишь задеть, Как прискачет старичок, Злой, голодный паучок! После этих слов они залезают в паутину, аккуратно подлезают под резиночками, чтобы она не дернулась. Как только резинка шевельнулась, просыпается паук. Дети должны замереть и не шевелится. Паук вылезает и говорит: Чую, чую! Полна горница гостей!  Сейчас всех съем, Не оставлю и костей! Если из ребят кто-то зашевелился, и паук его заметил,  то он выходит из игры.</vt:lpstr>
      <vt:lpstr>Малоподвижные игры  – снижают физические нагрузки, расслабляют и успокаивают организм ребенка</vt:lpstr>
      <vt:lpstr>  «Буквы волнуются раз…» Цель: совершенствовать умение при помощи телодвижений изображать любую букву алфавита; развивать общую моторику, память, внимание, мышление, гибкость, быстроту реакции, фонетический слух, дикцию;  Ход игры: С помощью считалочки выбирается водящий. Он отворачивается, и дети все вместе произносят слова: Буквы волнуются раз, Буквы волнуются два Буквы волнуются три, Любимая буква на месте замри! Игроки в это время раскачиваются, расставив руки в стороны. При слове «Замри!», дети замирают , изображая любимую букву. Ведущий подходит к кому-то из игроков и угадывает букву, которую показал ребенок. Тот у кого не получилось изобразить букву,  становится водящим. </vt:lpstr>
      <vt:lpstr>«Кто под парашютом?» Цель: развивать речь, внимание, слуховое восприятие; учить действовать в соответствии с текстом  Ход: Выбирается водящий, он садится в центр, под игровой парашют. Дети идут по кругу, произнося слова: «(Имя) ты сейчас в лесу, мы зовем тебя – АУ! (Имя) не зевай, кто позвал тебя узнай!». После этих слов, водящий должен отгадать кто его позвал.</vt:lpstr>
      <vt:lpstr>Народные подвижные игры  - вызывают активную работу мысли, способствуют расширению кругозора. В народных играх много юмора, шуток, соревновательного задора; движения точны и образны. Каждая народная игра начинается считалкой, напевно-забавной песенкой, занимательными диалогами. Они прочно и быстро запоминаются детьми и проговариваются в повседневной жизни, это развивает память и речь. Народный фольклор устно передаётся от поколения к поколению, и никогда не стареет</vt:lpstr>
      <vt:lpstr>«Пчелы»  (Русская народная игра) Цель: учить действовать в соответствии с текстом. развивать быстроту, ловкость, внимание, речь, память;  Ход: Выбирается участник – изображающий цветок. Остальные ребята делятся на 2 группы – сторожей и пчел. Сторожа, взявшись за руки ходят вокруг цветка и говорят: Пчелки яровые, крылья золотые Что вы сидите? В поле не летите? Аль вас дождиком сечет, Аль вас солнышком печет? Летите за горы высокие, За леса зеленые. На кругленький лужок, На лазоревый цветок. Пчелы стараются забежать в круг, а сторожа, то поднимая, то опуская руки мешают им. Как только одной из пчел удастся проникнуть в круг и коснуться цветка, сторожа не сумевшие уберечь цветка разбегаются. Пчелы бегут за ними стараясь ужалить и пожужжать в уши. </vt:lpstr>
      <vt:lpstr>«Ежик и мыши»  (Белорусская народная  игра) Участники делятся на детей и «мышей» и становятся в круг. «Ежик» — в центре круга. По сигналу водящего все идут вправо, Еж — влево. Участники говорят: Бежит ежик - тупу-туп, Весь колючий, остер зуб! Ежик, ежик, ты куда? Что с тобою за беда? Затем все игроки круга  приседают  и имитируют  шуршание мышей: Один из участников говорит: Ежик ножками туп-туп! Ежик глазками луп-луп! Слышит ежик - всюду тишь, Чу!.. Скребется в листьях мышь! (ёж имитирует движения: осторожно ходит, прислушивается). Дети стоят в кругу, подняв руки вверх. Мыши начинают бегать (в круг, по кругу, за кругом). А «ёжик» их догоняет - пятнает, в круг не забегает. Дети говорят: Беги, беги, ежик, Не жалей ты ножек, Ты лови себе мышей, Не лови наших детей! После этих слов дети приседают и опускают руки.  Мышка поймана: она в мышеловке. Таким образом, игра повторяется несколько раз.</vt:lpstr>
      <vt:lpstr>«Хромая лиса» (Татарская  народная  игра) Цель: : учить действовать в соответствии с текстом. развивать быстроту, ловкость, внимание, речь, память;  Ход: В начале игры надо расчертить площадку, определить, где будет располагаться «лисья нора», «дом», «курятник», и выбрать, кто из детей будет «хромой лисой» и «хозяином курятника». Все остальные дети становятся «курами». «Хромая лиса» скачет на одной ноге из своей норы к «курятнику» мимо «дома», а «хозяин дома» спрашивает у нее, куда она собралась. Шутливый диалог может выглядеть так (1): — Лиса, лисонька хромая, куда ночью ковыляешь? — Бикчантай (господин, младший сын), сынок Мамая,  меня бабка ждет родная! —  А зачем к ней торопиться? —  Моя шуба там за печкой. — А если шуба загорится? — Окуну я шубу в речку. —  Вдруг умчит ее теченье? — Я заплачу с огорченья. — Лиса, лисонька хромая, как без шубы ты пойдешь? — Бикчантай, сынок Мамая, как пройду, тогда поймешь! Доверчивый хозяин «ложится спать» (закрывает глаза), а плутовка-лиса залезает в «курятник» и начинает гоняться(прыгая на одной ноге) за «курами». «Куры» разбегаются (прыгают на двух ногах) от лисы врассыпную, выбегать из курятника им строго запрещено. Прыгая за «курами»,  «хромая лиса» стремится «осалить» кого-нибудь рукой.  Если лиса встала на две ноги и хозяин курятника заметил это, то он с криком «Лиса! бросается к лисе, и она убегает в нору. Если хозяин догонит лисицу и она не успеет спрятаться в норе, то этой  лисе придется водить еще раз. </vt:lpstr>
      <vt:lpstr>Таким образом, подвижная игра  способствуют ускорению развития речи,  что особенно ценно для детей  с нарушениями в развитии речи, активизирует, способствует эмоциональной разрядке, обеспечивает необходимую физическую нагрузку, развивает физические качества и моторику.</vt:lpstr>
      <vt:lpstr>   Спасибо за внимание!</vt:lpstr>
    </vt:vector>
  </TitlesOfParts>
  <Company>Ulibka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Оля</cp:lastModifiedBy>
  <cp:revision>130</cp:revision>
  <dcterms:created xsi:type="dcterms:W3CDTF">2020-10-25T22:35:30Z</dcterms:created>
  <dcterms:modified xsi:type="dcterms:W3CDTF">2020-12-03T17:18:49Z</dcterms:modified>
</cp:coreProperties>
</file>