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56" r:id="rId3"/>
    <p:sldId id="262" r:id="rId4"/>
    <p:sldId id="267" r:id="rId5"/>
    <p:sldId id="257" r:id="rId6"/>
    <p:sldId id="273" r:id="rId7"/>
    <p:sldId id="264" r:id="rId8"/>
    <p:sldId id="268" r:id="rId9"/>
    <p:sldId id="265" r:id="rId10"/>
    <p:sldId id="269" r:id="rId11"/>
    <p:sldId id="272" r:id="rId12"/>
    <p:sldId id="274" r:id="rId13"/>
    <p:sldId id="275" r:id="rId14"/>
    <p:sldId id="271" r:id="rId15"/>
    <p:sldId id="276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0"/>
            <a:ext cx="86409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212529"/>
              </a:solidFill>
              <a:latin typeface="Arial" panose="020B0604020202020204" pitchFamily="34" charset="0"/>
            </a:endParaRPr>
          </a:p>
          <a:p>
            <a:endParaRPr lang="ru-RU" dirty="0">
              <a:solidFill>
                <a:srgbClr val="212529"/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2400" dirty="0" smtClean="0">
                <a:latin typeface="Arial" panose="020B0604020202020204" pitchFamily="34" charset="0"/>
              </a:rPr>
              <a:t>МБДОУ"Ясли-сад</a:t>
            </a:r>
            <a:r>
              <a:rPr lang="ru-RU" sz="2400" dirty="0">
                <a:latin typeface="Arial" panose="020B0604020202020204" pitchFamily="34" charset="0"/>
              </a:rPr>
              <a:t>№9"Солнышко"с.Яркое </a:t>
            </a:r>
            <a:r>
              <a:rPr lang="ru-RU" sz="2400" dirty="0" smtClean="0">
                <a:latin typeface="Arial" panose="020B0604020202020204" pitchFamily="34" charset="0"/>
              </a:rPr>
              <a:t>Поле</a:t>
            </a:r>
            <a:r>
              <a:rPr lang="ru-RU" sz="2400" dirty="0">
                <a:latin typeface="Arial" panose="020B0604020202020204" pitchFamily="34" charset="0"/>
              </a:rPr>
              <a:t>"</a:t>
            </a:r>
            <a:endParaRPr lang="ru-RU" sz="2400" dirty="0" smtClean="0">
              <a:latin typeface="Arial" panose="020B0604020202020204" pitchFamily="34" charset="0"/>
            </a:endParaRPr>
          </a:p>
          <a:p>
            <a:pPr algn="ctr"/>
            <a:r>
              <a:rPr lang="ru-RU" sz="2400" dirty="0" smtClean="0">
                <a:latin typeface="Arial" panose="020B0604020202020204" pitchFamily="34" charset="0"/>
              </a:rPr>
              <a:t>Кировского </a:t>
            </a:r>
            <a:r>
              <a:rPr lang="ru-RU" sz="2400" dirty="0">
                <a:latin typeface="Arial" panose="020B0604020202020204" pitchFamily="34" charset="0"/>
              </a:rPr>
              <a:t>района Республики </a:t>
            </a:r>
            <a:r>
              <a:rPr lang="ru-RU" sz="2400" dirty="0" smtClean="0">
                <a:latin typeface="Arial" panose="020B0604020202020204" pitchFamily="34" charset="0"/>
              </a:rPr>
              <a:t>Крым.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967335"/>
            <a:ext cx="6858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             Подготовила: Полищук М.В.</a:t>
            </a:r>
          </a:p>
          <a:p>
            <a:r>
              <a:rPr lang="ru-RU" dirty="0" smtClean="0"/>
              <a:t>                                   2020г.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1772817"/>
            <a:ext cx="65527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               </a:t>
            </a:r>
          </a:p>
          <a:p>
            <a:pPr algn="ctr"/>
            <a:r>
              <a:rPr lang="ru-RU" sz="3600" b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 3 </a:t>
            </a:r>
            <a:r>
              <a:rPr lang="ru-RU" sz="3600" b="1" dirty="0">
                <a:latin typeface="Cambria" pitchFamily="18" charset="0"/>
                <a:ea typeface="Calibri" pitchFamily="34" charset="0"/>
                <a:cs typeface="Times New Roman" pitchFamily="18" charset="0"/>
              </a:rPr>
              <a:t>декабря</a:t>
            </a:r>
            <a:r>
              <a:rPr lang="ru-RU" sz="3600" dirty="0">
                <a:latin typeface="Cambria" pitchFamily="18" charset="0"/>
                <a:ea typeface="Calibri" pitchFamily="34" charset="0"/>
                <a:cs typeface="Times New Roman" pitchFamily="18" charset="0"/>
              </a:rPr>
              <a:t> -                                             </a:t>
            </a:r>
            <a:endParaRPr lang="ru-RU" sz="3600" dirty="0" smtClean="0"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День </a:t>
            </a:r>
            <a:r>
              <a:rPr lang="ru-RU" sz="3600" b="1" dirty="0">
                <a:latin typeface="Cambria" pitchFamily="18" charset="0"/>
                <a:ea typeface="Calibri" pitchFamily="34" charset="0"/>
                <a:cs typeface="Times New Roman" pitchFamily="18" charset="0"/>
              </a:rPr>
              <a:t>Неизвестного Солдата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04303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269776"/>
            <a:ext cx="5338936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Город</a:t>
            </a:r>
            <a:r>
              <a:rPr lang="ru-RU" dirty="0" smtClean="0">
                <a:solidFill>
                  <a:srgbClr val="FF0000"/>
                </a:solidFill>
              </a:rPr>
              <a:t> Новороссийск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3554" name="Picture 2" descr="&amp;Pcy;&amp;acy;&amp;mcy;&amp;yacy;&amp;tcy;&amp;ncy;&amp;icy;&amp;kcy; &amp;ncy;&amp;iecy;&amp;icy;&amp;zcy;&amp;vcy;&amp;iecy;&amp;scy;&amp;tcy;&amp;ncy;&amp;ocy;&amp;mcy;&amp;ucy; &amp;mcy;&amp;acy;&amp;tcy;&amp;rcy;&amp;ocy;&amp;scy;&amp;ucy; &amp;vcy; &amp;Ncy;&amp;ocy;&amp;vcy;&amp;ocy;&amp;rcy;&amp;ocy;&amp;scy;&amp;scy;&amp;icy;&amp;jcy;&amp;scy;&amp;kcy;&amp;iecy;"/>
          <p:cNvPicPr>
            <a:picLocks noChangeAspect="1" noChangeArrowheads="1"/>
          </p:cNvPicPr>
          <p:nvPr/>
        </p:nvPicPr>
        <p:blipFill>
          <a:blip r:embed="rId2" cstate="print"/>
          <a:srcRect l="21135" r="15988"/>
          <a:stretch>
            <a:fillRect/>
          </a:stretch>
        </p:blipFill>
        <p:spPr bwMode="auto">
          <a:xfrm>
            <a:off x="179512" y="260648"/>
            <a:ext cx="2999330" cy="62646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20472" y="1916832"/>
            <a:ext cx="54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	</a:t>
            </a:r>
            <a:r>
              <a:rPr lang="ru-RU" sz="2400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Памятник Неизвестному матросу         в Новороссийске установлен на набережной адмирала Серебрякова        в 1961 году.</a:t>
            </a:r>
            <a:endParaRPr lang="ru-RU" sz="2400" dirty="0">
              <a:effectLst>
                <a:glow rad="101600">
                  <a:schemeClr val="bg2">
                    <a:lumMod val="50000"/>
                    <a:alpha val="6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20472" y="3956863"/>
            <a:ext cx="54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	Бронзовая фигура Неизвестного матроса стала олицетворением всех погибших черноморских матросов.</a:t>
            </a:r>
            <a:endParaRPr lang="ru-RU" sz="2400" dirty="0">
              <a:effectLst>
                <a:glow rad="101600">
                  <a:schemeClr val="bg2">
                    <a:lumMod val="50000"/>
                    <a:alpha val="60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 advTm="5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9776"/>
            <a:ext cx="5338936" cy="1143000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</a:rPr>
              <a:t>Город</a:t>
            </a:r>
            <a:r>
              <a:rPr lang="ru-RU" dirty="0" smtClean="0">
                <a:solidFill>
                  <a:srgbClr val="FF0000"/>
                </a:solidFill>
              </a:rPr>
              <a:t> Городец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4168" y="4221088"/>
            <a:ext cx="5760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	Мемориал-памятник Неизвестному солдату в сквере на пересечении                 ул. Александра Невского и ул. Фрунзе.</a:t>
            </a:r>
            <a:endParaRPr lang="ru-RU" sz="2400" dirty="0">
              <a:effectLst>
                <a:glow rad="101600">
                  <a:schemeClr val="bg2">
                    <a:lumMod val="50000"/>
                    <a:alpha val="60000"/>
                  </a:schemeClr>
                </a:glow>
              </a:effectLst>
            </a:endParaRPr>
          </a:p>
        </p:txBody>
      </p:sp>
      <p:pic>
        <p:nvPicPr>
          <p:cNvPr id="3074" name="Picture 2" descr="&amp;Pcy;&amp;acy;&amp;mcy;&amp;yacy;&amp;tcy;&amp;ncy;&amp;icy;&amp;kcy; &amp;ncy;&amp;iecy;&amp;icy;&amp;zcy;&amp;vcy;&amp;iecy;&amp;scy;&amp;tcy;&amp;ncy;&amp;ocy;&amp;mcy;&amp;ucy; &amp;scy;&amp;ocy;&amp;lcy;&amp;dcy;&amp;acy;&amp;tcy;&amp;ucy; &amp;vcy; &amp;gcy;&amp;ocy;&amp;rcy;&amp;ocy;&amp;dcy;&amp;iecy; &amp;Gcy;&amp;ocy;&amp;rcy;&amp;ocy;&amp;dcy;&amp;iecy;&amp;t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188640"/>
            <a:ext cx="2376264" cy="646190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9776"/>
            <a:ext cx="4762872" cy="1143000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</a:rPr>
              <a:t>Город</a:t>
            </a:r>
            <a:r>
              <a:rPr lang="ru-RU" dirty="0" smtClean="0">
                <a:solidFill>
                  <a:srgbClr val="FF0000"/>
                </a:solidFill>
              </a:rPr>
              <a:t> Туапсе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&amp;Lcy;&amp;iecy;&amp;ncy;&amp;tcy;&amp;acy; &amp;ncy;&amp;ocy;&amp;vcy;&amp;ocy;&amp;scy;&amp;tcy;&amp;iecy;&amp;jcy; :: &amp;Ncy;&amp;ocy;&amp;vcy;&amp;ocy;&amp;scy;&amp;tcy;&amp;icy; - RuFox"/>
          <p:cNvPicPr>
            <a:picLocks noChangeAspect="1" noChangeArrowheads="1"/>
          </p:cNvPicPr>
          <p:nvPr/>
        </p:nvPicPr>
        <p:blipFill>
          <a:blip r:embed="rId2" cstate="print"/>
          <a:srcRect l="44415" r="19676"/>
          <a:stretch>
            <a:fillRect/>
          </a:stretch>
        </p:blipFill>
        <p:spPr bwMode="auto">
          <a:xfrm>
            <a:off x="5508104" y="124000"/>
            <a:ext cx="3168352" cy="6617368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23528" y="2533546"/>
            <a:ext cx="482453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  <a:ea typeface="Times New Roman" pitchFamily="18" charset="0"/>
                <a:cs typeface="Times New Roman" pitchFamily="18" charset="0"/>
              </a:rPr>
              <a:t>	В канун 20-летия Победы в городе на Пионерской горке был открыт памятник Неизвестному солдату и зажжён Вечный огонь.  В окрестностях города и района собраны останки 50 солдат и перенесены в братскую могилу на горку. Памятник состоит из постамента, на котором фигура солдата и скорбящая мать.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chemeClr val="bg2">
                    <a:lumMod val="50000"/>
                    <a:alpha val="60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 advTm="5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1616" y="269776"/>
            <a:ext cx="4618856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Город</a:t>
            </a:r>
            <a:r>
              <a:rPr lang="ru-RU" dirty="0" smtClean="0">
                <a:solidFill>
                  <a:srgbClr val="FF0000"/>
                </a:solidFill>
              </a:rPr>
              <a:t> Новокузнецк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23928" y="4653136"/>
            <a:ext cx="507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Памятник Неизвестному солдату был  установлен в сквере 25 лет Октября  в 1947 году.</a:t>
            </a:r>
            <a:endParaRPr lang="ru-RU" sz="2400" dirty="0">
              <a:effectLst>
                <a:glow rad="101600">
                  <a:schemeClr val="bg2">
                    <a:lumMod val="50000"/>
                    <a:alpha val="60000"/>
                  </a:schemeClr>
                </a:glow>
              </a:effectLst>
            </a:endParaRPr>
          </a:p>
        </p:txBody>
      </p:sp>
      <p:pic>
        <p:nvPicPr>
          <p:cNvPr id="28675" name="Picture 3" descr="&quot;&amp;Kcy; &amp;scy;&amp;ocy;&amp;zhcy;&amp;acy;&amp;lcy;&amp;iecy;&amp;ncy;&amp;softcy;&amp;yucy;, &amp;dcy;&amp;iecy;&amp;ncy;&amp;softcy; &amp;rcy;&amp;ocy;&amp;zhcy;&amp;dcy;&amp;iecy;&amp;ncy;&amp;softcy;&amp;yacy; &amp;tcy;&amp;ocy;&amp;lcy;&amp;softcy;&amp;kcy;&amp;ocy; &amp;rcy;&amp;acy;&amp;zcy; &amp;vcy; &amp;gcy;&amp;ocy;&amp;dcy;&amp;ucy;&quot;"/>
          <p:cNvPicPr>
            <a:picLocks noChangeAspect="1" noChangeArrowheads="1"/>
          </p:cNvPicPr>
          <p:nvPr/>
        </p:nvPicPr>
        <p:blipFill>
          <a:blip r:embed="rId2" cstate="print"/>
          <a:srcRect l="13559"/>
          <a:stretch>
            <a:fillRect/>
          </a:stretch>
        </p:blipFill>
        <p:spPr bwMode="auto">
          <a:xfrm>
            <a:off x="251365" y="218181"/>
            <a:ext cx="3672563" cy="637917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6135687"/>
            <a:ext cx="7524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Памятник Неизвестному </a:t>
            </a:r>
            <a:r>
              <a:rPr lang="ru-RU" sz="2400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солдату на кургане славы.</a:t>
            </a:r>
            <a:endParaRPr lang="ru-RU" sz="2400" dirty="0">
              <a:effectLst>
                <a:glow rad="101600">
                  <a:schemeClr val="bg2">
                    <a:lumMod val="50000"/>
                    <a:alpha val="60000"/>
                  </a:schemeClr>
                </a:glow>
              </a:effectLst>
            </a:endParaRPr>
          </a:p>
        </p:txBody>
      </p:sp>
      <p:pic>
        <p:nvPicPr>
          <p:cNvPr id="25602" name="Picture 2" descr="&amp;Kcy;&amp;ucy;&amp;rcy;&amp;gcy;&amp;acy;&amp;ncy; &amp;scy;&amp;lcy;&amp;acy;&amp;vcy;&amp;ycy; &amp;vcy; &amp;gcy;&amp;ocy;&amp;rcy;&amp;ocy;&amp;dcy;&amp;iecy; &amp;Acy;&amp;lcy;&amp;iecy;&amp;kcy;&amp;scy;&amp;icy;&amp;ncy;"/>
          <p:cNvPicPr>
            <a:picLocks noChangeAspect="1" noChangeArrowheads="1"/>
          </p:cNvPicPr>
          <p:nvPr/>
        </p:nvPicPr>
        <p:blipFill>
          <a:blip r:embed="rId2" cstate="print"/>
          <a:srcRect r="4497"/>
          <a:stretch>
            <a:fillRect/>
          </a:stretch>
        </p:blipFill>
        <p:spPr bwMode="auto">
          <a:xfrm>
            <a:off x="1479169" y="1124744"/>
            <a:ext cx="6117167" cy="48142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6512" y="44624"/>
            <a:ext cx="9108504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Город</a:t>
            </a:r>
            <a:r>
              <a:rPr lang="ru-RU" dirty="0" smtClean="0">
                <a:solidFill>
                  <a:srgbClr val="FF0000"/>
                </a:solidFill>
              </a:rPr>
              <a:t> Алексин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5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4"/>
            <a:ext cx="83529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«Только одна Великая Отечественная война поглотила в своем пламени 5 миллионов человек, даже не спросив напоследок, как их зовут.                Но пропасть без вести — не значит раствориться во тьме истории. Они живы в памяти людской, которая бережно хранится и передается от поколения к поколению.»</a:t>
            </a:r>
            <a:endParaRPr lang="ru-RU" sz="2800" dirty="0">
              <a:effectLst>
                <a:glow rad="101600">
                  <a:schemeClr val="bg2">
                    <a:lumMod val="50000"/>
                    <a:alpha val="60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68144" y="3645024"/>
            <a:ext cx="25827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Франц </a:t>
            </a:r>
            <a:r>
              <a:rPr lang="ru-RU" sz="2400" dirty="0" err="1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Клинцевич</a:t>
            </a:r>
            <a:endParaRPr lang="ru-RU" sz="2400" dirty="0">
              <a:effectLst>
                <a:glow rad="101600">
                  <a:schemeClr val="bg2">
                    <a:lumMod val="50000"/>
                    <a:alpha val="60000"/>
                  </a:schemeClr>
                </a:glow>
              </a:effectLst>
            </a:endParaRPr>
          </a:p>
        </p:txBody>
      </p:sp>
      <p:pic>
        <p:nvPicPr>
          <p:cNvPr id="29698" name="Picture 2" descr="&amp;Scy;&amp;tcy;&amp;acy;&amp;lcy;&amp;icy;&amp;ncy;&amp;gcy;&amp;rcy;&amp;acy;&amp;dcy;&amp;ucy; - &amp;Gcy;&amp;iecy;&amp;ncy;&amp;ncy;&amp;acy;&amp;dcy;&amp;icy;&amp;jcy; &amp;Tcy;&amp;icy;&amp;khcy;&amp;ocy;&amp;ncy;&amp;ocy;&amp;vcy;&amp;icy;&amp;chcy; &amp;Rcy;&amp;ocy;&amp;dcy;&amp;icy;&amp;ocy;&amp;ncy;&amp;ocy;&amp;v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626121"/>
            <a:ext cx="4968552" cy="304323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326266"/>
            <a:ext cx="69847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effectLst>
                  <a:outerShdw blurRad="50800" dist="38100" dir="2700000" sx="104000" sy="104000" algn="tl" rotWithShape="0">
                    <a:schemeClr val="bg1">
                      <a:alpha val="50000"/>
                    </a:schemeClr>
                  </a:outerShdw>
                </a:effectLst>
                <a:latin typeface="Balloon XBd TL" pitchFamily="66" charset="0"/>
              </a:rPr>
              <a:t>«Имя твоё неизвестно, подвиг твой бессмертен»</a:t>
            </a:r>
            <a:endParaRPr lang="ru-RU" sz="4400" b="1" dirty="0">
              <a:solidFill>
                <a:srgbClr val="FF0000"/>
              </a:solidFill>
              <a:effectLst>
                <a:outerShdw blurRad="50800" dist="38100" dir="2700000" sx="104000" sy="104000" algn="tl" rotWithShape="0">
                  <a:schemeClr val="bg1">
                    <a:alpha val="50000"/>
                  </a:schemeClr>
                </a:outerShdw>
              </a:effectLst>
              <a:latin typeface="Balloon XBd TL" pitchFamily="66" charset="0"/>
            </a:endParaRPr>
          </a:p>
        </p:txBody>
      </p:sp>
      <p:pic>
        <p:nvPicPr>
          <p:cNvPr id="9" name="Picture 3" descr="C:\Documents and Settings\user\Рабочий стол\ПАМЯТНИК НЕИЗВЕСТНОМУ ГЕРОЮ\547c687e483b27.48649266.jpg"/>
          <p:cNvPicPr>
            <a:picLocks noChangeAspect="1" noChangeArrowheads="1"/>
          </p:cNvPicPr>
          <p:nvPr/>
        </p:nvPicPr>
        <p:blipFill>
          <a:blip r:embed="rId2" cstate="print"/>
          <a:srcRect r="5818"/>
          <a:stretch>
            <a:fillRect/>
          </a:stretch>
        </p:blipFill>
        <p:spPr bwMode="auto">
          <a:xfrm>
            <a:off x="3131840" y="2348880"/>
            <a:ext cx="5760640" cy="4248472"/>
          </a:xfrm>
          <a:prstGeom prst="rect">
            <a:avLst/>
          </a:prstGeom>
          <a:noFill/>
        </p:spPr>
      </p:pic>
      <p:pic>
        <p:nvPicPr>
          <p:cNvPr id="7170" name="Picture 2" descr="C:\Documents and Settings\user\Рабочий стол\ПАМЯТНИК НЕИЗВЕСТНОМУ ГЕРОЮ\20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177"/>
          <a:stretch>
            <a:fillRect/>
          </a:stretch>
        </p:blipFill>
        <p:spPr bwMode="auto">
          <a:xfrm>
            <a:off x="-1" y="3429000"/>
            <a:ext cx="4805343" cy="338437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8229600" cy="1180728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000" cap="none" dirty="0" smtClean="0">
                <a:ln/>
                <a:solidFill>
                  <a:srgbClr val="FF0000"/>
                </a:solidFill>
                <a:effectLst/>
              </a:rPr>
              <a:t>«Нам не дано забыть»</a:t>
            </a:r>
            <a:endParaRPr lang="ru-RU" sz="6000" cap="none" dirty="0">
              <a:ln/>
              <a:solidFill>
                <a:srgbClr val="FF0000"/>
              </a:solidFill>
              <a:effectLst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971600" y="3691738"/>
            <a:ext cx="7232848" cy="132143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3 декабря</a:t>
            </a:r>
            <a:r>
              <a:rPr lang="ru-RU" sz="4000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 -                                             </a:t>
            </a:r>
            <a:r>
              <a:rPr lang="ru-RU" sz="4000" b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День Неизвестного </a:t>
            </a:r>
            <a:r>
              <a:rPr lang="ru-RU" sz="4000" b="1" dirty="0">
                <a:latin typeface="Cambria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lang="ru-RU" sz="4000" b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олдата</a:t>
            </a:r>
            <a:endParaRPr lang="ru-RU" sz="4000" dirty="0"/>
          </a:p>
        </p:txBody>
      </p:sp>
    </p:spTree>
  </p:cSld>
  <p:clrMapOvr>
    <a:masterClrMapping/>
  </p:clrMapOvr>
  <p:transition spd="med"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88640"/>
            <a:ext cx="83529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	Исторически, в ходе войн, множество солдат гибло и их останки не были или не могли быть опознаны.</a:t>
            </a:r>
          </a:p>
          <a:p>
            <a:pPr algn="just"/>
            <a:r>
              <a:rPr lang="ru-RU" sz="2400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	В XX веке, после окончания кровопролитной Первой мировой войны начала образовываться традиция, по которой нации и государства устанавливают памятники Неизвестному солдату, символизирующие память, благодарность и уважение всем погибшим солдатам, чьи останки так и не были идентифицированы.</a:t>
            </a:r>
          </a:p>
          <a:p>
            <a:pPr algn="just"/>
            <a:r>
              <a:rPr lang="ru-RU" sz="2400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	Обычно такие памятники ставятся на могиле, в которой находятся останки погибшего солдата, чья личность неизвестна и считается невозможным её установление.</a:t>
            </a:r>
            <a:endParaRPr lang="ru-RU" sz="2400" dirty="0">
              <a:effectLst>
                <a:glow rad="101600">
                  <a:schemeClr val="bg2">
                    <a:lumMod val="50000"/>
                    <a:alpha val="60000"/>
                  </a:schemeClr>
                </a:glow>
              </a:effectLst>
            </a:endParaRPr>
          </a:p>
        </p:txBody>
      </p:sp>
      <p:pic>
        <p:nvPicPr>
          <p:cNvPr id="21505" name="Picture 1" descr="C:\Documents and Settings\user\Рабочий стол\ПАМЯТНИК НЕИЗВЕСТНОМУ ГЕРОЮ\358fdd34222401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2921" y="4411369"/>
            <a:ext cx="3443535" cy="229425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День неизвестного солдата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6147" name="Picture 3" descr="C:\Documents and Settings\user\Рабочий стол\ПАМЯТНИК НЕИЗВЕСТНОМУ ГЕРОЮ\547c687e483b27.48649266.jpg"/>
          <p:cNvPicPr>
            <a:picLocks noChangeAspect="1" noChangeArrowheads="1"/>
          </p:cNvPicPr>
          <p:nvPr/>
        </p:nvPicPr>
        <p:blipFill>
          <a:blip r:embed="rId2" cstate="print"/>
          <a:srcRect r="2286"/>
          <a:stretch>
            <a:fillRect/>
          </a:stretch>
        </p:blipFill>
        <p:spPr bwMode="auto">
          <a:xfrm>
            <a:off x="251520" y="3645024"/>
            <a:ext cx="4032448" cy="2809077"/>
          </a:xfrm>
          <a:prstGeom prst="rect">
            <a:avLst/>
          </a:prstGeom>
          <a:noFill/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427984" y="3933056"/>
            <a:ext cx="453650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  <a:ea typeface="Calibri" pitchFamily="34" charset="0"/>
                <a:cs typeface="Times New Roman" pitchFamily="18" charset="0"/>
              </a:rPr>
              <a:t>День Неизвестного </a:t>
            </a:r>
            <a:r>
              <a:rPr lang="ru-RU" sz="2400" dirty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  <a:ea typeface="Calibri" pitchFamily="34" charset="0"/>
                <a:cs typeface="Times New Roman" pitchFamily="18" charset="0"/>
              </a:rPr>
              <a:t>олдата - это дань благодарности           всем тем, кто погиб на фронтах и на чьи могилы не могут прийти их родственники и потомки.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chemeClr val="bg2">
                    <a:lumMod val="50000"/>
                    <a:alpha val="6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556792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  <a:ea typeface="Calibri" pitchFamily="34" charset="0"/>
                <a:cs typeface="Times New Roman" pitchFamily="18" charset="0"/>
              </a:rPr>
              <a:t>3 декабря</a:t>
            </a:r>
            <a:r>
              <a:rPr lang="ru-RU" sz="2400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  <a:ea typeface="Calibri" pitchFamily="34" charset="0"/>
                <a:cs typeface="Times New Roman" pitchFamily="18" charset="0"/>
              </a:rPr>
              <a:t> в России – новая для нашей страны памятная дата - </a:t>
            </a:r>
            <a:r>
              <a:rPr lang="ru-RU" sz="2400" b="1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  <a:ea typeface="Calibri" pitchFamily="34" charset="0"/>
                <a:cs typeface="Times New Roman" pitchFamily="18" charset="0"/>
              </a:rPr>
              <a:t>День Неизвестного </a:t>
            </a:r>
            <a:r>
              <a:rPr lang="ru-RU" sz="2400" b="1" dirty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  <a:ea typeface="Calibri" pitchFamily="34" charset="0"/>
                <a:cs typeface="Times New Roman" pitchFamily="18" charset="0"/>
              </a:rPr>
              <a:t>С</a:t>
            </a:r>
            <a:r>
              <a:rPr lang="ru-RU" sz="2400" b="1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  <a:ea typeface="Calibri" pitchFamily="34" charset="0"/>
                <a:cs typeface="Times New Roman" pitchFamily="18" charset="0"/>
              </a:rPr>
              <a:t>олдата</a:t>
            </a:r>
            <a:r>
              <a:rPr lang="ru-RU" sz="2400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  <a:ea typeface="Calibri" pitchFamily="34" charset="0"/>
                <a:cs typeface="Times New Roman" pitchFamily="18" charset="0"/>
              </a:rPr>
              <a:t>. Соответствующий закон подписал Президент Российской Федерации                        Владимир Путин.</a:t>
            </a:r>
            <a:endParaRPr lang="ru-RU" sz="2400" dirty="0" smtClean="0">
              <a:effectLst>
                <a:glow rad="101600">
                  <a:schemeClr val="bg2">
                    <a:lumMod val="50000"/>
                    <a:alpha val="60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 advTm="5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ПАМЯТНИК НЕИЗВЕСТНОМУ ГЕРОЮ\3 декабря\B349YSqIcAArc5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6120680" cy="434011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300192" y="269776"/>
            <a:ext cx="2843808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FF0000"/>
                </a:solidFill>
              </a:rPr>
              <a:t>Город</a:t>
            </a:r>
            <a:r>
              <a:rPr lang="ru-RU" dirty="0" smtClean="0">
                <a:solidFill>
                  <a:srgbClr val="FF0000"/>
                </a:solidFill>
              </a:rPr>
              <a:t>  Москва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496" y="4730368"/>
            <a:ext cx="90364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	3 декабря 1966 года, в ознаменование 25-летней годовщины разгрома немецких войск под Москвой, прах неизвестного солдата был перенесён из братской могилы на 41-м километре Ленинградского шоссе (на въезде в город Зеленоград) и торжественно захоронен в Александровском саду.</a:t>
            </a:r>
            <a:endParaRPr lang="ru-RU" sz="2400" dirty="0">
              <a:effectLst>
                <a:glow rad="101600">
                  <a:schemeClr val="bg2">
                    <a:lumMod val="50000"/>
                    <a:alpha val="60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3933056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glow rad="101600">
                    <a:schemeClr val="bg1">
                      <a:lumMod val="85000"/>
                      <a:lumOff val="15000"/>
                      <a:alpha val="60000"/>
                    </a:schemeClr>
                  </a:glow>
                </a:effectLst>
              </a:rPr>
              <a:t>Могила Неизвестного солдата</a:t>
            </a:r>
            <a:endParaRPr lang="ru-RU" sz="3200" b="1" dirty="0">
              <a:effectLst>
                <a:glow rad="101600">
                  <a:schemeClr val="bg1">
                    <a:lumMod val="85000"/>
                    <a:lumOff val="15000"/>
                    <a:alpha val="60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 advTm="5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</a:rPr>
              <a:t>Город</a:t>
            </a:r>
            <a:r>
              <a:rPr lang="ru-RU" dirty="0" smtClean="0">
                <a:solidFill>
                  <a:srgbClr val="FF0000"/>
                </a:solidFill>
              </a:rPr>
              <a:t> Екатеринбург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48472" y="2370360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	Памятник Неизвестному солдату был открыт в День памяти и скорби (22 июня  и  2012 года) ― на главной аллее </a:t>
            </a:r>
            <a:r>
              <a:rPr lang="ru-RU" sz="2400" dirty="0" err="1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Широкореченского</a:t>
            </a:r>
            <a:r>
              <a:rPr lang="ru-RU" sz="2400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 кладбища, расположенной недалеко от могил советских солдат, умерших от полученных ранений в госпиталях Екатеринбурга        в годы Великой Отечественной войны.</a:t>
            </a:r>
            <a:endParaRPr lang="ru-RU" sz="2400" dirty="0">
              <a:effectLst>
                <a:glow rad="101600">
                  <a:schemeClr val="bg2">
                    <a:lumMod val="50000"/>
                    <a:alpha val="60000"/>
                  </a:schemeClr>
                </a:glow>
              </a:effectLst>
            </a:endParaRPr>
          </a:p>
        </p:txBody>
      </p:sp>
      <p:pic>
        <p:nvPicPr>
          <p:cNvPr id="2052" name="Picture 4" descr="&amp;Fcy;&amp;ocy;&amp;tcy;&amp;ocy;&amp;gcy;&amp;rcy;&amp;acy;&amp;fcy;&amp;icy;&amp;yacy;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580" y="980728"/>
            <a:ext cx="3699356" cy="555458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3816424" cy="1080000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</a:rPr>
              <a:t>Город</a:t>
            </a:r>
            <a:r>
              <a:rPr lang="ru-RU" dirty="0" smtClean="0">
                <a:solidFill>
                  <a:srgbClr val="FF0000"/>
                </a:solidFill>
              </a:rPr>
              <a:t> Одесса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Documents and Settings\user\Рабочий стол\ПАМЯТНИК НЕИЗВЕСТНОМУ ГЕРОЮ\Одесс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09" y="1196752"/>
            <a:ext cx="3848427" cy="53285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067944" y="298385"/>
            <a:ext cx="489654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	Памятник Неизвестному матросу в Одессе – мемориальный комплекс, увековечивающий память советских моряков, павших при защите и освобождении Одессы в годы Великой Отечественной войны. В мемориал входит обелиск из красного гранита высотой         21 метр, к которому ведёт Аллея славы. У подножия обелиска горит Вечный огонь.</a:t>
            </a:r>
          </a:p>
          <a:p>
            <a:pPr algn="just"/>
            <a:r>
              <a:rPr lang="ru-RU" sz="2400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	Памятник находится на территории Центрального парка культуры и отдыха имени       Тараса Шевченко. </a:t>
            </a:r>
          </a:p>
          <a:p>
            <a:pPr algn="ctr"/>
            <a:r>
              <a:rPr lang="ru-RU" sz="2400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Мемориал был открыт                      9 мая 1960 года.</a:t>
            </a:r>
            <a:endParaRPr lang="ru-RU" sz="2400" dirty="0">
              <a:effectLst>
                <a:glow rad="101600">
                  <a:schemeClr val="bg2">
                    <a:lumMod val="50000"/>
                    <a:alpha val="60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 advTm="5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8224" y="44624"/>
            <a:ext cx="252028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Крым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4448" y="5157192"/>
            <a:ext cx="817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Памятник установлен на могиле матроса, погибшего в 1943 году в бою с оккупантами Крыма.       Открыт 13 июля 1962 года. </a:t>
            </a:r>
            <a:endParaRPr lang="ru-RU" sz="2800" dirty="0">
              <a:effectLst>
                <a:glow rad="101600">
                  <a:schemeClr val="bg2">
                    <a:lumMod val="50000"/>
                    <a:alpha val="60000"/>
                  </a:schemeClr>
                </a:glow>
              </a:effectLst>
            </a:endParaRPr>
          </a:p>
        </p:txBody>
      </p:sp>
      <p:pic>
        <p:nvPicPr>
          <p:cNvPr id="24578" name="Picture 2" descr="RU MV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6336704" cy="475252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Берег </a:t>
            </a:r>
            <a:r>
              <a:rPr lang="ru-RU" sz="3600" dirty="0" err="1" smtClean="0">
                <a:solidFill>
                  <a:srgbClr val="FF0000"/>
                </a:solidFill>
              </a:rPr>
              <a:t>Каркинитского</a:t>
            </a:r>
            <a:r>
              <a:rPr lang="ru-RU" sz="3600" dirty="0" smtClean="0">
                <a:solidFill>
                  <a:srgbClr val="FF0000"/>
                </a:solidFill>
              </a:rPr>
              <a:t> залива                  в Черноморском районе Крыма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5373216"/>
            <a:ext cx="8748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Памятник «Неизвестный матрос Яша. Погиб в октябре 1941 г.»   был установлен семьёй </a:t>
            </a:r>
            <a:r>
              <a:rPr lang="ru-RU" sz="2400" dirty="0" err="1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Кошман</a:t>
            </a:r>
            <a:r>
              <a:rPr lang="ru-RU" sz="2400" dirty="0" smtClean="0"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</a:effectLst>
              </a:rPr>
              <a:t> в августе 1994 года                    на месте захоронения.</a:t>
            </a:r>
            <a:endParaRPr lang="ru-RU" sz="2400" dirty="0">
              <a:effectLst>
                <a:glow rad="101600">
                  <a:schemeClr val="bg2">
                    <a:lumMod val="50000"/>
                    <a:alpha val="60000"/>
                  </a:schemeClr>
                </a:glow>
              </a:effectLst>
            </a:endParaRPr>
          </a:p>
        </p:txBody>
      </p:sp>
      <p:pic>
        <p:nvPicPr>
          <p:cNvPr id="8194" name="Picture 2" descr="&amp;Mcy;&amp;acy;&amp;tcy;&amp;iecy;&amp;rcy;&amp;icy;&amp;acy;&amp;lcy;&amp;ycy; &amp;zcy;&amp;acy; 14.05.2013 &quot; &amp;Ncy;&amp;ocy;&amp;vcy;&amp;ocy;&amp;rcy;&amp;ocy;&amp;scy;&amp;scy;.info - &amp;Icy;&amp;ncy;&amp;fcy;&amp;ocy;&amp;rcy;&amp;mcy;&amp;acy;&amp;tscy;&amp;icy;&amp;ocy;&amp;ncy;&amp;ncy;&amp;ycy;&amp;jcy; &amp;pcy;&amp;ocy;&amp;rcy;&amp;tcy;&amp;acy;&amp;lcy;"/>
          <p:cNvPicPr>
            <a:picLocks noChangeAspect="1" noChangeArrowheads="1"/>
          </p:cNvPicPr>
          <p:nvPr/>
        </p:nvPicPr>
        <p:blipFill>
          <a:blip r:embed="rId2" cstate="print"/>
          <a:srcRect l="8018" t="10691"/>
          <a:stretch>
            <a:fillRect/>
          </a:stretch>
        </p:blipFill>
        <p:spPr bwMode="auto">
          <a:xfrm>
            <a:off x="1763688" y="1268760"/>
            <a:ext cx="5544616" cy="403763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0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0">
      <a:dk1>
        <a:sysClr val="windowText" lastClr="000000"/>
      </a:dk1>
      <a:lt1>
        <a:sysClr val="window" lastClr="FFFFFF"/>
      </a:lt1>
      <a:dk2>
        <a:srgbClr val="3A1CB8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703</TotalTime>
  <Words>603</Words>
  <Application>Microsoft Office PowerPoint</Application>
  <PresentationFormat>Экран (4:3)</PresentationFormat>
  <Paragraphs>55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7" baseType="lpstr">
      <vt:lpstr>Arial</vt:lpstr>
      <vt:lpstr>Balloon XBd TL</vt:lpstr>
      <vt:lpstr>Book Antiqua</vt:lpstr>
      <vt:lpstr>Calibri</vt:lpstr>
      <vt:lpstr>Cambria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«Нам не дано забыть»</vt:lpstr>
      <vt:lpstr>Презентация PowerPoint</vt:lpstr>
      <vt:lpstr>День неизвестного солдата</vt:lpstr>
      <vt:lpstr>Город  Москва</vt:lpstr>
      <vt:lpstr>Город Екатеринбург</vt:lpstr>
      <vt:lpstr>Город Одесса</vt:lpstr>
      <vt:lpstr>Крым</vt:lpstr>
      <vt:lpstr>Берег Каркинитского залива                  в Черноморском районе Крыма</vt:lpstr>
      <vt:lpstr>Город Новороссийск</vt:lpstr>
      <vt:lpstr>Город Городец</vt:lpstr>
      <vt:lpstr>Город Туапсе</vt:lpstr>
      <vt:lpstr>Город Новокузнецк</vt:lpstr>
      <vt:lpstr>Город Алексин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Нам не дано забыть</dc:title>
  <dc:creator>Полищук М.В.</dc:creator>
  <cp:lastModifiedBy>CP</cp:lastModifiedBy>
  <cp:revision>84</cp:revision>
  <dcterms:modified xsi:type="dcterms:W3CDTF">2020-12-04T14:08:40Z</dcterms:modified>
</cp:coreProperties>
</file>