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3" r:id="rId3"/>
    <p:sldId id="294" r:id="rId4"/>
    <p:sldId id="295" r:id="rId5"/>
    <p:sldId id="257" r:id="rId6"/>
    <p:sldId id="259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18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998984"/>
          </a:xfrm>
        </p:spPr>
        <p:txBody>
          <a:bodyPr/>
          <a:lstStyle/>
          <a:p>
            <a:r>
              <a:rPr lang="ru-RU" dirty="0" smtClean="0"/>
              <a:t>Педагог- психолог: </a:t>
            </a:r>
          </a:p>
          <a:p>
            <a:r>
              <a:rPr lang="ru-RU" dirty="0" err="1" smtClean="0"/>
              <a:t>Э.Р.Соловьева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Исследование самооценки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405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занятия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Wingdings 2"/>
              <a:buAutoNum type="arabicPeriod"/>
            </a:pPr>
            <a:r>
              <a:rPr lang="ru-RU" dirty="0"/>
              <a:t>Цель: научить оценивать успешность своих действий.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826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Две группы людей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1.Уверенные в себе</a:t>
            </a:r>
          </a:p>
          <a:p>
            <a:pPr marL="0" indent="0">
              <a:buNone/>
            </a:pPr>
            <a:r>
              <a:rPr lang="ru-RU" dirty="0" smtClean="0"/>
              <a:t>2. Неуверенные в себе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i="1" dirty="0"/>
              <a:t>Как же обрести уверенность в себе и повысить степень самооценки?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Необходимо </a:t>
            </a:r>
            <a:r>
              <a:rPr lang="ru-RU" i="1" dirty="0"/>
              <a:t>самому приложить максимум усилий.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А </a:t>
            </a:r>
            <a:r>
              <a:rPr lang="ru-RU" i="1" dirty="0"/>
              <a:t>поможет в этом программа, разработанная английским психологом Клер </a:t>
            </a:r>
            <a:r>
              <a:rPr lang="ru-RU" i="1" dirty="0" err="1"/>
              <a:t>Райнер</a:t>
            </a:r>
            <a:r>
              <a:rPr lang="ru-RU" i="1" dirty="0"/>
              <a:t> и адаптированная Е.А. Тарасовым.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115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 поднятия самооценки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800" dirty="0" smtClean="0">
                <a:latin typeface="Arial CYR"/>
                <a:ea typeface="Times New Roman"/>
                <a:cs typeface="Times New Roman"/>
              </a:rPr>
              <a:t>1. Утром </a:t>
            </a:r>
            <a:r>
              <a:rPr lang="ru-RU" sz="2800" dirty="0">
                <a:latin typeface="Arial CYR"/>
                <a:ea typeface="Times New Roman"/>
                <a:cs typeface="Times New Roman"/>
              </a:rPr>
              <a:t>приложите максимум усилий, чтобы выйти из дома в наилучшем виде. В обед взгляните в зеркало, чтобы проверить по своему отражению в нем, все ли в порядке. Последний раз проделайте это, умываясь перед сном. Это поможет вам не думать постоянно о том, как вы выглядите</a:t>
            </a:r>
            <a:r>
              <a:rPr lang="ru-RU" sz="2800" dirty="0" smtClean="0">
                <a:latin typeface="Arial CYR"/>
                <a:ea typeface="Times New Roman"/>
                <a:cs typeface="Times New Roman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latin typeface="Arial CYR"/>
                <a:ea typeface="Times New Roman"/>
                <a:cs typeface="Times New Roman"/>
              </a:rPr>
              <a:t/>
            </a:r>
            <a:br>
              <a:rPr lang="ru-RU" sz="2800" dirty="0">
                <a:latin typeface="Arial CYR"/>
                <a:ea typeface="Times New Roman"/>
                <a:cs typeface="Times New Roman"/>
              </a:rPr>
            </a:br>
            <a:r>
              <a:rPr lang="ru-RU" sz="2800" dirty="0">
                <a:latin typeface="Arial CYR"/>
                <a:ea typeface="Times New Roman"/>
                <a:cs typeface="Times New Roman"/>
              </a:rPr>
              <a:t>2. Не зацикливайтесь на своих физических изъянах. Они есть у всех! Помните, что большинство окружающих вас людей этих недостатков не замечают, либо не догадываются об их существовании</a:t>
            </a:r>
            <a:r>
              <a:rPr lang="ru-RU" sz="2800" dirty="0" smtClean="0">
                <a:latin typeface="Arial CYR"/>
                <a:ea typeface="Times New Roman"/>
                <a:cs typeface="Times New Roman"/>
              </a:rPr>
              <a:t>.</a:t>
            </a:r>
          </a:p>
          <a:p>
            <a:pPr marL="514350" indent="-514350">
              <a:buAutoNum type="arabicPeriod"/>
            </a:pPr>
            <a:endParaRPr lang="ru-RU" sz="2800" dirty="0" smtClean="0">
              <a:latin typeface="Arial CYR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latin typeface="Arial CYR"/>
                <a:ea typeface="Times New Roman"/>
                <a:cs typeface="Times New Roman"/>
              </a:rPr>
              <a:t>3</a:t>
            </a:r>
            <a:r>
              <a:rPr lang="ru-RU" sz="2800" dirty="0">
                <a:latin typeface="Arial CYR"/>
                <a:ea typeface="Times New Roman"/>
                <a:cs typeface="Times New Roman"/>
              </a:rPr>
              <a:t>. Помните, что люди не замечают вещей, столь очевидных для вас. Вы чувствуете, что ужасно краснеете, когда приходится что-то делать или говорить в присутствии нескольких человек, а для них ваше лицо приятно порозовело</a:t>
            </a:r>
            <a:r>
              <a:rPr lang="ru-RU" sz="2800" dirty="0" smtClean="0">
                <a:latin typeface="Arial CYR"/>
                <a:ea typeface="Times New Roman"/>
                <a:cs typeface="Times New Roman"/>
              </a:rPr>
              <a:t>.</a:t>
            </a:r>
          </a:p>
          <a:p>
            <a:pPr marL="514350" indent="-514350">
              <a:buAutoNum type="arabicPeriod"/>
            </a:pPr>
            <a:endParaRPr lang="ru-RU" sz="2800" dirty="0" smtClean="0">
              <a:latin typeface="Arial CYR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latin typeface="Arial CYR"/>
                <a:ea typeface="Times New Roman"/>
                <a:cs typeface="Times New Roman"/>
              </a:rPr>
              <a:t>4</a:t>
            </a:r>
            <a:r>
              <a:rPr lang="ru-RU" sz="2800" dirty="0">
                <a:latin typeface="Arial CYR"/>
                <a:ea typeface="Times New Roman"/>
                <a:cs typeface="Times New Roman"/>
              </a:rPr>
              <a:t>. Не будьте излишне критичны к другим. Если вы постоянно отмечаете недостатки других людей и это стало вашей привычкой, от нее следует немедленно избавиться, иначе вы все время будете думать, что ваши внешность и одежда — тоже отличная мишень для критики. Уверенности вам это не прибавит</a:t>
            </a:r>
            <a:r>
              <a:rPr lang="ru-RU" sz="2800" dirty="0" smtClean="0">
                <a:latin typeface="Arial CYR"/>
                <a:ea typeface="Times New Roman"/>
                <a:cs typeface="Times New Roman"/>
              </a:rPr>
              <a:t>.</a:t>
            </a:r>
          </a:p>
          <a:p>
            <a:pPr marL="514350" indent="-514350">
              <a:buAutoNum type="arabicPeriod"/>
            </a:pPr>
            <a:endParaRPr lang="ru-RU" sz="2800" dirty="0" smtClean="0">
              <a:latin typeface="Arial CYR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latin typeface="Arial CYR"/>
                <a:ea typeface="Times New Roman"/>
                <a:cs typeface="Times New Roman"/>
              </a:rPr>
              <a:t>5</a:t>
            </a:r>
            <a:r>
              <a:rPr lang="ru-RU" sz="2800" dirty="0">
                <a:latin typeface="Arial CYR"/>
                <a:ea typeface="Times New Roman"/>
                <a:cs typeface="Times New Roman"/>
              </a:rPr>
              <a:t>. Помните, что люди больше всего любят слушателей. Вам совершенно не обязательно «выдавать» фейерверк остроумных, блестящих мыслей, чтобы вызвать расположение к себе. Внимательно слушайте других, и они будут вам благодарны.</a:t>
            </a:r>
            <a:br>
              <a:rPr lang="ru-RU" sz="2800" dirty="0">
                <a:latin typeface="Arial CYR"/>
                <a:ea typeface="Times New Roman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400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 поднятия самооценки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latin typeface="Arial CYR" panose="020B0604020202020204" pitchFamily="34" charset="0"/>
                <a:cs typeface="Arial CYR" panose="020B0604020202020204" pitchFamily="34" charset="0"/>
              </a:rPr>
              <a:t>6</a:t>
            </a:r>
            <a:r>
              <a:rPr lang="ru-RU" sz="1400" dirty="0">
                <a:latin typeface="Arial CYR" panose="020B0604020202020204" pitchFamily="34" charset="0"/>
                <a:cs typeface="Arial CYR" panose="020B0604020202020204" pitchFamily="34" charset="0"/>
              </a:rPr>
              <a:t>. </a:t>
            </a:r>
            <a:r>
              <a:rPr lang="ru-RU" sz="1700" dirty="0">
                <a:latin typeface="Arial CYR" panose="020B0604020202020204" pitchFamily="34" charset="0"/>
                <a:cs typeface="Arial CYR" panose="020B0604020202020204" pitchFamily="34" charset="0"/>
              </a:rPr>
              <a:t>Будьте искренни. К примеру, вы не понимаете, о чем идет речь. Признайтесь в этом. Пытаясь быть холодным, отстраненным и невозмутимым, вы лишь отталкиваете от себя людей</a:t>
            </a:r>
            <a:r>
              <a:rPr lang="ru-RU" sz="1700" dirty="0" smtClean="0">
                <a:latin typeface="Arial CYR" panose="020B0604020202020204" pitchFamily="34" charset="0"/>
                <a:cs typeface="Arial CYR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700" dirty="0">
              <a:latin typeface="Arial CYR" panose="020B0604020202020204" pitchFamily="34" charset="0"/>
              <a:cs typeface="Arial CYR" panose="020B0604020202020204" pitchFamily="34" charset="0"/>
            </a:endParaRPr>
          </a:p>
          <a:p>
            <a:pPr marL="0" indent="0">
              <a:buNone/>
            </a:pPr>
            <a:r>
              <a:rPr lang="ru-RU" sz="1700" dirty="0">
                <a:latin typeface="Arial CYR" panose="020B0604020202020204" pitchFamily="34" charset="0"/>
                <a:cs typeface="Arial CYR" panose="020B0604020202020204" pitchFamily="34" charset="0"/>
              </a:rPr>
              <a:t>7. Найдите кого-нибудь в своем окружении, с кем вы можете разделить волнения и переживания, и тогда вы не окажетесь одинокими в любой компании, в любом обществе. Сами подойдите к тому, кого вы избрали, от этого вы оба выиграете</a:t>
            </a:r>
            <a:r>
              <a:rPr lang="ru-RU" sz="1700" dirty="0" smtClean="0">
                <a:latin typeface="Arial CYR" panose="020B0604020202020204" pitchFamily="34" charset="0"/>
                <a:cs typeface="Arial CYR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700" dirty="0">
              <a:latin typeface="Arial CYR" panose="020B0604020202020204" pitchFamily="34" charset="0"/>
              <a:cs typeface="Arial CYR" panose="020B0604020202020204" pitchFamily="34" charset="0"/>
            </a:endParaRPr>
          </a:p>
          <a:p>
            <a:pPr marL="0" indent="0">
              <a:buNone/>
            </a:pPr>
            <a:r>
              <a:rPr lang="ru-RU" sz="1700" dirty="0">
                <a:latin typeface="Arial CYR" panose="020B0604020202020204" pitchFamily="34" charset="0"/>
                <a:cs typeface="Arial CYR" panose="020B0604020202020204" pitchFamily="34" charset="0"/>
              </a:rPr>
              <a:t>8. Помните, что стеснительность может сделать некоторых людей </a:t>
            </a:r>
            <a:r>
              <a:rPr lang="ru-RU" sz="1700" dirty="0" smtClean="0">
                <a:latin typeface="Arial CYR" panose="020B0604020202020204" pitchFamily="34" charset="0"/>
                <a:cs typeface="Arial CYR" panose="020B0604020202020204" pitchFamily="34" charset="0"/>
              </a:rPr>
              <a:t>агрессивным. </a:t>
            </a:r>
            <a:r>
              <a:rPr lang="ru-RU" sz="1700" dirty="0">
                <a:latin typeface="Arial CYR" panose="020B0604020202020204" pitchFamily="34" charset="0"/>
                <a:cs typeface="Arial CYR" panose="020B0604020202020204" pitchFamily="34" charset="0"/>
              </a:rPr>
              <a:t>Если с вами кто-то резко разговаривает, не думайте, что виноваты в этом только вы. Может, для такого человека это единственный способ побороть смущение. И главное — не пользуйтесь сами подобными способами самоутверждения</a:t>
            </a:r>
            <a:r>
              <a:rPr lang="ru-RU" sz="1700" dirty="0" smtClean="0">
                <a:latin typeface="Arial CYR" panose="020B0604020202020204" pitchFamily="34" charset="0"/>
                <a:cs typeface="Arial CYR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700" dirty="0">
              <a:latin typeface="Arial CYR" panose="020B0604020202020204" pitchFamily="34" charset="0"/>
              <a:cs typeface="Arial CYR" panose="020B0604020202020204" pitchFamily="34" charset="0"/>
            </a:endParaRPr>
          </a:p>
          <a:p>
            <a:pPr marL="0" indent="0">
              <a:buNone/>
            </a:pPr>
            <a:r>
              <a:rPr lang="ru-RU" sz="1700" dirty="0">
                <a:latin typeface="Arial CYR" panose="020B0604020202020204" pitchFamily="34" charset="0"/>
                <a:cs typeface="Arial CYR" panose="020B0604020202020204" pitchFamily="34" charset="0"/>
              </a:rPr>
              <a:t>9. Самое худшее, что вы можете сделать, — это выставить себя в невыгодном свете. Но если подобное произойдет, то окружающие будут относиться к вам с симпатией: ведь вы дали им возможность испытать чувство превосходства!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6444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ТЕСТ </a:t>
            </a:r>
            <a:br>
              <a:rPr lang="ru-RU" sz="2800" dirty="0"/>
            </a:br>
            <a:r>
              <a:rPr lang="ru-RU" sz="2800" dirty="0"/>
              <a:t>«КАК У ТЕБЯ С САМООЦЕНКОЙ?»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1. Я часто волнуюсь понапрасну.</a:t>
            </a:r>
          </a:p>
          <a:p>
            <a:pPr marL="0" indent="0">
              <a:buNone/>
            </a:pPr>
            <a:r>
              <a:rPr lang="ru-RU" dirty="0"/>
              <a:t>2. Мне хочется, чтобы мои друзья подбадривали меня.</a:t>
            </a:r>
          </a:p>
          <a:p>
            <a:pPr marL="0" indent="0">
              <a:buNone/>
            </a:pPr>
            <a:r>
              <a:rPr lang="ru-RU" dirty="0"/>
              <a:t>3. Я боюсь выглядеть глупцом.</a:t>
            </a:r>
          </a:p>
          <a:p>
            <a:pPr marL="0" indent="0">
              <a:buNone/>
            </a:pPr>
            <a:r>
              <a:rPr lang="ru-RU" dirty="0"/>
              <a:t>4. Я беспокоюсь за свое будущее.</a:t>
            </a:r>
          </a:p>
          <a:p>
            <a:pPr marL="0" indent="0">
              <a:buNone/>
            </a:pPr>
            <a:r>
              <a:rPr lang="ru-RU" dirty="0"/>
              <a:t>5. Внешний вид других куда лучше, чем мой.</a:t>
            </a:r>
          </a:p>
          <a:p>
            <a:pPr marL="0" indent="0">
              <a:buNone/>
            </a:pPr>
            <a:r>
              <a:rPr lang="ru-RU" dirty="0"/>
              <a:t>6. Как жаль, что многие не понимают меня.</a:t>
            </a:r>
          </a:p>
          <a:p>
            <a:pPr marL="0" indent="0">
              <a:buNone/>
            </a:pPr>
            <a:r>
              <a:rPr lang="ru-RU" dirty="0"/>
              <a:t>7. Чувствую, что я не умею как следует разговаривать с людьми.</a:t>
            </a:r>
          </a:p>
          <a:p>
            <a:pPr marL="0" indent="0">
              <a:buNone/>
            </a:pPr>
            <a:r>
              <a:rPr lang="ru-RU" dirty="0"/>
              <a:t>8. Люди ждут от меня очень много.</a:t>
            </a:r>
          </a:p>
          <a:p>
            <a:pPr marL="0" indent="0">
              <a:buNone/>
            </a:pPr>
            <a:r>
              <a:rPr lang="ru-RU" dirty="0"/>
              <a:t>9. Чувствую себя скованным.</a:t>
            </a:r>
          </a:p>
          <a:p>
            <a:pPr marL="0" indent="0">
              <a:buNone/>
            </a:pPr>
            <a:r>
              <a:rPr lang="ru-RU" dirty="0"/>
              <a:t>10. Мне кажется, что со мной должна случиться какая-нибудь неприятность.</a:t>
            </a:r>
          </a:p>
          <a:p>
            <a:pPr marL="0" indent="0">
              <a:buNone/>
            </a:pPr>
            <a:r>
              <a:rPr lang="ru-RU" dirty="0"/>
              <a:t>11. Мне не безразлично, как люди относятся ко мне.</a:t>
            </a:r>
          </a:p>
          <a:p>
            <a:pPr marL="0" indent="0">
              <a:buNone/>
            </a:pPr>
            <a:r>
              <a:rPr lang="ru-RU" dirty="0"/>
              <a:t>12. Я чувствую, что люди говорят про меня за моей спиной.</a:t>
            </a:r>
          </a:p>
          <a:p>
            <a:pPr marL="0" indent="0">
              <a:buNone/>
            </a:pPr>
            <a:r>
              <a:rPr lang="ru-RU" dirty="0"/>
              <a:t>13. Я не чувствую себя в безопасности.</a:t>
            </a:r>
          </a:p>
          <a:p>
            <a:pPr marL="0" indent="0">
              <a:buNone/>
            </a:pPr>
            <a:r>
              <a:rPr lang="ru-RU" dirty="0"/>
              <a:t>14. Мне не с кем поделиться своими мыслями.</a:t>
            </a:r>
          </a:p>
          <a:p>
            <a:pPr marL="0" indent="0">
              <a:buNone/>
            </a:pPr>
            <a:r>
              <a:rPr lang="ru-RU" dirty="0"/>
              <a:t>15. Люди не особенно интересуются моими достижениями.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542" y="2204864"/>
            <a:ext cx="615405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117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Обработка.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Чтобы </a:t>
            </a:r>
            <a:r>
              <a:rPr lang="ru-RU" dirty="0"/>
              <a:t>определить уровень своей самооценки, нужно сложить все баллы по утверждениям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Меньше 10 баллов — тебе нужно избавляться от чувства превосходства над окружающими, зазнайства, хвастовства. Возьми за правило принцип: всякая конфликтная ситуация возникла из искры, которую ты высек сам или помог зажечь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От 10 до 30 — ты психологически зрелая личность, что проявляется прежде всего в адекватности </a:t>
            </a:r>
            <a:r>
              <a:rPr lang="ru-RU" dirty="0" err="1"/>
              <a:t>самоотражения</a:t>
            </a:r>
            <a:r>
              <a:rPr lang="ru-RU" dirty="0"/>
              <a:t>, то есть реалистической оценке своих сил и возможностей, внешности. Тебе по плечу серьезные дела, дерзай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Больше 30 баллов — ты недооцениваешь себя.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6940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занятия.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Закрепление пройденного материала.</a:t>
            </a:r>
          </a:p>
          <a:p>
            <a:pPr marL="0" indent="0">
              <a:buNone/>
            </a:pPr>
            <a:r>
              <a:rPr lang="ru-RU" dirty="0"/>
              <a:t>Обсуждение: </a:t>
            </a:r>
          </a:p>
          <a:p>
            <a:r>
              <a:rPr lang="ru-RU" dirty="0" smtClean="0"/>
              <a:t>Как </a:t>
            </a:r>
            <a:r>
              <a:rPr lang="ru-RU" dirty="0"/>
              <a:t>можно реализовать каждое из прав, поддерживающих уверенность в себе, в вашей повседневной жизни? </a:t>
            </a:r>
          </a:p>
          <a:p>
            <a:r>
              <a:rPr lang="ru-RU" dirty="0" smtClean="0"/>
              <a:t>Какой </a:t>
            </a:r>
            <a:r>
              <a:rPr lang="ru-RU" dirty="0"/>
              <a:t>совет Ф. </a:t>
            </a:r>
            <a:r>
              <a:rPr lang="ru-RU" dirty="0" err="1"/>
              <a:t>Зимбардо</a:t>
            </a:r>
            <a:r>
              <a:rPr lang="ru-RU" dirty="0"/>
              <a:t> вам близок? </a:t>
            </a:r>
          </a:p>
          <a:p>
            <a:r>
              <a:rPr lang="ru-RU" dirty="0" smtClean="0"/>
              <a:t>Каким </a:t>
            </a:r>
            <a:r>
              <a:rPr lang="ru-RU" dirty="0"/>
              <a:t>образом можно поддерживать уверенность в себе?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02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419</TotalTime>
  <Words>585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Исследование самооценки</vt:lpstr>
      <vt:lpstr>Цели занятия</vt:lpstr>
      <vt:lpstr>Две группы людей</vt:lpstr>
      <vt:lpstr>Правила поднятия самооценки</vt:lpstr>
      <vt:lpstr>Правила поднятия самооценки</vt:lpstr>
      <vt:lpstr>ТЕСТ  «КАК У ТЕБЯ С САМООЦЕНКОЙ?»</vt:lpstr>
      <vt:lpstr>Обработка.</vt:lpstr>
      <vt:lpstr>Итог занятия.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мышления</dc:title>
  <dc:creator>ers</dc:creator>
  <cp:lastModifiedBy>Эльвира Р. Соловьёва</cp:lastModifiedBy>
  <cp:revision>45</cp:revision>
  <dcterms:created xsi:type="dcterms:W3CDTF">2011-02-15T09:57:30Z</dcterms:created>
  <dcterms:modified xsi:type="dcterms:W3CDTF">2019-10-01T12:22:32Z</dcterms:modified>
</cp:coreProperties>
</file>