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15"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C0E0F4-1117-48FC-8A6C-F0E393D670EB}" type="datetimeFigureOut">
              <a:rPr lang="ru-RU" smtClean="0"/>
              <a:t>19.10.2017</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C378E30-C0FF-4596-B362-742787BFD4C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378E30-C0FF-4596-B362-742787BFD4C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378E30-C0FF-4596-B362-742787BFD4C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378E30-C0FF-4596-B362-742787BFD4C4}"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C378E30-C0FF-4596-B362-742787BFD4C4}"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C378E30-C0FF-4596-B362-742787BFD4C4}"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C378E30-C0FF-4596-B362-742787BFD4C4}"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C378E30-C0FF-4596-B362-742787BFD4C4}"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C0E0F4-1117-48FC-8A6C-F0E393D670EB}" type="datetimeFigureOut">
              <a:rPr lang="ru-RU" smtClean="0"/>
              <a:t>19.10.2017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C378E30-C0FF-4596-B362-742787BFD4C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C0E0F4-1117-48FC-8A6C-F0E393D670EB}" type="datetimeFigureOut">
              <a:rPr lang="ru-RU" smtClean="0"/>
              <a:t>19.10.2017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C378E30-C0FF-4596-B362-742787BFD4C4}"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C0E0F4-1117-48FC-8A6C-F0E393D670EB}" type="datetimeFigureOut">
              <a:rPr lang="ru-RU" smtClean="0"/>
              <a:t>19.10.2017</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C378E30-C0FF-4596-B362-742787BFD4C4}"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C0E0F4-1117-48FC-8A6C-F0E393D670EB}" type="datetimeFigureOut">
              <a:rPr lang="ru-RU" smtClean="0"/>
              <a:t>19.10.2017</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C378E30-C0FF-4596-B362-742787BFD4C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8640"/>
            <a:ext cx="7772400" cy="1829761"/>
          </a:xfrm>
        </p:spPr>
        <p:txBody>
          <a:bodyPr>
            <a:normAutofit fontScale="90000"/>
          </a:bodyPr>
          <a:lstStyle/>
          <a:p>
            <a:r>
              <a:rPr lang="ru-RU" dirty="0" smtClean="0"/>
              <a:t>Изменение природной среды человеком</a:t>
            </a:r>
            <a:br>
              <a:rPr lang="ru-RU" dirty="0" smtClean="0"/>
            </a:br>
            <a:endParaRPr lang="ru-RU" dirty="0"/>
          </a:p>
        </p:txBody>
      </p:sp>
      <p:pic>
        <p:nvPicPr>
          <p:cNvPr id="4" name="Рисунок 3" descr="img5.jpg"/>
          <p:cNvPicPr>
            <a:picLocks noChangeAspect="1"/>
          </p:cNvPicPr>
          <p:nvPr/>
        </p:nvPicPr>
        <p:blipFill>
          <a:blip r:embed="rId2" cstate="print"/>
          <a:stretch>
            <a:fillRect/>
          </a:stretch>
        </p:blipFill>
        <p:spPr>
          <a:xfrm>
            <a:off x="1043608" y="1340768"/>
            <a:ext cx="6840760" cy="51305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571356.jpg"/>
          <p:cNvPicPr>
            <a:picLocks noGrp="1" noChangeAspect="1"/>
          </p:cNvPicPr>
          <p:nvPr>
            <p:ph sz="half" idx="1"/>
          </p:nvPr>
        </p:nvPicPr>
        <p:blipFill>
          <a:blip r:embed="rId2" cstate="print"/>
          <a:stretch>
            <a:fillRect/>
          </a:stretch>
        </p:blipFill>
        <p:spPr>
          <a:xfrm>
            <a:off x="1115616" y="980728"/>
            <a:ext cx="6840760" cy="489654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g10.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0"/>
            <a:ext cx="9144000" cy="4525963"/>
          </a:xfrm>
        </p:spPr>
        <p:txBody>
          <a:bodyPr>
            <a:normAutofit/>
          </a:bodyPr>
          <a:lstStyle/>
          <a:p>
            <a:r>
              <a:rPr lang="ru-RU" sz="2400" dirty="0" smtClean="0"/>
              <a:t>Экологические катастрофы- события, которые способны приводить к человеческим жертвам или к опасному для здоровья населения критическому изменению состояния природной среды. Чаще всего они связаны с авариями. Экологические катастрофы- события, которые способны приводить к человеческим жертвам или к опасному для здоровья населения критическому изменению состояния природной среды. Чаще всего они связаны с авариями.</a:t>
            </a:r>
            <a:endParaRPr lang="ru-RU" sz="2400" dirty="0"/>
          </a:p>
        </p:txBody>
      </p:sp>
      <p:pic>
        <p:nvPicPr>
          <p:cNvPr id="4" name="Рисунок 3" descr="1375859626_1.jpg"/>
          <p:cNvPicPr>
            <a:picLocks noChangeAspect="1"/>
          </p:cNvPicPr>
          <p:nvPr/>
        </p:nvPicPr>
        <p:blipFill>
          <a:blip r:embed="rId2" cstate="print"/>
          <a:stretch>
            <a:fillRect/>
          </a:stretch>
        </p:blipFill>
        <p:spPr>
          <a:xfrm>
            <a:off x="971600" y="3356992"/>
            <a:ext cx="7344816" cy="333037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620688"/>
            <a:ext cx="9144000" cy="4525963"/>
          </a:xfrm>
        </p:spPr>
        <p:txBody>
          <a:bodyPr/>
          <a:lstStyle/>
          <a:p>
            <a:r>
              <a:rPr lang="ru-RU" dirty="0" smtClean="0"/>
              <a:t>Произошла в 1986г в результате аварии на предприятии. Произошла в 1986г в результате аварии на предприятии. Вызвала разнообразные изменения многих компонентов природы, нанесла огромный вред здоровью населения не только в Украине, но и на территории Белоруссии и России.</a:t>
            </a:r>
            <a:br>
              <a:rPr lang="ru-RU" dirty="0" smtClean="0"/>
            </a:br>
            <a:endParaRPr lang="ru-RU" dirty="0"/>
          </a:p>
        </p:txBody>
      </p:sp>
      <p:sp>
        <p:nvSpPr>
          <p:cNvPr id="3" name="Заголовок 2"/>
          <p:cNvSpPr>
            <a:spLocks noGrp="1"/>
          </p:cNvSpPr>
          <p:nvPr>
            <p:ph type="title"/>
          </p:nvPr>
        </p:nvSpPr>
        <p:spPr>
          <a:xfrm>
            <a:off x="395536" y="0"/>
            <a:ext cx="8229600" cy="764704"/>
          </a:xfrm>
        </p:spPr>
        <p:txBody>
          <a:bodyPr>
            <a:normAutofit/>
          </a:bodyPr>
          <a:lstStyle/>
          <a:p>
            <a:r>
              <a:rPr lang="ru-RU" dirty="0" smtClean="0"/>
              <a:t>Авария на </a:t>
            </a:r>
            <a:r>
              <a:rPr lang="ru-RU" dirty="0" err="1" smtClean="0"/>
              <a:t>Чернобольской</a:t>
            </a:r>
            <a:r>
              <a:rPr lang="ru-RU" dirty="0" smtClean="0"/>
              <a:t> АЭС</a:t>
            </a:r>
            <a:endParaRPr lang="ru-RU" dirty="0"/>
          </a:p>
        </p:txBody>
      </p:sp>
      <p:pic>
        <p:nvPicPr>
          <p:cNvPr id="4" name="Рисунок 3" descr="723600.jpg"/>
          <p:cNvPicPr>
            <a:picLocks noChangeAspect="1"/>
          </p:cNvPicPr>
          <p:nvPr/>
        </p:nvPicPr>
        <p:blipFill>
          <a:blip r:embed="rId2" cstate="print"/>
          <a:stretch>
            <a:fillRect/>
          </a:stretch>
        </p:blipFill>
        <p:spPr>
          <a:xfrm>
            <a:off x="2051720" y="3449450"/>
            <a:ext cx="7092280" cy="34085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268760"/>
          </a:xfrm>
        </p:spPr>
        <p:txBody>
          <a:bodyPr>
            <a:normAutofit/>
          </a:bodyPr>
          <a:lstStyle/>
          <a:p>
            <a:pPr algn="ctr"/>
            <a:r>
              <a:rPr lang="ru-RU" sz="3200" dirty="0" smtClean="0"/>
              <a:t>Авария в Северном районе на нефтепроводе </a:t>
            </a:r>
            <a:r>
              <a:rPr lang="ru-RU" sz="3200" dirty="0" err="1" smtClean="0"/>
              <a:t>Хрьяга-Усинск</a:t>
            </a:r>
            <a:endParaRPr lang="ru-RU" sz="3200" dirty="0"/>
          </a:p>
        </p:txBody>
      </p:sp>
      <p:sp>
        <p:nvSpPr>
          <p:cNvPr id="3" name="Подзаголовок 2"/>
          <p:cNvSpPr>
            <a:spLocks noGrp="1"/>
          </p:cNvSpPr>
          <p:nvPr>
            <p:ph type="subTitle" idx="1"/>
          </p:nvPr>
        </p:nvSpPr>
        <p:spPr>
          <a:xfrm>
            <a:off x="0" y="1268760"/>
            <a:ext cx="9144000" cy="2376264"/>
          </a:xfrm>
        </p:spPr>
        <p:txBody>
          <a:bodyPr>
            <a:normAutofit fontScale="40000" lnSpcReduction="20000"/>
          </a:bodyPr>
          <a:lstStyle/>
          <a:p>
            <a:r>
              <a:rPr lang="ru-RU" sz="5000" dirty="0" smtClean="0"/>
              <a:t>В 1994г произошло несколько прорывов, в результате которых произошел самый крупный розлив нефти на суше. В Печерские леса вылилось около 100 тыс.т нефти. В 1994г произошло несколько прорывов, в результате которых произошел самый крупный розлив нефти на суше. В Печерские леса вылилось около 100 тыс.т нефти. На месте катастрофы были почти полностью уничтожены фауна и флора. Потребовалось 10 лет восстановительных работ, прежде чем территория перестала считаться зоной экологического бедствия</a:t>
            </a:r>
            <a:r>
              <a:rPr lang="ru-RU" dirty="0" smtClean="0"/>
              <a:t>.</a:t>
            </a:r>
            <a:endParaRPr lang="ru-RU" dirty="0"/>
          </a:p>
        </p:txBody>
      </p:sp>
      <p:pic>
        <p:nvPicPr>
          <p:cNvPr id="4" name="Рисунок 3" descr="d9684ece9e5d35277c1758ba8567f017.jpg"/>
          <p:cNvPicPr>
            <a:picLocks noChangeAspect="1"/>
          </p:cNvPicPr>
          <p:nvPr/>
        </p:nvPicPr>
        <p:blipFill>
          <a:blip r:embed="rId2" cstate="print"/>
          <a:stretch>
            <a:fillRect/>
          </a:stretch>
        </p:blipFill>
        <p:spPr>
          <a:xfrm>
            <a:off x="1331640" y="3284984"/>
            <a:ext cx="6264696" cy="357301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836712"/>
            <a:ext cx="9144000" cy="2880320"/>
          </a:xfrm>
        </p:spPr>
        <p:txBody>
          <a:bodyPr>
            <a:normAutofit fontScale="92500" lnSpcReduction="10000"/>
          </a:bodyPr>
          <a:lstStyle/>
          <a:p>
            <a:r>
              <a:rPr lang="ru-RU" sz="2400" dirty="0" smtClean="0"/>
              <a:t>Осенью 2007 г во время сильного шторма в Азовском море затонуло немало </a:t>
            </a:r>
            <a:r>
              <a:rPr lang="ru-RU" sz="2400" dirty="0" err="1" smtClean="0"/>
              <a:t>суднов</a:t>
            </a:r>
            <a:r>
              <a:rPr lang="ru-RU" sz="2400" dirty="0" smtClean="0"/>
              <a:t>, в том числе нефтеналивной танкер и два судна с грузом серы.. Осенью 2007 г во время сильного шторма в Азовском море затонуло немало </a:t>
            </a:r>
            <a:r>
              <a:rPr lang="ru-RU" sz="2400" dirty="0" err="1" smtClean="0"/>
              <a:t>суднов</a:t>
            </a:r>
            <a:r>
              <a:rPr lang="ru-RU" sz="2400" dirty="0" smtClean="0"/>
              <a:t>, в том числе нефтеналивной танкер и два судна с грузом серы.. Пятно разлившейся нефти достигло берегов, что еще больше осложнило ситуацию. Последствия этих аварий могут сказываться на природе акватории и берегов Азовского моря еще долгие годы</a:t>
            </a:r>
            <a:endParaRPr lang="ru-RU" sz="2400" dirty="0"/>
          </a:p>
        </p:txBody>
      </p:sp>
      <p:sp>
        <p:nvSpPr>
          <p:cNvPr id="3" name="Заголовок 2"/>
          <p:cNvSpPr>
            <a:spLocks noGrp="1"/>
          </p:cNvSpPr>
          <p:nvPr>
            <p:ph type="title"/>
          </p:nvPr>
        </p:nvSpPr>
        <p:spPr>
          <a:xfrm>
            <a:off x="0" y="0"/>
            <a:ext cx="9144000" cy="1124744"/>
          </a:xfrm>
        </p:spPr>
        <p:txBody>
          <a:bodyPr/>
          <a:lstStyle/>
          <a:p>
            <a:pPr algn="ctr"/>
            <a:r>
              <a:rPr lang="ru-RU" dirty="0" smtClean="0"/>
              <a:t>Аварии на азовском море</a:t>
            </a:r>
            <a:endParaRPr lang="ru-RU" dirty="0"/>
          </a:p>
        </p:txBody>
      </p:sp>
      <p:pic>
        <p:nvPicPr>
          <p:cNvPr id="4" name="Рисунок 3" descr="2079476.jpg"/>
          <p:cNvPicPr>
            <a:picLocks noChangeAspect="1"/>
          </p:cNvPicPr>
          <p:nvPr/>
        </p:nvPicPr>
        <p:blipFill>
          <a:blip r:embed="rId2" cstate="print"/>
          <a:stretch>
            <a:fillRect/>
          </a:stretch>
        </p:blipFill>
        <p:spPr>
          <a:xfrm>
            <a:off x="755576" y="3717032"/>
            <a:ext cx="7416824" cy="314096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836712"/>
            <a:ext cx="7772400" cy="908720"/>
          </a:xfrm>
        </p:spPr>
        <p:txBody>
          <a:bodyPr/>
          <a:lstStyle/>
          <a:p>
            <a:r>
              <a:rPr lang="ru-RU" dirty="0" smtClean="0"/>
              <a:t>Спасибо за внимание!</a:t>
            </a:r>
            <a:endParaRPr lang="ru-RU" dirty="0"/>
          </a:p>
        </p:txBody>
      </p:sp>
      <p:sp>
        <p:nvSpPr>
          <p:cNvPr id="3" name="Подзаголовок 2"/>
          <p:cNvSpPr>
            <a:spLocks noGrp="1"/>
          </p:cNvSpPr>
          <p:nvPr>
            <p:ph type="subTitle" idx="1"/>
          </p:nvPr>
        </p:nvSpPr>
        <p:spPr>
          <a:xfrm>
            <a:off x="1371600" y="5658296"/>
            <a:ext cx="7772400" cy="1199704"/>
          </a:xfrm>
        </p:spPr>
        <p:style>
          <a:lnRef idx="2">
            <a:schemeClr val="accent1"/>
          </a:lnRef>
          <a:fillRef idx="1">
            <a:schemeClr val="lt1"/>
          </a:fillRef>
          <a:effectRef idx="0">
            <a:schemeClr val="accent1"/>
          </a:effectRef>
          <a:fontRef idx="minor">
            <a:schemeClr val="dk1"/>
          </a:fontRef>
        </p:style>
        <p:txBody>
          <a:bodyPr/>
          <a:lstStyle/>
          <a:p>
            <a:r>
              <a:rPr lang="ru-RU" dirty="0" smtClean="0"/>
              <a:t>Работа Добрыниной </a:t>
            </a:r>
            <a:r>
              <a:rPr lang="ru-RU" dirty="0" err="1" smtClean="0"/>
              <a:t>Карины</a:t>
            </a:r>
            <a:r>
              <a:rPr lang="ru-RU" dirty="0" smtClean="0"/>
              <a:t> </a:t>
            </a:r>
          </a:p>
          <a:p>
            <a:r>
              <a:rPr lang="ru-RU" dirty="0" smtClean="0"/>
              <a:t>Ученицы 9 класса В</a:t>
            </a:r>
            <a:endParaRPr lang="ru-RU" dirty="0"/>
          </a:p>
        </p:txBody>
      </p:sp>
      <p:pic>
        <p:nvPicPr>
          <p:cNvPr id="4" name="Рисунок 3" descr="1144104.jpg"/>
          <p:cNvPicPr>
            <a:picLocks noChangeAspect="1"/>
          </p:cNvPicPr>
          <p:nvPr/>
        </p:nvPicPr>
        <p:blipFill>
          <a:blip r:embed="rId2" cstate="print"/>
          <a:stretch>
            <a:fillRect/>
          </a:stretch>
        </p:blipFill>
        <p:spPr>
          <a:xfrm>
            <a:off x="683568" y="1772816"/>
            <a:ext cx="8208912" cy="35283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31640" y="188640"/>
            <a:ext cx="7414592" cy="1512168"/>
          </a:xfrm>
        </p:spPr>
        <p:txBody>
          <a:bodyPr>
            <a:normAutofit fontScale="85000" lnSpcReduction="20000"/>
          </a:bodyPr>
          <a:lstStyle/>
          <a:p>
            <a:r>
              <a:rPr lang="ru-RU" dirty="0" smtClean="0"/>
              <a:t>Человек всегда использовал окружающую среду в основном как источник ресурсов, однако в течение очень длительного времени его деятельность не оказывала заметного влияния на биосферу.</a:t>
            </a:r>
            <a:endParaRPr lang="ru-RU" dirty="0"/>
          </a:p>
        </p:txBody>
      </p:sp>
      <p:pic>
        <p:nvPicPr>
          <p:cNvPr id="4" name="Рисунок 3" descr="251789701.jpg"/>
          <p:cNvPicPr>
            <a:picLocks noChangeAspect="1"/>
          </p:cNvPicPr>
          <p:nvPr/>
        </p:nvPicPr>
        <p:blipFill>
          <a:blip r:embed="rId2" cstate="print"/>
          <a:stretch>
            <a:fillRect/>
          </a:stretch>
        </p:blipFill>
        <p:spPr>
          <a:xfrm>
            <a:off x="0" y="1484784"/>
            <a:ext cx="6584280" cy="537321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img1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0"/>
            <a:ext cx="7772400" cy="2567856"/>
          </a:xfrm>
        </p:spPr>
        <p:txBody>
          <a:bodyPr>
            <a:normAutofit fontScale="70000" lnSpcReduction="20000"/>
          </a:bodyPr>
          <a:lstStyle/>
          <a:p>
            <a:r>
              <a:rPr lang="ru-RU" dirty="0" smtClean="0"/>
              <a:t>Природный комплекс(ландшафт)- это закономерное сочетание взаимосвязанных компонентов природы (рельефа, климата, вода, почва, органический мир) Природный комплекс(ландшафт)- это закономерное сочетание взаимосвязанных компонентов природы (рельефа, климата, вода, почва, органический мир) Хозяйственный комплекс – это сочетание взаимосвязанных элементов хозяйства: промышленных, транспортных, с/</a:t>
            </a:r>
            <a:r>
              <a:rPr lang="ru-RU" dirty="0" err="1" smtClean="0"/>
              <a:t>х</a:t>
            </a:r>
            <a:r>
              <a:rPr lang="ru-RU" dirty="0" smtClean="0"/>
              <a:t> предприятий и населенных пунктов на определенной территории.</a:t>
            </a:r>
            <a:endParaRPr lang="ru-RU" dirty="0"/>
          </a:p>
        </p:txBody>
      </p:sp>
      <p:pic>
        <p:nvPicPr>
          <p:cNvPr id="4" name="Рисунок 3" descr="Pshenica_13-600x357.jpg"/>
          <p:cNvPicPr>
            <a:picLocks noChangeAspect="1"/>
          </p:cNvPicPr>
          <p:nvPr/>
        </p:nvPicPr>
        <p:blipFill>
          <a:blip r:embed="rId2" cstate="print"/>
          <a:stretch>
            <a:fillRect/>
          </a:stretch>
        </p:blipFill>
        <p:spPr>
          <a:xfrm>
            <a:off x="899592" y="2324100"/>
            <a:ext cx="7620000" cy="43452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1"/>
            <a:ext cx="9144000" cy="2852935"/>
          </a:xfrm>
        </p:spPr>
        <p:txBody>
          <a:bodyPr>
            <a:normAutofit fontScale="70000" lnSpcReduction="20000"/>
          </a:bodyPr>
          <a:lstStyle/>
          <a:p>
            <a:pPr algn="ctr"/>
            <a:r>
              <a:rPr lang="ru-RU" dirty="0" smtClean="0"/>
              <a:t>Промышленность</a:t>
            </a:r>
          </a:p>
          <a:p>
            <a:pPr algn="just"/>
            <a:r>
              <a:rPr lang="ru-RU" dirty="0" smtClean="0"/>
              <a:t>Самое </a:t>
            </a:r>
            <a:r>
              <a:rPr lang="ru-RU" dirty="0" smtClean="0"/>
              <a:t>мощное воздействие на природный комплекс в целом и на его компоненты оказывает различные отрасли промышленности. Это связано с тем, что они используют разнообразные природные ресурсы: полезные ископаемые, воду, древесину и </a:t>
            </a:r>
            <a:r>
              <a:rPr lang="ru-RU" dirty="0" err="1" smtClean="0"/>
              <a:t>т.д</a:t>
            </a:r>
            <a:r>
              <a:rPr lang="ru-RU" dirty="0" smtClean="0"/>
              <a:t> Самое мощное воздействие на природный комплекс в целом и на его компоненты оказывает различные отрасли промышленности. Это связано с тем, что они используют разнообразные природные ресурсы: полезные ископаемые, воду, древесину и </a:t>
            </a:r>
            <a:r>
              <a:rPr lang="ru-RU" dirty="0" err="1" smtClean="0"/>
              <a:t>т.д</a:t>
            </a:r>
            <a:r>
              <a:rPr lang="ru-RU" dirty="0" smtClean="0"/>
              <a:t> Промышленные предприятия производят много отходов: жидких, твердых, газообразных. Они тоже поступают в природный комплекс и разрушают его, как и добыча ПИ.</a:t>
            </a:r>
            <a:endParaRPr lang="ru-RU" dirty="0"/>
          </a:p>
        </p:txBody>
      </p:sp>
      <p:pic>
        <p:nvPicPr>
          <p:cNvPr id="4" name="Рисунок 3" descr="prim_prom.jpg"/>
          <p:cNvPicPr>
            <a:picLocks noChangeAspect="1"/>
          </p:cNvPicPr>
          <p:nvPr/>
        </p:nvPicPr>
        <p:blipFill>
          <a:blip r:embed="rId2" cstate="print"/>
          <a:stretch>
            <a:fillRect/>
          </a:stretch>
        </p:blipFill>
        <p:spPr>
          <a:xfrm>
            <a:off x="1835696" y="2825552"/>
            <a:ext cx="6048672" cy="403244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548680"/>
            <a:ext cx="8229600" cy="4525963"/>
          </a:xfrm>
        </p:spPr>
        <p:txBody>
          <a:bodyPr>
            <a:normAutofit/>
          </a:bodyPr>
          <a:lstStyle/>
          <a:p>
            <a:r>
              <a:rPr lang="ru-RU" sz="2000" dirty="0" smtClean="0"/>
              <a:t>В современном с/</a:t>
            </a:r>
            <a:r>
              <a:rPr lang="ru-RU" sz="2000" dirty="0" err="1" smtClean="0"/>
              <a:t>х</a:t>
            </a:r>
            <a:r>
              <a:rPr lang="ru-RU" sz="2000" dirty="0" smtClean="0"/>
              <a:t> широко используются разнообразные химические вещества – минеральные удобрения, препараты для борьбы с сорняками и вредными для растений насекомыми. Поступление этих веществ в окружающую природу в максимальной степени отражается на загрязнении водных объектов. В современном с/</a:t>
            </a:r>
            <a:r>
              <a:rPr lang="ru-RU" sz="2000" dirty="0" err="1" smtClean="0"/>
              <a:t>х</a:t>
            </a:r>
            <a:r>
              <a:rPr lang="ru-RU" sz="2000" dirty="0" smtClean="0"/>
              <a:t> широко используются разнообразные химические вещества – минеральные удобрения, препараты для борьбы с сорняками и вредными для растений насекомыми. Поступление этих веществ в окружающую природу в максимальной степени отражается на загрязнении водных объектов.</a:t>
            </a:r>
            <a:endParaRPr lang="ru-RU" sz="2000" dirty="0"/>
          </a:p>
        </p:txBody>
      </p:sp>
      <p:sp>
        <p:nvSpPr>
          <p:cNvPr id="3" name="Заголовок 2"/>
          <p:cNvSpPr>
            <a:spLocks noGrp="1"/>
          </p:cNvSpPr>
          <p:nvPr>
            <p:ph type="title"/>
          </p:nvPr>
        </p:nvSpPr>
        <p:spPr>
          <a:xfrm>
            <a:off x="395536" y="0"/>
            <a:ext cx="8229600" cy="634082"/>
          </a:xfrm>
        </p:spPr>
        <p:txBody>
          <a:bodyPr>
            <a:normAutofit/>
          </a:bodyPr>
          <a:lstStyle/>
          <a:p>
            <a:pPr algn="ctr"/>
            <a:r>
              <a:rPr lang="ru-RU" sz="2400" dirty="0" smtClean="0"/>
              <a:t>Сельское хозяйство</a:t>
            </a:r>
            <a:endParaRPr lang="ru-RU" sz="2400" dirty="0"/>
          </a:p>
        </p:txBody>
      </p:sp>
      <p:pic>
        <p:nvPicPr>
          <p:cNvPr id="5" name="Рисунок 4" descr="9963f4b782ea2fcc5984bffef4d1e928.jpg"/>
          <p:cNvPicPr>
            <a:picLocks noChangeAspect="1"/>
          </p:cNvPicPr>
          <p:nvPr/>
        </p:nvPicPr>
        <p:blipFill>
          <a:blip r:embed="rId2" cstate="print"/>
          <a:stretch>
            <a:fillRect/>
          </a:stretch>
        </p:blipFill>
        <p:spPr>
          <a:xfrm>
            <a:off x="1835696" y="4005064"/>
            <a:ext cx="6912768" cy="285293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764704"/>
          </a:xfrm>
        </p:spPr>
        <p:txBody>
          <a:bodyPr>
            <a:normAutofit/>
          </a:bodyPr>
          <a:lstStyle/>
          <a:p>
            <a:pPr algn="ctr"/>
            <a:r>
              <a:rPr lang="ru-RU" sz="3200" dirty="0" smtClean="0"/>
              <a:t>Транспорт</a:t>
            </a:r>
            <a:endParaRPr lang="ru-RU" sz="3200" dirty="0"/>
          </a:p>
        </p:txBody>
      </p:sp>
      <p:sp>
        <p:nvSpPr>
          <p:cNvPr id="3" name="Подзаголовок 2"/>
          <p:cNvSpPr>
            <a:spLocks noGrp="1"/>
          </p:cNvSpPr>
          <p:nvPr>
            <p:ph type="subTitle" idx="1"/>
          </p:nvPr>
        </p:nvSpPr>
        <p:spPr>
          <a:xfrm>
            <a:off x="0" y="692696"/>
            <a:ext cx="9144000" cy="1199704"/>
          </a:xfrm>
        </p:spPr>
        <p:txBody>
          <a:bodyPr>
            <a:noAutofit/>
          </a:bodyPr>
          <a:lstStyle/>
          <a:p>
            <a:r>
              <a:rPr lang="ru-RU" sz="1800" dirty="0" smtClean="0"/>
              <a:t>Состояние природной среды также зависит от работы транспорта. Состояние природной среды также зависит от работы транспорта. Наибольшее влияние на химическое состояние воздуха, поверхностных вод, почвенного покрова оказывают виды транспорта, которые работают за счет сжигания топлива: бензина, угля, мазута, дизельного топлива. В процессе сжигания топлива к изменению природной среды.</a:t>
            </a:r>
            <a:endParaRPr lang="ru-RU" sz="1800" dirty="0"/>
          </a:p>
        </p:txBody>
      </p:sp>
      <p:pic>
        <p:nvPicPr>
          <p:cNvPr id="4" name="Рисунок 3" descr="56e7ffe35ede8_1458044899.jpg"/>
          <p:cNvPicPr>
            <a:picLocks noChangeAspect="1"/>
          </p:cNvPicPr>
          <p:nvPr/>
        </p:nvPicPr>
        <p:blipFill>
          <a:blip r:embed="rId2" cstate="print"/>
          <a:stretch>
            <a:fillRect/>
          </a:stretch>
        </p:blipFill>
        <p:spPr>
          <a:xfrm>
            <a:off x="467544" y="2564904"/>
            <a:ext cx="6840760" cy="381642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404664"/>
            <a:ext cx="8229600" cy="2955783"/>
          </a:xfrm>
        </p:spPr>
        <p:txBody>
          <a:bodyPr>
            <a:normAutofit fontScale="70000" lnSpcReduction="20000"/>
          </a:bodyPr>
          <a:lstStyle/>
          <a:p>
            <a:r>
              <a:rPr lang="ru-RU" dirty="0" smtClean="0"/>
              <a:t>Различные виды производства оказывают неодинаковое воздействие на природу. Различные виды производства оказывают неодинаковое воздействие на природу. Производства относительно «Чистые» - это отрасли, которые непосредственно не используют природные ресурсы, да и отходов загрязняющих производят мало. ( </a:t>
            </a:r>
            <a:r>
              <a:rPr lang="ru-RU" dirty="0" err="1" smtClean="0"/>
              <a:t>пр</a:t>
            </a:r>
            <a:r>
              <a:rPr lang="ru-RU" dirty="0" smtClean="0"/>
              <a:t>: машиностроительная отрасль – здесь требуются детали, которые поступают с </a:t>
            </a:r>
            <a:r>
              <a:rPr lang="ru-RU" dirty="0" err="1" smtClean="0"/>
              <a:t>др</a:t>
            </a:r>
            <a:r>
              <a:rPr lang="ru-RU" dirty="0" smtClean="0"/>
              <a:t> предприятий, электроэнергия, которая поступает по линиям электропередачи, труд рабочих. В сущности такой завод не сильно контактирует с природой. Сюда можно отнести отрасли: текстильную, пищевую</a:t>
            </a:r>
            <a:endParaRPr lang="ru-RU" dirty="0"/>
          </a:p>
        </p:txBody>
      </p:sp>
      <p:sp>
        <p:nvSpPr>
          <p:cNvPr id="3" name="Заголовок 2"/>
          <p:cNvSpPr>
            <a:spLocks noGrp="1"/>
          </p:cNvSpPr>
          <p:nvPr>
            <p:ph type="title"/>
          </p:nvPr>
        </p:nvSpPr>
        <p:spPr>
          <a:xfrm>
            <a:off x="395536" y="0"/>
            <a:ext cx="8229600" cy="980728"/>
          </a:xfrm>
        </p:spPr>
        <p:txBody>
          <a:bodyPr>
            <a:normAutofit/>
          </a:bodyPr>
          <a:lstStyle/>
          <a:p>
            <a:pPr algn="ctr"/>
            <a:r>
              <a:rPr lang="ru-RU" sz="2800" dirty="0" smtClean="0"/>
              <a:t>«Чистые» и «Грязные» отрасли</a:t>
            </a:r>
            <a:br>
              <a:rPr lang="ru-RU" sz="2800" dirty="0" smtClean="0"/>
            </a:br>
            <a:endParaRPr lang="ru-RU" sz="2800" dirty="0"/>
          </a:p>
        </p:txBody>
      </p:sp>
      <p:pic>
        <p:nvPicPr>
          <p:cNvPr id="4" name="Рисунок 3" descr="img5 (1).jpg"/>
          <p:cNvPicPr>
            <a:picLocks noChangeAspect="1"/>
          </p:cNvPicPr>
          <p:nvPr/>
        </p:nvPicPr>
        <p:blipFill>
          <a:blip r:embed="rId2" cstate="print"/>
          <a:stretch>
            <a:fillRect/>
          </a:stretch>
        </p:blipFill>
        <p:spPr>
          <a:xfrm>
            <a:off x="1187624" y="2996952"/>
            <a:ext cx="6552728" cy="386104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052736"/>
            <a:ext cx="8229600" cy="5472608"/>
          </a:xfrm>
        </p:spPr>
        <p:txBody>
          <a:bodyPr>
            <a:normAutofit fontScale="77500" lnSpcReduction="20000"/>
          </a:bodyPr>
          <a:lstStyle/>
          <a:p>
            <a:r>
              <a:rPr lang="ru-RU" dirty="0" smtClean="0"/>
              <a:t>Примерно 60% территории нашей страны природа сохранилась почти в первозданном виде. Здесь на площади почти 11 млн.кв.км хозяйственная деятельность либо отсутствует, либо незначительна. Но зато на 15% </a:t>
            </a:r>
            <a:r>
              <a:rPr lang="ru-RU" dirty="0" err="1" smtClean="0"/>
              <a:t>территори</a:t>
            </a:r>
            <a:r>
              <a:rPr lang="ru-RU" dirty="0" smtClean="0"/>
              <a:t> России, где сосредоточена основная часть населения и осуществляется активная </a:t>
            </a:r>
            <a:r>
              <a:rPr lang="ru-RU" dirty="0" err="1" smtClean="0"/>
              <a:t>хоз</a:t>
            </a:r>
            <a:r>
              <a:rPr lang="ru-RU" dirty="0" smtClean="0"/>
              <a:t>. деятельность, состояние природной среды нарушено. Примерно 60% территории нашей страны природа сохранилась почти в первозданном виде. Здесь на площади почти 11 млн.кв.км хозяйственная деятельность либо отсутствует, либо незначительна. Но зато на 15% </a:t>
            </a:r>
            <a:r>
              <a:rPr lang="ru-RU" dirty="0" err="1" smtClean="0"/>
              <a:t>территори</a:t>
            </a:r>
            <a:r>
              <a:rPr lang="ru-RU" dirty="0" smtClean="0"/>
              <a:t> России, где сосредоточена основная часть населения и осуществляется активная </a:t>
            </a:r>
            <a:r>
              <a:rPr lang="ru-RU" dirty="0" err="1" smtClean="0"/>
              <a:t>хоз</a:t>
            </a:r>
            <a:r>
              <a:rPr lang="ru-RU" dirty="0" smtClean="0"/>
              <a:t>. деятельность, состояние природной среды нарушено. При сильном негативном воздействии на природу, угрожающем существованию ПК, здоровью населения, возникают зоны напряженной экологической обстановки или зоны экологического бедствия</a:t>
            </a:r>
            <a:endParaRPr lang="ru-RU" dirty="0"/>
          </a:p>
        </p:txBody>
      </p:sp>
      <p:sp>
        <p:nvSpPr>
          <p:cNvPr id="3" name="Заголовок 2"/>
          <p:cNvSpPr>
            <a:spLocks noGrp="1"/>
          </p:cNvSpPr>
          <p:nvPr>
            <p:ph type="title"/>
          </p:nvPr>
        </p:nvSpPr>
        <p:spPr>
          <a:xfrm>
            <a:off x="467544" y="0"/>
            <a:ext cx="8229600" cy="1143000"/>
          </a:xfrm>
        </p:spPr>
        <p:txBody>
          <a:bodyPr>
            <a:normAutofit/>
          </a:bodyPr>
          <a:lstStyle/>
          <a:p>
            <a:pPr algn="ctr"/>
            <a:r>
              <a:rPr lang="ru-RU" sz="3600" dirty="0" smtClean="0"/>
              <a:t>Экологические проблемы</a:t>
            </a:r>
            <a:endParaRPr lang="ru-RU"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80</TotalTime>
  <Words>841</Words>
  <Application>Microsoft Office PowerPoint</Application>
  <PresentationFormat>Экран (4:3)</PresentationFormat>
  <Paragraphs>23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Открытая</vt:lpstr>
      <vt:lpstr>Изменение природной среды человеком </vt:lpstr>
      <vt:lpstr>Слайд 2</vt:lpstr>
      <vt:lpstr>Слайд 3</vt:lpstr>
      <vt:lpstr>Слайд 4</vt:lpstr>
      <vt:lpstr>Слайд 5</vt:lpstr>
      <vt:lpstr>Сельское хозяйство</vt:lpstr>
      <vt:lpstr>Транспорт</vt:lpstr>
      <vt:lpstr>«Чистые» и «Грязные» отрасли </vt:lpstr>
      <vt:lpstr>Экологические проблемы</vt:lpstr>
      <vt:lpstr>Слайд 10</vt:lpstr>
      <vt:lpstr>Слайд 11</vt:lpstr>
      <vt:lpstr>Слайд 12</vt:lpstr>
      <vt:lpstr>Авария на Чернобольской АЭС</vt:lpstr>
      <vt:lpstr>Авария в Северном районе на нефтепроводе Хрьяга-Усинск</vt:lpstr>
      <vt:lpstr>Аварии на азовском море</vt:lpstr>
      <vt:lpstr>Спасибо за внимание!</vt:lpstr>
    </vt:vector>
  </TitlesOfParts>
  <Company>Krokoz™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Изменение природной среды человеком </dc:title>
  <dc:creator>User</dc:creator>
  <cp:lastModifiedBy>User</cp:lastModifiedBy>
  <cp:revision>1</cp:revision>
  <dcterms:created xsi:type="dcterms:W3CDTF">2017-10-19T16:40:10Z</dcterms:created>
  <dcterms:modified xsi:type="dcterms:W3CDTF">2017-10-19T18:00:44Z</dcterms:modified>
</cp:coreProperties>
</file>