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8" r:id="rId2"/>
    <p:sldId id="284" r:id="rId3"/>
    <p:sldId id="286" r:id="rId4"/>
    <p:sldId id="287" r:id="rId5"/>
    <p:sldId id="288" r:id="rId6"/>
    <p:sldId id="289" r:id="rId7"/>
    <p:sldId id="290" r:id="rId8"/>
    <p:sldId id="291" r:id="rId9"/>
    <p:sldId id="292" r:id="rId10"/>
    <p:sldId id="293" r:id="rId11"/>
    <p:sldId id="294" r:id="rId12"/>
    <p:sldId id="295" r:id="rId13"/>
    <p:sldId id="296" r:id="rId14"/>
    <p:sldId id="298" r:id="rId15"/>
    <p:sldId id="299" r:id="rId16"/>
    <p:sldId id="300" r:id="rId17"/>
    <p:sldId id="301" r:id="rId18"/>
    <p:sldId id="302" r:id="rId19"/>
    <p:sldId id="303" r:id="rId20"/>
    <p:sldId id="297" r:id="rId2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59" autoAdjust="0"/>
    <p:restoredTop sz="90072" autoAdjust="0"/>
  </p:normalViewPr>
  <p:slideViewPr>
    <p:cSldViewPr snapToGrid="0">
      <p:cViewPr>
        <p:scale>
          <a:sx n="69" d="100"/>
          <a:sy n="69" d="100"/>
        </p:scale>
        <p:origin x="-396" y="3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AA687F-63A6-4142-A415-74BE56E4DE83}" type="datetimeFigureOut">
              <a:rPr lang="ru-RU" smtClean="0"/>
              <a:pPr/>
              <a:t>04.12.2020</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06E35C-4798-41C5-8129-F53AB01C002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67938445-9659-42D3-803E-3B63E079DCE6}" type="datetimeFigureOut">
              <a:rPr lang="ru-RU" smtClean="0"/>
              <a:pPr/>
              <a:t>04.12.2020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A56BC75-29D7-4A32-B45C-B8A16008196F}" type="slidenum">
              <a:rPr lang="ru-RU" smtClean="0"/>
              <a:pPr/>
              <a:t>‹#›</a:t>
            </a:fld>
            <a:endParaRPr lang="ru-RU"/>
          </a:p>
        </p:txBody>
      </p:sp>
    </p:spTree>
    <p:extLst>
      <p:ext uri="{BB962C8B-B14F-4D97-AF65-F5344CB8AC3E}">
        <p14:creationId xmlns="" xmlns:p14="http://schemas.microsoft.com/office/powerpoint/2010/main" val="4083251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67938445-9659-42D3-803E-3B63E079DCE6}" type="datetimeFigureOut">
              <a:rPr lang="ru-RU" smtClean="0"/>
              <a:pPr/>
              <a:t>04.12.2020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A56BC75-29D7-4A32-B45C-B8A16008196F}" type="slidenum">
              <a:rPr lang="ru-RU" smtClean="0"/>
              <a:pPr/>
              <a:t>‹#›</a:t>
            </a:fld>
            <a:endParaRPr lang="ru-RU"/>
          </a:p>
        </p:txBody>
      </p:sp>
    </p:spTree>
    <p:extLst>
      <p:ext uri="{BB962C8B-B14F-4D97-AF65-F5344CB8AC3E}">
        <p14:creationId xmlns="" xmlns:p14="http://schemas.microsoft.com/office/powerpoint/2010/main" val="2399423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67938445-9659-42D3-803E-3B63E079DCE6}" type="datetimeFigureOut">
              <a:rPr lang="ru-RU" smtClean="0"/>
              <a:pPr/>
              <a:t>04.12.2020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A56BC75-29D7-4A32-B45C-B8A16008196F}" type="slidenum">
              <a:rPr lang="ru-RU" smtClean="0"/>
              <a:pPr/>
              <a:t>‹#›</a:t>
            </a:fld>
            <a:endParaRPr lang="ru-RU"/>
          </a:p>
        </p:txBody>
      </p:sp>
    </p:spTree>
    <p:extLst>
      <p:ext uri="{BB962C8B-B14F-4D97-AF65-F5344CB8AC3E}">
        <p14:creationId xmlns="" xmlns:p14="http://schemas.microsoft.com/office/powerpoint/2010/main" val="1159209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67938445-9659-42D3-803E-3B63E079DCE6}" type="datetimeFigureOut">
              <a:rPr lang="ru-RU" smtClean="0"/>
              <a:pPr/>
              <a:t>04.12.2020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A56BC75-29D7-4A32-B45C-B8A16008196F}" type="slidenum">
              <a:rPr lang="ru-RU" smtClean="0"/>
              <a:pPr/>
              <a:t>‹#›</a:t>
            </a:fld>
            <a:endParaRPr lang="ru-RU"/>
          </a:p>
        </p:txBody>
      </p:sp>
    </p:spTree>
    <p:extLst>
      <p:ext uri="{BB962C8B-B14F-4D97-AF65-F5344CB8AC3E}">
        <p14:creationId xmlns="" xmlns:p14="http://schemas.microsoft.com/office/powerpoint/2010/main" val="3189516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67938445-9659-42D3-803E-3B63E079DCE6}" type="datetimeFigureOut">
              <a:rPr lang="ru-RU" smtClean="0"/>
              <a:pPr/>
              <a:t>04.12.2020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A56BC75-29D7-4A32-B45C-B8A16008196F}" type="slidenum">
              <a:rPr lang="ru-RU" smtClean="0"/>
              <a:pPr/>
              <a:t>‹#›</a:t>
            </a:fld>
            <a:endParaRPr lang="ru-RU"/>
          </a:p>
        </p:txBody>
      </p:sp>
    </p:spTree>
    <p:extLst>
      <p:ext uri="{BB962C8B-B14F-4D97-AF65-F5344CB8AC3E}">
        <p14:creationId xmlns="" xmlns:p14="http://schemas.microsoft.com/office/powerpoint/2010/main" val="464333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67938445-9659-42D3-803E-3B63E079DCE6}" type="datetimeFigureOut">
              <a:rPr lang="ru-RU" smtClean="0"/>
              <a:pPr/>
              <a:t>04.12.2020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A56BC75-29D7-4A32-B45C-B8A16008196F}" type="slidenum">
              <a:rPr lang="ru-RU" smtClean="0"/>
              <a:pPr/>
              <a:t>‹#›</a:t>
            </a:fld>
            <a:endParaRPr lang="ru-RU"/>
          </a:p>
        </p:txBody>
      </p:sp>
    </p:spTree>
    <p:extLst>
      <p:ext uri="{BB962C8B-B14F-4D97-AF65-F5344CB8AC3E}">
        <p14:creationId xmlns="" xmlns:p14="http://schemas.microsoft.com/office/powerpoint/2010/main" val="3146543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67938445-9659-42D3-803E-3B63E079DCE6}" type="datetimeFigureOut">
              <a:rPr lang="ru-RU" smtClean="0"/>
              <a:pPr/>
              <a:t>04.12.2020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A56BC75-29D7-4A32-B45C-B8A16008196F}" type="slidenum">
              <a:rPr lang="ru-RU" smtClean="0"/>
              <a:pPr/>
              <a:t>‹#›</a:t>
            </a:fld>
            <a:endParaRPr lang="ru-RU"/>
          </a:p>
        </p:txBody>
      </p:sp>
    </p:spTree>
    <p:extLst>
      <p:ext uri="{BB962C8B-B14F-4D97-AF65-F5344CB8AC3E}">
        <p14:creationId xmlns="" xmlns:p14="http://schemas.microsoft.com/office/powerpoint/2010/main" val="2563166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67938445-9659-42D3-803E-3B63E079DCE6}" type="datetimeFigureOut">
              <a:rPr lang="ru-RU" smtClean="0"/>
              <a:pPr/>
              <a:t>04.12.2020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A56BC75-29D7-4A32-B45C-B8A16008196F}" type="slidenum">
              <a:rPr lang="ru-RU" smtClean="0"/>
              <a:pPr/>
              <a:t>‹#›</a:t>
            </a:fld>
            <a:endParaRPr lang="ru-RU"/>
          </a:p>
        </p:txBody>
      </p:sp>
    </p:spTree>
    <p:extLst>
      <p:ext uri="{BB962C8B-B14F-4D97-AF65-F5344CB8AC3E}">
        <p14:creationId xmlns="" xmlns:p14="http://schemas.microsoft.com/office/powerpoint/2010/main" val="763318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7938445-9659-42D3-803E-3B63E079DCE6}" type="datetimeFigureOut">
              <a:rPr lang="ru-RU" smtClean="0"/>
              <a:pPr/>
              <a:t>04.12.2020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A56BC75-29D7-4A32-B45C-B8A16008196F}" type="slidenum">
              <a:rPr lang="ru-RU" smtClean="0"/>
              <a:pPr/>
              <a:t>‹#›</a:t>
            </a:fld>
            <a:endParaRPr lang="ru-RU"/>
          </a:p>
        </p:txBody>
      </p:sp>
    </p:spTree>
    <p:extLst>
      <p:ext uri="{BB962C8B-B14F-4D97-AF65-F5344CB8AC3E}">
        <p14:creationId xmlns="" xmlns:p14="http://schemas.microsoft.com/office/powerpoint/2010/main" val="6263914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67938445-9659-42D3-803E-3B63E079DCE6}" type="datetimeFigureOut">
              <a:rPr lang="ru-RU" smtClean="0"/>
              <a:pPr/>
              <a:t>04.12.2020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A56BC75-29D7-4A32-B45C-B8A16008196F}" type="slidenum">
              <a:rPr lang="ru-RU" smtClean="0"/>
              <a:pPr/>
              <a:t>‹#›</a:t>
            </a:fld>
            <a:endParaRPr lang="ru-RU"/>
          </a:p>
        </p:txBody>
      </p:sp>
    </p:spTree>
    <p:extLst>
      <p:ext uri="{BB962C8B-B14F-4D97-AF65-F5344CB8AC3E}">
        <p14:creationId xmlns="" xmlns:p14="http://schemas.microsoft.com/office/powerpoint/2010/main" val="917181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67938445-9659-42D3-803E-3B63E079DCE6}" type="datetimeFigureOut">
              <a:rPr lang="ru-RU" smtClean="0"/>
              <a:pPr/>
              <a:t>04.12.2020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A56BC75-29D7-4A32-B45C-B8A16008196F}" type="slidenum">
              <a:rPr lang="ru-RU" smtClean="0"/>
              <a:pPr/>
              <a:t>‹#›</a:t>
            </a:fld>
            <a:endParaRPr lang="ru-RU"/>
          </a:p>
        </p:txBody>
      </p:sp>
    </p:spTree>
    <p:extLst>
      <p:ext uri="{BB962C8B-B14F-4D97-AF65-F5344CB8AC3E}">
        <p14:creationId xmlns="" xmlns:p14="http://schemas.microsoft.com/office/powerpoint/2010/main" val="4229967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938445-9659-42D3-803E-3B63E079DCE6}" type="datetimeFigureOut">
              <a:rPr lang="ru-RU" smtClean="0"/>
              <a:pPr/>
              <a:t>04.12.2020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56BC75-29D7-4A32-B45C-B8A16008196F}" type="slidenum">
              <a:rPr lang="ru-RU" smtClean="0"/>
              <a:pPr/>
              <a:t>‹#›</a:t>
            </a:fld>
            <a:endParaRPr lang="ru-RU"/>
          </a:p>
        </p:txBody>
      </p:sp>
    </p:spTree>
    <p:extLst>
      <p:ext uri="{BB962C8B-B14F-4D97-AF65-F5344CB8AC3E}">
        <p14:creationId xmlns="" xmlns:p14="http://schemas.microsoft.com/office/powerpoint/2010/main" val="41757445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im0-tub-by.yandex.net/i?id=5c43c15424a921de55068c6f354ae251-l&amp;n=13" TargetMode="External"/><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xml.rels><?xml version="1.0" encoding="UTF-8" standalone="yes"?>
<Relationships xmlns="http://schemas.openxmlformats.org/package/2006/relationships"><Relationship Id="rId3" Type="http://schemas.openxmlformats.org/officeDocument/2006/relationships/hyperlink" Target="https://im0-tub-by.yandex.net/i?id=8ede329f716aefd1046b4d80ab1aacf8-l&amp;n=13" TargetMode="External"/><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im0-tub-by.yandex.net/i?id=dcc32233885d777204ce497746000928-l&amp;n=13" TargetMode="External"/><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im0-tub-by.yandex.net/i?id=d8c6c54f90c54c59f8b9f33cb7d96d9f-l&amp;n=13" TargetMode="External"/><Relationship Id="rId7"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hyperlink" Target="https://im0-tub-by.yandex.net/i?id=31df52eec01db68d6caf7518c8c4ba6e-l&amp;n=13" TargetMode="Externa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8" name="Блок-схема: процесс 7"/>
          <p:cNvSpPr/>
          <p:nvPr/>
        </p:nvSpPr>
        <p:spPr>
          <a:xfrm>
            <a:off x="2533714" y="1517826"/>
            <a:ext cx="8030238" cy="3807725"/>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Блок-схема: процесс 2"/>
          <p:cNvSpPr/>
          <p:nvPr/>
        </p:nvSpPr>
        <p:spPr>
          <a:xfrm>
            <a:off x="1307078" y="380921"/>
            <a:ext cx="9645286" cy="918008"/>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1307078" y="467932"/>
            <a:ext cx="9665721" cy="830997"/>
          </a:xfrm>
          <a:prstGeom prst="rect">
            <a:avLst/>
          </a:prstGeom>
          <a:noFill/>
        </p:spPr>
        <p:txBody>
          <a:bodyPr wrap="square" rtlCol="0">
            <a:spAutoFit/>
          </a:bodyPr>
          <a:lstStyle/>
          <a:p>
            <a:pPr algn="ctr"/>
            <a:r>
              <a:rPr lang="ru-RU" sz="1600" b="1" dirty="0">
                <a:solidFill>
                  <a:srgbClr val="002060"/>
                </a:solidFill>
                <a:latin typeface="Comic Sans MS" panose="030F0702030302020204" pitchFamily="66" charset="0"/>
              </a:rPr>
              <a:t>Государственное бюджетное дошкольное образовательное учреждение детский сад №71 общеразвивающего вида с приоритетным осуществлением деятельности по физическому развитию детей Калининского района Санкт-Петербурга</a:t>
            </a:r>
          </a:p>
        </p:txBody>
      </p:sp>
      <p:sp>
        <p:nvSpPr>
          <p:cNvPr id="7" name="TextBox 6"/>
          <p:cNvSpPr txBox="1"/>
          <p:nvPr/>
        </p:nvSpPr>
        <p:spPr>
          <a:xfrm>
            <a:off x="2559835" y="1666615"/>
            <a:ext cx="7744959" cy="4370427"/>
          </a:xfrm>
          <a:prstGeom prst="rect">
            <a:avLst/>
          </a:prstGeom>
          <a:noFill/>
        </p:spPr>
        <p:txBody>
          <a:bodyPr wrap="square" rtlCol="0">
            <a:spAutoFit/>
          </a:bodyPr>
          <a:lstStyle/>
          <a:p>
            <a:pPr algn="ctr"/>
            <a:endParaRPr lang="ru-RU" sz="1200" b="1" i="1" dirty="0" smtClean="0">
              <a:solidFill>
                <a:srgbClr val="002060"/>
              </a:solidFill>
              <a:latin typeface="Comic Sans MS" panose="030F0702030302020204" pitchFamily="66" charset="0"/>
            </a:endParaRPr>
          </a:p>
          <a:p>
            <a:pPr algn="ctr"/>
            <a:endParaRPr lang="ru-RU" sz="1600" b="1" i="1" dirty="0" smtClean="0">
              <a:solidFill>
                <a:srgbClr val="002060"/>
              </a:solidFill>
              <a:latin typeface="Comic Sans MS" panose="030F0702030302020204" pitchFamily="66" charset="0"/>
            </a:endParaRPr>
          </a:p>
          <a:p>
            <a:pPr algn="ctr"/>
            <a:endParaRPr lang="ru-RU" sz="800" b="1" i="1" dirty="0" smtClean="0">
              <a:solidFill>
                <a:srgbClr val="002060"/>
              </a:solidFill>
              <a:latin typeface="Comic Sans MS" panose="030F0702030302020204" pitchFamily="66" charset="0"/>
            </a:endParaRPr>
          </a:p>
          <a:p>
            <a:pPr algn="ctr"/>
            <a:r>
              <a:rPr lang="ru-RU" sz="3200" b="1" i="1" dirty="0" smtClean="0">
                <a:solidFill>
                  <a:srgbClr val="002060"/>
                </a:solidFill>
                <a:latin typeface="Comic Sans MS" panose="030F0702030302020204" pitchFamily="66" charset="0"/>
              </a:rPr>
              <a:t>КОНСУЛЬТАЦИЯ ДЛЯ РОДИТЕЛЕЙ</a:t>
            </a:r>
          </a:p>
          <a:p>
            <a:pPr algn="ctr"/>
            <a:endParaRPr lang="ru-RU" sz="3200" b="1" i="1" dirty="0" smtClean="0">
              <a:solidFill>
                <a:srgbClr val="002060"/>
              </a:solidFill>
              <a:latin typeface="Comic Sans MS" panose="030F0702030302020204" pitchFamily="66" charset="0"/>
            </a:endParaRPr>
          </a:p>
          <a:p>
            <a:pPr algn="ctr"/>
            <a:r>
              <a:rPr lang="ru-RU" sz="4400" b="1" i="1" dirty="0" smtClean="0">
                <a:solidFill>
                  <a:srgbClr val="002060"/>
                </a:solidFill>
                <a:latin typeface="Comic Sans MS" panose="030F0702030302020204" pitchFamily="66" charset="0"/>
              </a:rPr>
              <a:t>«Сенсорное развитие детей 2-3 лет» </a:t>
            </a:r>
          </a:p>
          <a:p>
            <a:pPr algn="r"/>
            <a:r>
              <a:rPr lang="ru-RU" b="1" i="1" smtClean="0">
                <a:solidFill>
                  <a:srgbClr val="002060"/>
                </a:solidFill>
                <a:latin typeface="Comic Sans MS" panose="030F0702030302020204" pitchFamily="66" charset="0"/>
              </a:rPr>
              <a:t>Воспитатель : </a:t>
            </a:r>
            <a:r>
              <a:rPr lang="ru-RU" b="1" i="1" dirty="0" smtClean="0">
                <a:solidFill>
                  <a:srgbClr val="002060"/>
                </a:solidFill>
                <a:latin typeface="Comic Sans MS" panose="030F0702030302020204" pitchFamily="66" charset="0"/>
              </a:rPr>
              <a:t>Симонян Л.А.</a:t>
            </a:r>
            <a:endParaRPr lang="ru-RU" b="1" i="1" dirty="0">
              <a:solidFill>
                <a:srgbClr val="002060"/>
              </a:solidFill>
              <a:latin typeface="Comic Sans MS" panose="030F0702030302020204" pitchFamily="66" charset="0"/>
            </a:endParaRPr>
          </a:p>
          <a:p>
            <a:pPr algn="ctr"/>
            <a:r>
              <a:rPr lang="ru-RU" sz="1600" i="1" dirty="0" smtClean="0">
                <a:solidFill>
                  <a:srgbClr val="002060"/>
                </a:solidFill>
                <a:latin typeface="Comic Sans MS" panose="030F0702030302020204" pitchFamily="66" charset="0"/>
              </a:rPr>
              <a:t>                       </a:t>
            </a:r>
          </a:p>
          <a:p>
            <a:pPr algn="ctr"/>
            <a:r>
              <a:rPr lang="ru-RU" sz="1600" i="1" dirty="0" smtClean="0">
                <a:solidFill>
                  <a:srgbClr val="002060"/>
                </a:solidFill>
                <a:latin typeface="Comic Sans MS" panose="030F0702030302020204" pitchFamily="66" charset="0"/>
              </a:rPr>
              <a:t>                                                                       </a:t>
            </a:r>
          </a:p>
          <a:p>
            <a:pPr algn="ctr"/>
            <a:endParaRPr lang="ru-RU" sz="800" i="1" dirty="0" smtClean="0">
              <a:solidFill>
                <a:srgbClr val="002060"/>
              </a:solidFill>
              <a:latin typeface="Comic Sans MS" panose="030F0702030302020204" pitchFamily="66" charset="0"/>
            </a:endParaRPr>
          </a:p>
          <a:p>
            <a:pPr algn="ctr"/>
            <a:endParaRPr lang="ru-RU" sz="1600" i="1" dirty="0" smtClean="0">
              <a:solidFill>
                <a:srgbClr val="002060"/>
              </a:solidFill>
              <a:latin typeface="Comic Sans MS" panose="030F0702030302020204" pitchFamily="66" charset="0"/>
            </a:endParaRPr>
          </a:p>
          <a:p>
            <a:pPr algn="ctr"/>
            <a:r>
              <a:rPr lang="ru-RU" sz="1600" i="1" dirty="0" smtClean="0">
                <a:solidFill>
                  <a:srgbClr val="002060"/>
                </a:solidFill>
                <a:latin typeface="Comic Sans MS" panose="030F0702030302020204" pitchFamily="66" charset="0"/>
              </a:rPr>
              <a:t>                                                                         </a:t>
            </a:r>
            <a:r>
              <a:rPr lang="ru-RU" sz="1600" b="1" i="1" dirty="0" smtClean="0">
                <a:solidFill>
                  <a:srgbClr val="002060"/>
                </a:solidFill>
                <a:latin typeface="Comic Sans MS" panose="030F0702030302020204" pitchFamily="66" charset="0"/>
              </a:rPr>
              <a:t>                                                                 </a:t>
            </a:r>
            <a:endParaRPr lang="ru-RU" sz="1600" b="1" i="1" dirty="0">
              <a:solidFill>
                <a:srgbClr val="002060"/>
              </a:solidFill>
              <a:latin typeface="Comic Sans MS" panose="030F0702030302020204" pitchFamily="66" charset="0"/>
            </a:endParaRPr>
          </a:p>
        </p:txBody>
      </p:sp>
      <p:sp>
        <p:nvSpPr>
          <p:cNvPr id="9" name="Блок-схема: процесс 8"/>
          <p:cNvSpPr/>
          <p:nvPr/>
        </p:nvSpPr>
        <p:spPr>
          <a:xfrm>
            <a:off x="4146566" y="5653330"/>
            <a:ext cx="4619296" cy="811896"/>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TextBox 9"/>
          <p:cNvSpPr txBox="1"/>
          <p:nvPr/>
        </p:nvSpPr>
        <p:spPr>
          <a:xfrm>
            <a:off x="5115776" y="5765150"/>
            <a:ext cx="2762763" cy="615553"/>
          </a:xfrm>
          <a:prstGeom prst="rect">
            <a:avLst/>
          </a:prstGeom>
          <a:noFill/>
        </p:spPr>
        <p:txBody>
          <a:bodyPr wrap="square" rtlCol="0">
            <a:spAutoFit/>
          </a:bodyPr>
          <a:lstStyle/>
          <a:p>
            <a:pPr algn="ctr"/>
            <a:r>
              <a:rPr lang="ru-RU" sz="1700" b="1" dirty="0">
                <a:solidFill>
                  <a:srgbClr val="002060"/>
                </a:solidFill>
                <a:latin typeface="Comic Sans MS" panose="030F0702030302020204" pitchFamily="66" charset="0"/>
              </a:rPr>
              <a:t>Санкт-Петербург</a:t>
            </a:r>
          </a:p>
          <a:p>
            <a:pPr algn="ctr"/>
            <a:r>
              <a:rPr lang="ru-RU" sz="1700" b="1" dirty="0">
                <a:solidFill>
                  <a:srgbClr val="002060"/>
                </a:solidFill>
                <a:latin typeface="Comic Sans MS" panose="030F0702030302020204" pitchFamily="66" charset="0"/>
              </a:rPr>
              <a:t> </a:t>
            </a:r>
            <a:r>
              <a:rPr lang="ru-RU" sz="1700" b="1" dirty="0" smtClean="0">
                <a:solidFill>
                  <a:srgbClr val="002060"/>
                </a:solidFill>
                <a:latin typeface="Comic Sans MS" panose="030F0702030302020204" pitchFamily="66" charset="0"/>
              </a:rPr>
              <a:t>2020</a:t>
            </a:r>
            <a:endParaRPr lang="ru-RU" sz="1700" b="1" dirty="0">
              <a:solidFill>
                <a:srgbClr val="002060"/>
              </a:solidFill>
              <a:latin typeface="Comic Sans MS" panose="030F0702030302020204" pitchFamily="66" charset="0"/>
            </a:endParaRPr>
          </a:p>
        </p:txBody>
      </p:sp>
      <p:pic>
        <p:nvPicPr>
          <p:cNvPr id="2" name="Picture 2" descr="D:\ДОКУМЕНТЫ ЛУСИНЕ\документы\2019-2020\НАШИ ИГРУШКИ\картинки\konstr010.png"/>
          <p:cNvPicPr>
            <a:picLocks noChangeAspect="1" noChangeArrowheads="1"/>
          </p:cNvPicPr>
          <p:nvPr/>
        </p:nvPicPr>
        <p:blipFill>
          <a:blip r:embed="rId3" cstate="email"/>
          <a:srcRect/>
          <a:stretch>
            <a:fillRect/>
          </a:stretch>
        </p:blipFill>
        <p:spPr bwMode="auto">
          <a:xfrm>
            <a:off x="689238" y="2177933"/>
            <a:ext cx="2452973" cy="3890103"/>
          </a:xfrm>
          <a:prstGeom prst="rect">
            <a:avLst/>
          </a:prstGeom>
          <a:noFill/>
        </p:spPr>
      </p:pic>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8" name="Блок-схема: процесс 7"/>
          <p:cNvSpPr/>
          <p:nvPr/>
        </p:nvSpPr>
        <p:spPr>
          <a:xfrm>
            <a:off x="0" y="881150"/>
            <a:ext cx="12000656" cy="5769032"/>
          </a:xfrm>
          <a:prstGeom prst="flowChartProcess">
            <a:avLst/>
          </a:prstGeom>
          <a:solidFill>
            <a:schemeClr val="accent4">
              <a:lumMod val="60000"/>
              <a:lumOff val="40000"/>
              <a:alpha val="64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Блок-схема: процесс 2"/>
          <p:cNvSpPr/>
          <p:nvPr/>
        </p:nvSpPr>
        <p:spPr>
          <a:xfrm>
            <a:off x="2926080" y="117682"/>
            <a:ext cx="5320145" cy="597213"/>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2959330" y="66500"/>
            <a:ext cx="5453149"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ФОРМА</a:t>
            </a:r>
            <a:endParaRPr lang="ru-RU" sz="3600" b="1" dirty="0">
              <a:solidFill>
                <a:srgbClr val="002060"/>
              </a:solidFill>
              <a:latin typeface="Comic Sans MS" panose="030F0702030302020204" pitchFamily="66" charset="0"/>
            </a:endParaRPr>
          </a:p>
        </p:txBody>
      </p:sp>
      <p:sp>
        <p:nvSpPr>
          <p:cNvPr id="7" name="TextBox 6"/>
          <p:cNvSpPr txBox="1"/>
          <p:nvPr/>
        </p:nvSpPr>
        <p:spPr>
          <a:xfrm>
            <a:off x="340341" y="987745"/>
            <a:ext cx="11629986" cy="5416868"/>
          </a:xfrm>
          <a:prstGeom prst="rect">
            <a:avLst/>
          </a:prstGeom>
          <a:noFill/>
        </p:spPr>
        <p:txBody>
          <a:bodyPr wrap="square" rtlCol="0">
            <a:spAutoFit/>
          </a:bodyPr>
          <a:lstStyle/>
          <a:p>
            <a:pPr algn="just"/>
            <a:r>
              <a:rPr lang="ru-RU" sz="2600" dirty="0" smtClean="0">
                <a:latin typeface="Times New Roman" pitchFamily="18" charset="0"/>
                <a:cs typeface="Times New Roman" pitchFamily="18" charset="0"/>
              </a:rPr>
              <a:t>В процессе знакомства с </a:t>
            </a:r>
            <a:r>
              <a:rPr lang="ru-RU" sz="2600" b="1" dirty="0" smtClean="0">
                <a:latin typeface="Times New Roman" pitchFamily="18" charset="0"/>
                <a:cs typeface="Times New Roman" pitchFamily="18" charset="0"/>
              </a:rPr>
              <a:t>формой</a:t>
            </a:r>
            <a:r>
              <a:rPr lang="ru-RU" sz="2600" dirty="0" smtClean="0">
                <a:latin typeface="Times New Roman" pitchFamily="18" charset="0"/>
                <a:cs typeface="Times New Roman" pitchFamily="18" charset="0"/>
              </a:rPr>
              <a:t> предметов выделяют следующие </a:t>
            </a:r>
            <a:r>
              <a:rPr lang="ru-RU" sz="2600" b="1" i="1" dirty="0" smtClean="0">
                <a:latin typeface="Times New Roman" pitchFamily="18" charset="0"/>
                <a:cs typeface="Times New Roman" pitchFamily="18" charset="0"/>
              </a:rPr>
              <a:t>этапы</a:t>
            </a:r>
            <a:r>
              <a:rPr lang="ru-RU" sz="2600" dirty="0" smtClean="0">
                <a:latin typeface="Times New Roman" pitchFamily="18" charset="0"/>
                <a:cs typeface="Times New Roman" pitchFamily="18" charset="0"/>
              </a:rPr>
              <a:t>:</a:t>
            </a:r>
          </a:p>
          <a:p>
            <a:pPr algn="just"/>
            <a:endParaRPr lang="ru-RU" sz="800" dirty="0" smtClean="0">
              <a:latin typeface="Times New Roman" pitchFamily="18" charset="0"/>
              <a:cs typeface="Times New Roman" pitchFamily="18" charset="0"/>
            </a:endParaRPr>
          </a:p>
          <a:p>
            <a:pPr algn="just"/>
            <a:r>
              <a:rPr lang="ru-RU" sz="2600" dirty="0" smtClean="0">
                <a:latin typeface="Times New Roman" pitchFamily="18" charset="0"/>
                <a:cs typeface="Times New Roman" pitchFamily="18" charset="0"/>
              </a:rPr>
              <a:t>• практические действия. Для того, чтобы ребёнок мог практическим путём определить форму предмета, используют специальные дидактические игрушки, в ходе действия с которыми малыш начинает понимать, что от умения определять форму зависит результат игры (например, различные доски, рамки, коробки с отверстиями разной формы). На этом этапе ребёнок сравнивает предметы по форме («такой – не такой»), не называя её.</a:t>
            </a:r>
          </a:p>
          <a:p>
            <a:pPr algn="just"/>
            <a:r>
              <a:rPr lang="ru-RU" sz="2600" dirty="0" smtClean="0">
                <a:latin typeface="Times New Roman" pitchFamily="18" charset="0"/>
                <a:cs typeface="Times New Roman" pitchFamily="18" charset="0"/>
              </a:rPr>
              <a:t>• зрительное восприятие формы. На этом этапе ребёнка знакомят с эталонами плоских геометрических фигур (позже и с объёмными геометрическими телами) без практических действий с ними и запоминания их названий.</a:t>
            </a:r>
          </a:p>
          <a:p>
            <a:pPr algn="just"/>
            <a:r>
              <a:rPr lang="ru-RU" sz="2600" dirty="0" smtClean="0">
                <a:latin typeface="Times New Roman" pitchFamily="18" charset="0"/>
                <a:cs typeface="Times New Roman" pitchFamily="18" charset="0"/>
              </a:rPr>
              <a:t>• запоминание эталонов геометрических форм и их названий, использование этих знаний в различных ситуациях. Этот этап выходит за рамки раннего возраста и изучается после трёх лет, в дошкольном возрасте.</a:t>
            </a:r>
          </a:p>
        </p:txBody>
      </p:sp>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3" name="Блок-схема: процесс 2"/>
          <p:cNvSpPr/>
          <p:nvPr/>
        </p:nvSpPr>
        <p:spPr>
          <a:xfrm>
            <a:off x="2926080" y="117682"/>
            <a:ext cx="5320145" cy="597213"/>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2959330" y="66500"/>
            <a:ext cx="5453149"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ФОРМА</a:t>
            </a:r>
            <a:endParaRPr lang="ru-RU" sz="3600" b="1" dirty="0">
              <a:solidFill>
                <a:srgbClr val="002060"/>
              </a:solidFill>
              <a:latin typeface="Comic Sans MS" panose="030F0702030302020204" pitchFamily="66" charset="0"/>
            </a:endParaRPr>
          </a:p>
        </p:txBody>
      </p:sp>
      <p:pic>
        <p:nvPicPr>
          <p:cNvPr id="12" name="Рисунок 11" descr="img2.jpg"/>
          <p:cNvPicPr>
            <a:picLocks noChangeAspect="1"/>
          </p:cNvPicPr>
          <p:nvPr/>
        </p:nvPicPr>
        <p:blipFill>
          <a:blip r:embed="rId3" cstate="email"/>
          <a:srcRect r="-1282"/>
          <a:stretch>
            <a:fillRect/>
          </a:stretch>
        </p:blipFill>
        <p:spPr>
          <a:xfrm>
            <a:off x="792479" y="3807229"/>
            <a:ext cx="4594168" cy="2599650"/>
          </a:xfrm>
          <a:prstGeom prst="rect">
            <a:avLst/>
          </a:prstGeom>
        </p:spPr>
      </p:pic>
      <p:pic>
        <p:nvPicPr>
          <p:cNvPr id="13" name="Рисунок 12" descr="f227ee658f38f1e519840bf1d9fd512c.jpg"/>
          <p:cNvPicPr>
            <a:picLocks noChangeAspect="1"/>
          </p:cNvPicPr>
          <p:nvPr/>
        </p:nvPicPr>
        <p:blipFill>
          <a:blip r:embed="rId4" cstate="email"/>
          <a:srcRect/>
          <a:stretch>
            <a:fillRect/>
          </a:stretch>
        </p:blipFill>
        <p:spPr>
          <a:xfrm>
            <a:off x="6251177" y="3973490"/>
            <a:ext cx="4624001" cy="2651760"/>
          </a:xfrm>
          <a:prstGeom prst="rect">
            <a:avLst/>
          </a:prstGeom>
        </p:spPr>
      </p:pic>
      <p:pic>
        <p:nvPicPr>
          <p:cNvPr id="14" name="Рисунок 13" descr="img8-3.jpg"/>
          <p:cNvPicPr>
            <a:picLocks noChangeAspect="1"/>
          </p:cNvPicPr>
          <p:nvPr/>
        </p:nvPicPr>
        <p:blipFill>
          <a:blip r:embed="rId5" cstate="email"/>
          <a:srcRect/>
          <a:stretch>
            <a:fillRect/>
          </a:stretch>
        </p:blipFill>
        <p:spPr>
          <a:xfrm>
            <a:off x="1080647" y="1014152"/>
            <a:ext cx="4023360" cy="2552369"/>
          </a:xfrm>
          <a:prstGeom prst="rect">
            <a:avLst/>
          </a:prstGeom>
        </p:spPr>
      </p:pic>
      <p:pic>
        <p:nvPicPr>
          <p:cNvPr id="15" name="Рисунок 14" descr="sorter_i_m_toy_slon__102019_1.jpg"/>
          <p:cNvPicPr>
            <a:picLocks noChangeAspect="1"/>
          </p:cNvPicPr>
          <p:nvPr/>
        </p:nvPicPr>
        <p:blipFill>
          <a:blip r:embed="rId6" cstate="email"/>
          <a:stretch>
            <a:fillRect/>
          </a:stretch>
        </p:blipFill>
        <p:spPr>
          <a:xfrm>
            <a:off x="6678584" y="1035628"/>
            <a:ext cx="3147060" cy="3147060"/>
          </a:xfrm>
          <a:prstGeom prst="rect">
            <a:avLst/>
          </a:prstGeom>
        </p:spPr>
      </p:pic>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8" name="Блок-схема: процесс 7"/>
          <p:cNvSpPr/>
          <p:nvPr/>
        </p:nvSpPr>
        <p:spPr>
          <a:xfrm>
            <a:off x="432262" y="881150"/>
            <a:ext cx="11405062" cy="5536275"/>
          </a:xfrm>
          <a:prstGeom prst="flowChartProcess">
            <a:avLst/>
          </a:prstGeom>
          <a:solidFill>
            <a:schemeClr val="accent4">
              <a:lumMod val="60000"/>
              <a:lumOff val="40000"/>
              <a:alpha val="64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Блок-схема: процесс 2"/>
          <p:cNvSpPr/>
          <p:nvPr/>
        </p:nvSpPr>
        <p:spPr>
          <a:xfrm>
            <a:off x="2926080" y="117682"/>
            <a:ext cx="5320145" cy="597213"/>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2959330" y="66500"/>
            <a:ext cx="5453149"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КОЛИЧЕСТВО</a:t>
            </a:r>
            <a:endParaRPr lang="ru-RU" sz="3600" b="1" dirty="0">
              <a:solidFill>
                <a:srgbClr val="002060"/>
              </a:solidFill>
              <a:latin typeface="Comic Sans MS" panose="030F0702030302020204" pitchFamily="66" charset="0"/>
            </a:endParaRPr>
          </a:p>
        </p:txBody>
      </p:sp>
      <p:sp>
        <p:nvSpPr>
          <p:cNvPr id="7" name="TextBox 6"/>
          <p:cNvSpPr txBox="1"/>
          <p:nvPr/>
        </p:nvSpPr>
        <p:spPr>
          <a:xfrm>
            <a:off x="681644" y="1396541"/>
            <a:ext cx="10956174" cy="4832092"/>
          </a:xfrm>
          <a:prstGeom prst="rect">
            <a:avLst/>
          </a:prstGeom>
          <a:noFill/>
        </p:spPr>
        <p:txBody>
          <a:bodyPr wrap="square" rtlCol="0">
            <a:spAutoFit/>
          </a:bodyPr>
          <a:lstStyle/>
          <a:p>
            <a:pPr algn="just"/>
            <a:r>
              <a:rPr lang="ru-RU" sz="2800" b="1" dirty="0" smtClean="0">
                <a:latin typeface="Times New Roman" pitchFamily="18" charset="0"/>
                <a:cs typeface="Times New Roman" pitchFamily="18" charset="0"/>
              </a:rPr>
              <a:t>Количество</a:t>
            </a:r>
            <a:r>
              <a:rPr lang="ru-RU" sz="2800" dirty="0" smtClean="0">
                <a:latin typeface="Times New Roman" pitchFamily="18" charset="0"/>
                <a:cs typeface="Times New Roman" pitchFamily="18" charset="0"/>
              </a:rPr>
              <a:t> - это категория, которая характеризует предметы и явления </a:t>
            </a:r>
            <a:r>
              <a:rPr lang="ru-RU" sz="2800" dirty="0" err="1" smtClean="0">
                <a:latin typeface="Times New Roman" pitchFamily="18" charset="0"/>
                <a:cs typeface="Times New Roman" pitchFamily="18" charset="0"/>
              </a:rPr>
              <a:t>оружающего</a:t>
            </a:r>
            <a:r>
              <a:rPr lang="ru-RU" sz="2800" dirty="0" smtClean="0">
                <a:latin typeface="Times New Roman" pitchFamily="18" charset="0"/>
                <a:cs typeface="Times New Roman" pitchFamily="18" charset="0"/>
              </a:rPr>
              <a:t> мира со стороны числа, объёма. </a:t>
            </a:r>
          </a:p>
          <a:p>
            <a:pPr algn="just"/>
            <a:r>
              <a:rPr lang="ru-RU" sz="2800" dirty="0" smtClean="0">
                <a:latin typeface="Times New Roman" pitchFamily="18" charset="0"/>
                <a:cs typeface="Times New Roman" pitchFamily="18" charset="0"/>
              </a:rPr>
              <a:t>   В рамки сенсорного развития данная категория входит только в раннем возрасте (1-3 года) и включает в себя понятия "один", "много", "мало", "поровну", "ни одного" (пусто). </a:t>
            </a:r>
          </a:p>
          <a:p>
            <a:pPr algn="just"/>
            <a:r>
              <a:rPr lang="ru-RU" sz="2800" dirty="0" smtClean="0">
                <a:latin typeface="Times New Roman" pitchFamily="18" charset="0"/>
                <a:cs typeface="Times New Roman" pitchFamily="18" charset="0"/>
              </a:rPr>
              <a:t>   В дальнейшем количество изучается на занятиях по формированию элементарных математических представлений. Обучение по различению количества следует начинать с практических действий с предметами и явлениями окружающей действительности, а также с игровым материалом. И лишь потом вводить картинки с их изображением. </a:t>
            </a:r>
            <a:endParaRPr lang="ru-RU" sz="28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3" name="Блок-схема: процесс 2"/>
          <p:cNvSpPr/>
          <p:nvPr/>
        </p:nvSpPr>
        <p:spPr>
          <a:xfrm>
            <a:off x="2926080" y="117682"/>
            <a:ext cx="5320145" cy="597213"/>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2959330" y="66500"/>
            <a:ext cx="5453149"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КОЛИЧЕСТВО</a:t>
            </a:r>
            <a:endParaRPr lang="ru-RU" sz="3600" b="1" dirty="0">
              <a:solidFill>
                <a:srgbClr val="002060"/>
              </a:solidFill>
              <a:latin typeface="Comic Sans MS" panose="030F0702030302020204" pitchFamily="66" charset="0"/>
            </a:endParaRPr>
          </a:p>
        </p:txBody>
      </p:sp>
      <p:pic>
        <p:nvPicPr>
          <p:cNvPr id="10" name="Рисунок 9" descr="https://im0-tub-by.yandex.net/i?id=5c43c15424a921de55068c6f354ae251-l&amp;n=13">
            <a:hlinkClick r:id="rId3"/>
          </p:cNvPr>
          <p:cNvPicPr/>
          <p:nvPr/>
        </p:nvPicPr>
        <p:blipFill>
          <a:blip r:embed="rId4" cstate="email"/>
          <a:srcRect/>
          <a:stretch>
            <a:fillRect/>
          </a:stretch>
        </p:blipFill>
        <p:spPr bwMode="auto">
          <a:xfrm>
            <a:off x="1263535" y="1188720"/>
            <a:ext cx="4106487" cy="2286000"/>
          </a:xfrm>
          <a:prstGeom prst="rect">
            <a:avLst/>
          </a:prstGeom>
          <a:noFill/>
          <a:ln w="9525">
            <a:noFill/>
            <a:miter lim="800000"/>
            <a:headEnd/>
            <a:tailEnd/>
          </a:ln>
        </p:spPr>
      </p:pic>
      <p:pic>
        <p:nvPicPr>
          <p:cNvPr id="11" name="Рисунок 10" descr="523ba270b71707d175003d44.jpg"/>
          <p:cNvPicPr>
            <a:picLocks noChangeAspect="1"/>
          </p:cNvPicPr>
          <p:nvPr/>
        </p:nvPicPr>
        <p:blipFill>
          <a:blip r:embed="rId5" cstate="email"/>
          <a:stretch>
            <a:fillRect/>
          </a:stretch>
        </p:blipFill>
        <p:spPr>
          <a:xfrm>
            <a:off x="1413162" y="3765829"/>
            <a:ext cx="3792907" cy="2693159"/>
          </a:xfrm>
          <a:prstGeom prst="rect">
            <a:avLst/>
          </a:prstGeom>
        </p:spPr>
      </p:pic>
      <p:pic>
        <p:nvPicPr>
          <p:cNvPr id="12" name="Рисунок 11" descr="e1b9f29f6dfbc305998bf7bfe476889c0559829c.jpg"/>
          <p:cNvPicPr>
            <a:picLocks noChangeAspect="1"/>
          </p:cNvPicPr>
          <p:nvPr/>
        </p:nvPicPr>
        <p:blipFill>
          <a:blip r:embed="rId6" cstate="email"/>
          <a:srcRect/>
          <a:stretch>
            <a:fillRect/>
          </a:stretch>
        </p:blipFill>
        <p:spPr>
          <a:xfrm>
            <a:off x="5676207" y="2004406"/>
            <a:ext cx="5745480" cy="3502131"/>
          </a:xfrm>
          <a:prstGeom prst="rect">
            <a:avLst/>
          </a:prstGeom>
        </p:spPr>
      </p:pic>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8" name="Блок-схема: процесс 7"/>
          <p:cNvSpPr/>
          <p:nvPr/>
        </p:nvSpPr>
        <p:spPr>
          <a:xfrm>
            <a:off x="432262" y="947650"/>
            <a:ext cx="11405062" cy="5536275"/>
          </a:xfrm>
          <a:prstGeom prst="flowChartProcess">
            <a:avLst/>
          </a:prstGeom>
          <a:solidFill>
            <a:schemeClr val="accent4">
              <a:lumMod val="60000"/>
              <a:lumOff val="40000"/>
              <a:alpha val="64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Блок-схема: процесс 2"/>
          <p:cNvSpPr/>
          <p:nvPr/>
        </p:nvSpPr>
        <p:spPr>
          <a:xfrm>
            <a:off x="2643447" y="83125"/>
            <a:ext cx="6949440" cy="731520"/>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2709956" y="116375"/>
            <a:ext cx="6833056"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ИГРЫ СВОИМИ РУКАМИ</a:t>
            </a:r>
            <a:endParaRPr lang="ru-RU" sz="3600" b="1" dirty="0">
              <a:solidFill>
                <a:srgbClr val="002060"/>
              </a:solidFill>
              <a:latin typeface="Comic Sans MS" panose="030F0702030302020204" pitchFamily="66" charset="0"/>
            </a:endParaRPr>
          </a:p>
        </p:txBody>
      </p:sp>
      <p:sp>
        <p:nvSpPr>
          <p:cNvPr id="7" name="TextBox 6"/>
          <p:cNvSpPr txBox="1"/>
          <p:nvPr/>
        </p:nvSpPr>
        <p:spPr>
          <a:xfrm>
            <a:off x="681643" y="1396542"/>
            <a:ext cx="5320145" cy="5262979"/>
          </a:xfrm>
          <a:prstGeom prst="rect">
            <a:avLst/>
          </a:prstGeom>
          <a:noFill/>
        </p:spPr>
        <p:txBody>
          <a:bodyPr wrap="square" rtlCol="0">
            <a:spAutoFit/>
          </a:bodyPr>
          <a:lstStyle/>
          <a:p>
            <a:pPr algn="just" fontAlgn="base"/>
            <a:r>
              <a:rPr lang="ru-RU" sz="2400" b="1" dirty="0" smtClean="0">
                <a:latin typeface="Times New Roman" pitchFamily="18" charset="0"/>
                <a:cs typeface="Times New Roman" pitchFamily="18" charset="0"/>
              </a:rPr>
              <a:t>Игры с прищепками</a:t>
            </a:r>
          </a:p>
          <a:p>
            <a:pPr algn="just" fontAlgn="base"/>
            <a:r>
              <a:rPr lang="ru-RU" sz="2400" dirty="0" smtClean="0">
                <a:latin typeface="Times New Roman" pitchFamily="18" charset="0"/>
                <a:cs typeface="Times New Roman" pitchFamily="18" charset="0"/>
              </a:rPr>
              <a:t>Прищепки — доступный материал для развития мелкой моторики. Чтобы прицепить или отцепить прищепку, ребенок задействует пальцы рук, отрабатывает захватывающие движения. Дети до 2 лет используют для захвата всю кисть, а игры с прищепками помогут скоординировать точную работу пальчиков. Благодаря цветовой гамме прищепок, можно изучать цвета и формировать математические представления.</a:t>
            </a:r>
            <a:r>
              <a:rPr lang="ru-RU" sz="2400" dirty="0" smtClean="0"/>
              <a:t/>
            </a:r>
            <a:br>
              <a:rPr lang="ru-RU" sz="2400" dirty="0" smtClean="0"/>
            </a:br>
            <a:endParaRPr lang="ru-RU" sz="2400" b="1" dirty="0">
              <a:latin typeface="Times New Roman" pitchFamily="18" charset="0"/>
              <a:cs typeface="Times New Roman" pitchFamily="18" charset="0"/>
            </a:endParaRPr>
          </a:p>
        </p:txBody>
      </p:sp>
      <p:pic>
        <p:nvPicPr>
          <p:cNvPr id="10" name="Рисунок 9" descr="detsad-252594-1476810817.jpg"/>
          <p:cNvPicPr>
            <a:picLocks noChangeAspect="1"/>
          </p:cNvPicPr>
          <p:nvPr/>
        </p:nvPicPr>
        <p:blipFill>
          <a:blip r:embed="rId3" cstate="email"/>
          <a:stretch>
            <a:fillRect/>
          </a:stretch>
        </p:blipFill>
        <p:spPr>
          <a:xfrm>
            <a:off x="6284422" y="1393674"/>
            <a:ext cx="5021320" cy="4686566"/>
          </a:xfrm>
          <a:prstGeom prst="rect">
            <a:avLst/>
          </a:prstGeom>
        </p:spPr>
      </p:pic>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8" name="Блок-схема: процесс 7"/>
          <p:cNvSpPr/>
          <p:nvPr/>
        </p:nvSpPr>
        <p:spPr>
          <a:xfrm>
            <a:off x="432262" y="1014150"/>
            <a:ext cx="11405062" cy="5536275"/>
          </a:xfrm>
          <a:prstGeom prst="flowChartProcess">
            <a:avLst/>
          </a:prstGeom>
          <a:solidFill>
            <a:schemeClr val="accent4">
              <a:lumMod val="60000"/>
              <a:lumOff val="40000"/>
              <a:alpha val="64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Блок-схема: процесс 2"/>
          <p:cNvSpPr/>
          <p:nvPr/>
        </p:nvSpPr>
        <p:spPr>
          <a:xfrm>
            <a:off x="2643447" y="83125"/>
            <a:ext cx="6949440" cy="731520"/>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2709956" y="116375"/>
            <a:ext cx="6833056"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ИГРЫ СВОИМИ РУКАМИ</a:t>
            </a:r>
            <a:endParaRPr lang="ru-RU" sz="3600" b="1" dirty="0">
              <a:solidFill>
                <a:srgbClr val="002060"/>
              </a:solidFill>
              <a:latin typeface="Comic Sans MS" panose="030F0702030302020204" pitchFamily="66" charset="0"/>
            </a:endParaRPr>
          </a:p>
        </p:txBody>
      </p:sp>
      <p:sp>
        <p:nvSpPr>
          <p:cNvPr id="7" name="TextBox 6"/>
          <p:cNvSpPr txBox="1"/>
          <p:nvPr/>
        </p:nvSpPr>
        <p:spPr>
          <a:xfrm>
            <a:off x="681644" y="1047406"/>
            <a:ext cx="5719156" cy="5262979"/>
          </a:xfrm>
          <a:prstGeom prst="rect">
            <a:avLst/>
          </a:prstGeom>
          <a:noFill/>
        </p:spPr>
        <p:txBody>
          <a:bodyPr wrap="square" rtlCol="0">
            <a:spAutoFit/>
          </a:bodyPr>
          <a:lstStyle/>
          <a:p>
            <a:pPr algn="just" fontAlgn="base"/>
            <a:r>
              <a:rPr lang="ru-RU" sz="2400" b="1" dirty="0" smtClean="0">
                <a:latin typeface="Times New Roman" pitchFamily="18" charset="0"/>
                <a:cs typeface="Times New Roman" pitchFamily="18" charset="0"/>
              </a:rPr>
              <a:t>Игра бусы из соленого теста</a:t>
            </a:r>
          </a:p>
          <a:p>
            <a:pPr algn="just" fontAlgn="base"/>
            <a:r>
              <a:rPr lang="ru-RU" sz="2400" dirty="0" smtClean="0">
                <a:latin typeface="Times New Roman" pitchFamily="18" charset="0"/>
                <a:cs typeface="Times New Roman" pitchFamily="18" charset="0"/>
              </a:rPr>
              <a:t>Детям предлагается создать бусы в подарок маме из разноцветных колечек.  Тесто можно купить в магазине или сделать самим.</a:t>
            </a:r>
          </a:p>
          <a:p>
            <a:pPr algn="just" fontAlgn="base"/>
            <a:r>
              <a:rPr lang="ru-RU" sz="24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Для этого понадобится:</a:t>
            </a:r>
          </a:p>
          <a:p>
            <a:pPr algn="just" fontAlgn="base"/>
            <a:r>
              <a:rPr lang="ru-RU" sz="1600" dirty="0" smtClean="0">
                <a:latin typeface="Times New Roman" pitchFamily="18" charset="0"/>
                <a:cs typeface="Times New Roman" pitchFamily="18" charset="0"/>
              </a:rPr>
              <a:t>мука — 1 стакан;</a:t>
            </a:r>
          </a:p>
          <a:p>
            <a:pPr algn="just" fontAlgn="base"/>
            <a:r>
              <a:rPr lang="ru-RU" sz="1600" dirty="0" smtClean="0">
                <a:latin typeface="Times New Roman" pitchFamily="18" charset="0"/>
                <a:cs typeface="Times New Roman" pitchFamily="18" charset="0"/>
              </a:rPr>
              <a:t>соль — 1 стакан;</a:t>
            </a:r>
          </a:p>
          <a:p>
            <a:pPr algn="just" fontAlgn="base"/>
            <a:r>
              <a:rPr lang="ru-RU" sz="1600" dirty="0" smtClean="0">
                <a:latin typeface="Times New Roman" pitchFamily="18" charset="0"/>
                <a:cs typeface="Times New Roman" pitchFamily="18" charset="0"/>
              </a:rPr>
              <a:t>крахмал — 1 ст. л.;</a:t>
            </a:r>
          </a:p>
          <a:p>
            <a:pPr algn="just" fontAlgn="base"/>
            <a:r>
              <a:rPr lang="ru-RU" sz="1600" dirty="0" smtClean="0">
                <a:latin typeface="Times New Roman" pitchFamily="18" charset="0"/>
                <a:cs typeface="Times New Roman" pitchFamily="18" charset="0"/>
              </a:rPr>
              <a:t>вода — 1 ½ стакана;</a:t>
            </a:r>
          </a:p>
          <a:p>
            <a:pPr algn="just" fontAlgn="base"/>
            <a:r>
              <a:rPr lang="ru-RU" sz="1600" dirty="0" smtClean="0">
                <a:latin typeface="Times New Roman" pitchFamily="18" charset="0"/>
                <a:cs typeface="Times New Roman" pitchFamily="18" charset="0"/>
              </a:rPr>
              <a:t>цветная гуашь.</a:t>
            </a:r>
          </a:p>
          <a:p>
            <a:pPr algn="just" fontAlgn="base"/>
            <a:r>
              <a:rPr lang="ru-RU" sz="1600" dirty="0" smtClean="0">
                <a:latin typeface="Times New Roman" pitchFamily="18" charset="0"/>
                <a:cs typeface="Times New Roman" pitchFamily="18" charset="0"/>
              </a:rPr>
              <a:t>Крахмал развести в ½ стакане холодной воды, залить 1 стаканом кипятка.</a:t>
            </a:r>
            <a:r>
              <a:rPr lang="ru-RU" sz="24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Половину стакана получившегося раствора смешать с мукой и солью.</a:t>
            </a:r>
            <a:r>
              <a:rPr lang="ru-RU" sz="2400" dirty="0" smtClean="0">
                <a:latin typeface="Times New Roman" pitchFamily="18" charset="0"/>
                <a:cs typeface="Times New Roman" pitchFamily="18" charset="0"/>
              </a:rPr>
              <a:t> </a:t>
            </a:r>
          </a:p>
          <a:p>
            <a:pPr algn="just" fontAlgn="base"/>
            <a:r>
              <a:rPr lang="ru-RU" sz="2400" dirty="0" smtClean="0">
                <a:latin typeface="Times New Roman" pitchFamily="18" charset="0"/>
                <a:cs typeface="Times New Roman" pitchFamily="18" charset="0"/>
              </a:rPr>
              <a:t>Замесить тесто, покрасить в разные цвета. Сформировать колечки.</a:t>
            </a:r>
            <a:endParaRPr lang="ru-RU" sz="2400" b="1" dirty="0">
              <a:latin typeface="Times New Roman" pitchFamily="18" charset="0"/>
              <a:cs typeface="Times New Roman" pitchFamily="18" charset="0"/>
            </a:endParaRPr>
          </a:p>
        </p:txBody>
      </p:sp>
      <p:pic>
        <p:nvPicPr>
          <p:cNvPr id="11" name="Рисунок 10" descr="1379658155_busiki5-300x200.jpg"/>
          <p:cNvPicPr>
            <a:picLocks noChangeAspect="1"/>
          </p:cNvPicPr>
          <p:nvPr/>
        </p:nvPicPr>
        <p:blipFill>
          <a:blip r:embed="rId3" cstate="email"/>
          <a:stretch>
            <a:fillRect/>
          </a:stretch>
        </p:blipFill>
        <p:spPr>
          <a:xfrm>
            <a:off x="6544474" y="2110737"/>
            <a:ext cx="5026842" cy="3641669"/>
          </a:xfrm>
          <a:prstGeom prst="rect">
            <a:avLst/>
          </a:prstGeom>
        </p:spPr>
      </p:pic>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8" name="Блок-схема: процесс 7"/>
          <p:cNvSpPr/>
          <p:nvPr/>
        </p:nvSpPr>
        <p:spPr>
          <a:xfrm>
            <a:off x="432262" y="947650"/>
            <a:ext cx="11405062" cy="5536275"/>
          </a:xfrm>
          <a:prstGeom prst="flowChartProcess">
            <a:avLst/>
          </a:prstGeom>
          <a:solidFill>
            <a:schemeClr val="accent4">
              <a:lumMod val="60000"/>
              <a:lumOff val="40000"/>
              <a:alpha val="64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Блок-схема: процесс 2"/>
          <p:cNvSpPr/>
          <p:nvPr/>
        </p:nvSpPr>
        <p:spPr>
          <a:xfrm>
            <a:off x="2643447" y="83125"/>
            <a:ext cx="6949440" cy="731520"/>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2709956" y="116375"/>
            <a:ext cx="6833056"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ИГРЫ СВОИМИ РУКАМИ</a:t>
            </a:r>
            <a:endParaRPr lang="ru-RU" sz="3600" b="1" dirty="0">
              <a:solidFill>
                <a:srgbClr val="002060"/>
              </a:solidFill>
              <a:latin typeface="Comic Sans MS" panose="030F0702030302020204" pitchFamily="66" charset="0"/>
            </a:endParaRPr>
          </a:p>
        </p:txBody>
      </p:sp>
      <p:sp>
        <p:nvSpPr>
          <p:cNvPr id="7" name="TextBox 6"/>
          <p:cNvSpPr txBox="1"/>
          <p:nvPr/>
        </p:nvSpPr>
        <p:spPr>
          <a:xfrm>
            <a:off x="681643" y="1396542"/>
            <a:ext cx="5320145" cy="4093428"/>
          </a:xfrm>
          <a:prstGeom prst="rect">
            <a:avLst/>
          </a:prstGeom>
          <a:noFill/>
        </p:spPr>
        <p:txBody>
          <a:bodyPr wrap="square" rtlCol="0">
            <a:spAutoFit/>
          </a:bodyPr>
          <a:lstStyle/>
          <a:p>
            <a:pPr algn="just" fontAlgn="base"/>
            <a:r>
              <a:rPr lang="ru-RU" sz="2600" b="1" dirty="0" smtClean="0"/>
              <a:t>Пособие “разложи яички в свои домики”</a:t>
            </a:r>
          </a:p>
          <a:p>
            <a:pPr algn="just" fontAlgn="base"/>
            <a:r>
              <a:rPr lang="ru-RU" sz="2600" dirty="0" smtClean="0"/>
              <a:t>Для этого нужно закрасить картонный контейнер для яиц в 4 цвета: красный, синий, зеленый, желтый. Коробочки от шоколадных яиц (киндер-сюрприза) оклеивает соответствующей цветной бумагой. Дети раскладывают разноцветные яйца в подходящие ячейки.</a:t>
            </a:r>
            <a:endParaRPr lang="ru-RU" sz="2600" dirty="0"/>
          </a:p>
        </p:txBody>
      </p:sp>
      <p:pic>
        <p:nvPicPr>
          <p:cNvPr id="11" name="Рисунок 10" descr="4675768815bbdc8002152bf23d89b243.jpg.jpg"/>
          <p:cNvPicPr>
            <a:picLocks noChangeAspect="1"/>
          </p:cNvPicPr>
          <p:nvPr/>
        </p:nvPicPr>
        <p:blipFill>
          <a:blip r:embed="rId3" cstate="email"/>
          <a:srcRect/>
          <a:stretch>
            <a:fillRect/>
          </a:stretch>
        </p:blipFill>
        <p:spPr>
          <a:xfrm>
            <a:off x="6217921" y="1479666"/>
            <a:ext cx="4884000" cy="3940232"/>
          </a:xfrm>
          <a:prstGeom prst="rect">
            <a:avLst/>
          </a:prstGeom>
        </p:spPr>
      </p:pic>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8" name="Блок-схема: процесс 7"/>
          <p:cNvSpPr/>
          <p:nvPr/>
        </p:nvSpPr>
        <p:spPr>
          <a:xfrm>
            <a:off x="432262" y="947650"/>
            <a:ext cx="11405062" cy="5536275"/>
          </a:xfrm>
          <a:prstGeom prst="flowChartProcess">
            <a:avLst/>
          </a:prstGeom>
          <a:solidFill>
            <a:schemeClr val="accent4">
              <a:lumMod val="60000"/>
              <a:lumOff val="40000"/>
              <a:alpha val="64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Блок-схема: процесс 2"/>
          <p:cNvSpPr/>
          <p:nvPr/>
        </p:nvSpPr>
        <p:spPr>
          <a:xfrm>
            <a:off x="2643447" y="83125"/>
            <a:ext cx="6949440" cy="731520"/>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2709956" y="116375"/>
            <a:ext cx="6833056"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ИГРЫ СВОИМИ РУКАМИ</a:t>
            </a:r>
            <a:endParaRPr lang="ru-RU" sz="3600" b="1" dirty="0">
              <a:solidFill>
                <a:srgbClr val="002060"/>
              </a:solidFill>
              <a:latin typeface="Comic Sans MS" panose="030F0702030302020204" pitchFamily="66" charset="0"/>
            </a:endParaRPr>
          </a:p>
        </p:txBody>
      </p:sp>
      <p:sp>
        <p:nvSpPr>
          <p:cNvPr id="7" name="TextBox 6"/>
          <p:cNvSpPr txBox="1"/>
          <p:nvPr/>
        </p:nvSpPr>
        <p:spPr>
          <a:xfrm>
            <a:off x="581891" y="1047408"/>
            <a:ext cx="6051666" cy="5262979"/>
          </a:xfrm>
          <a:prstGeom prst="rect">
            <a:avLst/>
          </a:prstGeom>
          <a:noFill/>
        </p:spPr>
        <p:txBody>
          <a:bodyPr wrap="square" rtlCol="0">
            <a:spAutoFit/>
          </a:bodyPr>
          <a:lstStyle/>
          <a:p>
            <a:pPr algn="just" fontAlgn="base"/>
            <a:r>
              <a:rPr lang="ru-RU" sz="2400" b="1" dirty="0" smtClean="0"/>
              <a:t>«</a:t>
            </a:r>
            <a:r>
              <a:rPr lang="ru-RU" sz="2400" b="1" dirty="0" smtClean="0">
                <a:latin typeface="Times New Roman" pitchFamily="18" charset="0"/>
                <a:cs typeface="Times New Roman" pitchFamily="18" charset="0"/>
              </a:rPr>
              <a:t>Паучок на полянке»</a:t>
            </a:r>
          </a:p>
          <a:p>
            <a:pPr algn="just" fontAlgn="base"/>
            <a:r>
              <a:rPr lang="ru-RU" sz="2400" dirty="0" smtClean="0">
                <a:latin typeface="Times New Roman" pitchFamily="18" charset="0"/>
                <a:cs typeface="Times New Roman" pitchFamily="18" charset="0"/>
              </a:rPr>
              <a:t>Для игры понадобится пластиковое прозрачное ведро с крышкой, в нем делают отверстия для шнуровки и крепления дополнительных деталей. На крышку из цветной бумаги наклеивается паучок. Глаза делают из крышек от пластиковых бутылок. К лапкам добавляют шнурки, которые вставляют в отверстия. Из них ребенок «плетет паутину».</a:t>
            </a:r>
          </a:p>
          <a:p>
            <a:pPr algn="just" fontAlgn="base"/>
            <a:r>
              <a:rPr lang="ru-RU" sz="2400" dirty="0" smtClean="0">
                <a:latin typeface="Times New Roman" pitchFamily="18" charset="0"/>
                <a:cs typeface="Times New Roman" pitchFamily="18" charset="0"/>
              </a:rPr>
              <a:t>В ведерко складывают мелкие предметы и ленты, которые можно проталкивать через отверстия разного диаметра. Вариантов манипуляций с пособием множество.</a:t>
            </a:r>
            <a:endParaRPr lang="ru-RU" sz="2400" dirty="0">
              <a:latin typeface="Times New Roman" pitchFamily="18" charset="0"/>
              <a:cs typeface="Times New Roman" pitchFamily="18" charset="0"/>
            </a:endParaRPr>
          </a:p>
        </p:txBody>
      </p:sp>
      <p:pic>
        <p:nvPicPr>
          <p:cNvPr id="11" name="Рисунок 10" descr="hello_html_m2cc17ed2.jpg"/>
          <p:cNvPicPr/>
          <p:nvPr/>
        </p:nvPicPr>
        <p:blipFill>
          <a:blip r:embed="rId3" cstate="email"/>
          <a:srcRect/>
          <a:stretch>
            <a:fillRect/>
          </a:stretch>
        </p:blipFill>
        <p:spPr bwMode="auto">
          <a:xfrm>
            <a:off x="7689694" y="1185750"/>
            <a:ext cx="2917347" cy="2571603"/>
          </a:xfrm>
          <a:prstGeom prst="rect">
            <a:avLst/>
          </a:prstGeom>
          <a:noFill/>
          <a:ln w="9525">
            <a:noFill/>
            <a:miter lim="800000"/>
            <a:headEnd/>
            <a:tailEnd/>
          </a:ln>
        </p:spPr>
      </p:pic>
      <p:pic>
        <p:nvPicPr>
          <p:cNvPr id="12" name="Рисунок 11" descr="hello_html_6fed24b3.jpg"/>
          <p:cNvPicPr/>
          <p:nvPr/>
        </p:nvPicPr>
        <p:blipFill>
          <a:blip r:embed="rId4" cstate="email"/>
          <a:srcRect/>
          <a:stretch>
            <a:fillRect/>
          </a:stretch>
        </p:blipFill>
        <p:spPr bwMode="auto">
          <a:xfrm>
            <a:off x="7730069" y="3987139"/>
            <a:ext cx="3043225" cy="2230780"/>
          </a:xfrm>
          <a:prstGeom prst="rect">
            <a:avLst/>
          </a:prstGeom>
          <a:noFill/>
          <a:ln w="9525">
            <a:noFill/>
            <a:miter lim="800000"/>
            <a:headEnd/>
            <a:tailEnd/>
          </a:ln>
        </p:spPr>
      </p:pic>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8" name="Блок-схема: процесс 7"/>
          <p:cNvSpPr/>
          <p:nvPr/>
        </p:nvSpPr>
        <p:spPr>
          <a:xfrm>
            <a:off x="432262" y="947650"/>
            <a:ext cx="11405062" cy="5536275"/>
          </a:xfrm>
          <a:prstGeom prst="flowChartProcess">
            <a:avLst/>
          </a:prstGeom>
          <a:solidFill>
            <a:schemeClr val="accent4">
              <a:lumMod val="60000"/>
              <a:lumOff val="40000"/>
              <a:alpha val="64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Блок-схема: процесс 2"/>
          <p:cNvSpPr/>
          <p:nvPr/>
        </p:nvSpPr>
        <p:spPr>
          <a:xfrm>
            <a:off x="2643447" y="83125"/>
            <a:ext cx="6949440" cy="731520"/>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2709956" y="116375"/>
            <a:ext cx="6833056"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ИГРЫ СВОИМИ РУКАМИ</a:t>
            </a:r>
            <a:endParaRPr lang="ru-RU" sz="3600" b="1" dirty="0">
              <a:solidFill>
                <a:srgbClr val="002060"/>
              </a:solidFill>
              <a:latin typeface="Comic Sans MS" panose="030F0702030302020204" pitchFamily="66" charset="0"/>
            </a:endParaRPr>
          </a:p>
        </p:txBody>
      </p:sp>
      <p:sp>
        <p:nvSpPr>
          <p:cNvPr id="7" name="TextBox 6"/>
          <p:cNvSpPr txBox="1"/>
          <p:nvPr/>
        </p:nvSpPr>
        <p:spPr>
          <a:xfrm>
            <a:off x="565265" y="1213662"/>
            <a:ext cx="7797338" cy="4893647"/>
          </a:xfrm>
          <a:prstGeom prst="rect">
            <a:avLst/>
          </a:prstGeom>
          <a:noFill/>
        </p:spPr>
        <p:txBody>
          <a:bodyPr wrap="square" rtlCol="0">
            <a:spAutoFit/>
          </a:bodyPr>
          <a:lstStyle/>
          <a:p>
            <a:pPr algn="just"/>
            <a:r>
              <a:rPr lang="ru-RU" sz="2400" b="1" dirty="0" smtClean="0"/>
              <a:t>Пособие "Веселое ведро". </a:t>
            </a:r>
            <a:r>
              <a:rPr lang="ru-RU" sz="2400" dirty="0" smtClean="0"/>
              <a:t>Для него понадобится ведро большое пластмассовое, кубики 4 цветов, шарики от сухого бассейна, тоже 4 цветов. В крышке выделяем 4 сектора по основным цветам, вырезаем квадраты, в середине вырезаем круг. В ведре сбоку делаем 2 круглых отверстия для детской руки, пришиваем рукава от свитера.</a:t>
            </a:r>
          </a:p>
          <a:p>
            <a:pPr algn="just"/>
            <a:r>
              <a:rPr lang="ru-RU" sz="2400" dirty="0" smtClean="0"/>
              <a:t>Играя с этим пособием, решаются следующие </a:t>
            </a:r>
            <a:r>
              <a:rPr lang="ru-RU" sz="2400" b="1" dirty="0" smtClean="0"/>
              <a:t>задачи</a:t>
            </a:r>
            <a:r>
              <a:rPr lang="ru-RU" sz="2400" dirty="0" smtClean="0"/>
              <a:t>:</a:t>
            </a:r>
          </a:p>
          <a:p>
            <a:pPr algn="just"/>
            <a:r>
              <a:rPr lang="ru-RU" sz="2400" dirty="0" smtClean="0"/>
              <a:t>-соотнесение цвета предмета с цветовым полем.</a:t>
            </a:r>
          </a:p>
          <a:p>
            <a:pPr algn="just"/>
            <a:r>
              <a:rPr lang="ru-RU" sz="2400" dirty="0" smtClean="0"/>
              <a:t>-соотнесение формы предмета с отверстием.</a:t>
            </a:r>
          </a:p>
          <a:p>
            <a:pPr algn="just"/>
            <a:r>
              <a:rPr lang="ru-RU" sz="2400" dirty="0" smtClean="0"/>
              <a:t>-развитие речи.</a:t>
            </a:r>
          </a:p>
          <a:p>
            <a:pPr algn="just"/>
            <a:r>
              <a:rPr lang="ru-RU" sz="2400" dirty="0" smtClean="0"/>
              <a:t>-развивать умение находить предметы на ощупь.</a:t>
            </a:r>
          </a:p>
          <a:p>
            <a:pPr algn="just"/>
            <a:r>
              <a:rPr lang="ru-RU" sz="2400" dirty="0" smtClean="0"/>
              <a:t>-развитие мелкой моторики рук и координации.</a:t>
            </a:r>
          </a:p>
        </p:txBody>
      </p:sp>
      <p:pic>
        <p:nvPicPr>
          <p:cNvPr id="11" name="Рисунок 10" descr="hello_html_2228c6bb.jpg"/>
          <p:cNvPicPr/>
          <p:nvPr/>
        </p:nvPicPr>
        <p:blipFill>
          <a:blip r:embed="rId3" cstate="email"/>
          <a:srcRect/>
          <a:stretch>
            <a:fillRect/>
          </a:stretch>
        </p:blipFill>
        <p:spPr bwMode="auto">
          <a:xfrm>
            <a:off x="8664657" y="1188126"/>
            <a:ext cx="3006412" cy="2469473"/>
          </a:xfrm>
          <a:prstGeom prst="rect">
            <a:avLst/>
          </a:prstGeom>
          <a:noFill/>
          <a:ln w="9525">
            <a:noFill/>
            <a:miter lim="800000"/>
            <a:headEnd/>
            <a:tailEnd/>
          </a:ln>
        </p:spPr>
      </p:pic>
      <p:pic>
        <p:nvPicPr>
          <p:cNvPr id="13" name="Рисунок 12" descr="hello_html_m167764fd.jpg"/>
          <p:cNvPicPr/>
          <p:nvPr/>
        </p:nvPicPr>
        <p:blipFill>
          <a:blip r:embed="rId4" cstate="email"/>
          <a:srcRect/>
          <a:stretch>
            <a:fillRect/>
          </a:stretch>
        </p:blipFill>
        <p:spPr bwMode="auto">
          <a:xfrm>
            <a:off x="8693158" y="3886200"/>
            <a:ext cx="2977911" cy="2331720"/>
          </a:xfrm>
          <a:prstGeom prst="rect">
            <a:avLst/>
          </a:prstGeom>
          <a:noFill/>
          <a:ln w="9525">
            <a:noFill/>
            <a:miter lim="800000"/>
            <a:headEnd/>
            <a:tailEnd/>
          </a:ln>
        </p:spPr>
      </p:pic>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8" name="Блок-схема: процесс 7"/>
          <p:cNvSpPr/>
          <p:nvPr/>
        </p:nvSpPr>
        <p:spPr>
          <a:xfrm>
            <a:off x="432262" y="947650"/>
            <a:ext cx="11405062" cy="5536275"/>
          </a:xfrm>
          <a:prstGeom prst="flowChartProcess">
            <a:avLst/>
          </a:prstGeom>
          <a:solidFill>
            <a:schemeClr val="accent4">
              <a:lumMod val="60000"/>
              <a:lumOff val="40000"/>
              <a:alpha val="64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Блок-схема: процесс 2"/>
          <p:cNvSpPr/>
          <p:nvPr/>
        </p:nvSpPr>
        <p:spPr>
          <a:xfrm>
            <a:off x="2643447" y="83125"/>
            <a:ext cx="6949440" cy="731520"/>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2709956" y="116375"/>
            <a:ext cx="6833056"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ИГРЫ СВОИМИ РУКАМИ</a:t>
            </a:r>
            <a:endParaRPr lang="ru-RU" sz="3600" b="1" dirty="0">
              <a:solidFill>
                <a:srgbClr val="002060"/>
              </a:solidFill>
              <a:latin typeface="Comic Sans MS" panose="030F0702030302020204" pitchFamily="66" charset="0"/>
            </a:endParaRPr>
          </a:p>
        </p:txBody>
      </p:sp>
      <p:sp>
        <p:nvSpPr>
          <p:cNvPr id="7" name="TextBox 6"/>
          <p:cNvSpPr txBox="1"/>
          <p:nvPr/>
        </p:nvSpPr>
        <p:spPr>
          <a:xfrm>
            <a:off x="681643" y="1396542"/>
            <a:ext cx="5320145" cy="3970318"/>
          </a:xfrm>
          <a:prstGeom prst="rect">
            <a:avLst/>
          </a:prstGeom>
          <a:noFill/>
        </p:spPr>
        <p:txBody>
          <a:bodyPr wrap="square" rtlCol="0">
            <a:spAutoFit/>
          </a:bodyPr>
          <a:lstStyle/>
          <a:p>
            <a:pPr algn="just"/>
            <a:r>
              <a:rPr lang="ru-RU" sz="2800" b="1" dirty="0" smtClean="0"/>
              <a:t>«Составь предмет» </a:t>
            </a:r>
            <a:r>
              <a:rPr lang="ru-RU" sz="2800" dirty="0" smtClean="0"/>
              <a:t>- упражнять в составлении силуэта предмета из отдельных частей (геометрических фигур), учить детей сравнивать форму изображенного предмета с геометрической фигурой подбирать предметы по геометрическому образцу.</a:t>
            </a:r>
            <a:endParaRPr lang="ru-RU" sz="2400" b="1" dirty="0">
              <a:latin typeface="Times New Roman" pitchFamily="18" charset="0"/>
              <a:cs typeface="Times New Roman" pitchFamily="18" charset="0"/>
            </a:endParaRPr>
          </a:p>
        </p:txBody>
      </p:sp>
      <p:pic>
        <p:nvPicPr>
          <p:cNvPr id="11" name="Рисунок 10" descr="hello_html_630f0a9c.jpg"/>
          <p:cNvPicPr/>
          <p:nvPr/>
        </p:nvPicPr>
        <p:blipFill>
          <a:blip r:embed="rId3" cstate="email"/>
          <a:srcRect/>
          <a:stretch>
            <a:fillRect/>
          </a:stretch>
        </p:blipFill>
        <p:spPr bwMode="auto">
          <a:xfrm>
            <a:off x="6833061" y="1246909"/>
            <a:ext cx="1978430" cy="1928553"/>
          </a:xfrm>
          <a:prstGeom prst="rect">
            <a:avLst/>
          </a:prstGeom>
          <a:noFill/>
          <a:ln w="9525">
            <a:noFill/>
            <a:miter lim="800000"/>
            <a:headEnd/>
            <a:tailEnd/>
          </a:ln>
        </p:spPr>
      </p:pic>
      <p:pic>
        <p:nvPicPr>
          <p:cNvPr id="12" name="Рисунок 11" descr="hello_html_898c457.jpg"/>
          <p:cNvPicPr/>
          <p:nvPr/>
        </p:nvPicPr>
        <p:blipFill>
          <a:blip r:embed="rId4" cstate="email"/>
          <a:srcRect/>
          <a:stretch>
            <a:fillRect/>
          </a:stretch>
        </p:blipFill>
        <p:spPr bwMode="auto">
          <a:xfrm>
            <a:off x="6806168" y="3424844"/>
            <a:ext cx="2403516" cy="1080655"/>
          </a:xfrm>
          <a:prstGeom prst="rect">
            <a:avLst/>
          </a:prstGeom>
          <a:noFill/>
          <a:ln w="9525">
            <a:noFill/>
            <a:miter lim="800000"/>
            <a:headEnd/>
            <a:tailEnd/>
          </a:ln>
        </p:spPr>
      </p:pic>
      <p:pic>
        <p:nvPicPr>
          <p:cNvPr id="13" name="Рисунок 12" descr="hello_html_6c5d5141.jpg"/>
          <p:cNvPicPr/>
          <p:nvPr/>
        </p:nvPicPr>
        <p:blipFill>
          <a:blip r:embed="rId5" cstate="email"/>
          <a:srcRect/>
          <a:stretch>
            <a:fillRect/>
          </a:stretch>
        </p:blipFill>
        <p:spPr bwMode="auto">
          <a:xfrm>
            <a:off x="9196671" y="1254628"/>
            <a:ext cx="2208390" cy="1888177"/>
          </a:xfrm>
          <a:prstGeom prst="rect">
            <a:avLst/>
          </a:prstGeom>
          <a:noFill/>
          <a:ln w="9525">
            <a:noFill/>
            <a:miter lim="800000"/>
            <a:headEnd/>
            <a:tailEnd/>
          </a:ln>
        </p:spPr>
      </p:pic>
      <p:pic>
        <p:nvPicPr>
          <p:cNvPr id="14" name="Рисунок 13" descr="hello_html_caabb68.jpg"/>
          <p:cNvPicPr/>
          <p:nvPr/>
        </p:nvPicPr>
        <p:blipFill>
          <a:blip r:embed="rId6" cstate="email"/>
          <a:srcRect/>
          <a:stretch>
            <a:fillRect/>
          </a:stretch>
        </p:blipFill>
        <p:spPr bwMode="auto">
          <a:xfrm>
            <a:off x="9559636" y="3424843"/>
            <a:ext cx="1862051" cy="2094807"/>
          </a:xfrm>
          <a:prstGeom prst="rect">
            <a:avLst/>
          </a:prstGeom>
          <a:noFill/>
          <a:ln w="9525">
            <a:noFill/>
            <a:miter lim="800000"/>
            <a:headEnd/>
            <a:tailEnd/>
          </a:ln>
        </p:spPr>
      </p:pic>
      <p:pic>
        <p:nvPicPr>
          <p:cNvPr id="15" name="Рисунок 14" descr="hello_html_3d76db77.jpg"/>
          <p:cNvPicPr/>
          <p:nvPr/>
        </p:nvPicPr>
        <p:blipFill>
          <a:blip r:embed="rId7" cstate="email"/>
          <a:srcRect/>
          <a:stretch>
            <a:fillRect/>
          </a:stretch>
        </p:blipFill>
        <p:spPr bwMode="auto">
          <a:xfrm>
            <a:off x="6850108" y="4679471"/>
            <a:ext cx="2144263" cy="1505198"/>
          </a:xfrm>
          <a:prstGeom prst="rect">
            <a:avLst/>
          </a:prstGeom>
          <a:noFill/>
          <a:ln w="9525">
            <a:noFill/>
            <a:miter lim="800000"/>
            <a:headEnd/>
            <a:tailEnd/>
          </a:ln>
        </p:spPr>
      </p:pic>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8" name="Блок-схема: процесс 7"/>
          <p:cNvSpPr/>
          <p:nvPr/>
        </p:nvSpPr>
        <p:spPr>
          <a:xfrm>
            <a:off x="136878" y="935935"/>
            <a:ext cx="11971997" cy="5714247"/>
          </a:xfrm>
          <a:prstGeom prst="flowChartProcess">
            <a:avLst/>
          </a:prstGeom>
          <a:solidFill>
            <a:schemeClr val="accent4">
              <a:lumMod val="60000"/>
              <a:lumOff val="40000"/>
              <a:alpha val="64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Блок-схема: процесс 2"/>
          <p:cNvSpPr/>
          <p:nvPr/>
        </p:nvSpPr>
        <p:spPr>
          <a:xfrm>
            <a:off x="2133600" y="117682"/>
            <a:ext cx="6996546" cy="658173"/>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1265515" y="149272"/>
            <a:ext cx="9665721"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АКТУАЛЬНОСТЬ</a:t>
            </a:r>
            <a:endParaRPr lang="ru-RU" sz="3600" b="1" dirty="0">
              <a:solidFill>
                <a:srgbClr val="002060"/>
              </a:solidFill>
              <a:latin typeface="Comic Sans MS" panose="030F0702030302020204" pitchFamily="66" charset="0"/>
            </a:endParaRPr>
          </a:p>
        </p:txBody>
      </p:sp>
      <p:sp>
        <p:nvSpPr>
          <p:cNvPr id="7" name="TextBox 6"/>
          <p:cNvSpPr txBox="1"/>
          <p:nvPr/>
        </p:nvSpPr>
        <p:spPr>
          <a:xfrm>
            <a:off x="207337" y="987741"/>
            <a:ext cx="11835038" cy="5878532"/>
          </a:xfrm>
          <a:prstGeom prst="rect">
            <a:avLst/>
          </a:prstGeom>
          <a:noFill/>
        </p:spPr>
        <p:txBody>
          <a:bodyPr wrap="square" rtlCol="0">
            <a:spAutoFit/>
          </a:bodyPr>
          <a:lstStyle/>
          <a:p>
            <a:pPr algn="just"/>
            <a:r>
              <a:rPr lang="ru-RU" sz="2400" b="1" dirty="0" smtClean="0"/>
              <a:t>Под </a:t>
            </a:r>
            <a:r>
              <a:rPr lang="ru-RU" sz="2400" b="1" i="1" dirty="0" smtClean="0"/>
              <a:t>сенсорным воспитанием</a:t>
            </a:r>
            <a:r>
              <a:rPr lang="ru-RU" sz="2400" dirty="0" smtClean="0"/>
              <a:t> в настоящее время понимают целенаправленное совершенствование, развитие у детей сенсорных процессов (ощущений, восприятий, представлений).</a:t>
            </a:r>
          </a:p>
          <a:p>
            <a:pPr algn="just"/>
            <a:r>
              <a:rPr lang="ru-RU" sz="2400" dirty="0" smtClean="0"/>
              <a:t>Ребёнок начинает изучать окружающий его мир при помощи восприятия тех или иных явлений, предметов, ощущений. За всё перечисленное отвечают органы чувств (уши, глаза, нос, язык, рецепторы кожи, они служат, как предпосылка для развития осознания окружающего мира с его разнообразием цвета, форм, величин. Но для гармоничного, полноценного, сенсорного развития детей дошкольного возраста необходимо заниматься с малышом с самого рождения.</a:t>
            </a:r>
            <a:r>
              <a:rPr lang="ru-RU" sz="2400" dirty="0" smtClean="0">
                <a:hlinkClick r:id="rId3"/>
              </a:rPr>
              <a:t> </a:t>
            </a:r>
            <a:endParaRPr lang="ru-RU" sz="2400" dirty="0" smtClean="0"/>
          </a:p>
          <a:p>
            <a:pPr algn="just"/>
            <a:r>
              <a:rPr lang="ru-RU" sz="2400" dirty="0" smtClean="0"/>
              <a:t>Чтобы сформировать правильное восприятие окружающего мира, необходимо знакомить ребенка со всем разнообразием сенсорных ощущений, но научить его обследовать предметы и различать их свойства ещё недостаточно для полноценного развития восприятия. Необходимо уметь определять отношение выявленных свойств данного предмета к свойствам других предметов. Для этого существуют мерки, с помощью которых можно сравнивать предметы – сенсорные эталоны.</a:t>
            </a:r>
          </a:p>
          <a:p>
            <a:pPr algn="just"/>
            <a:endParaRPr lang="ru-RU" sz="1600" b="1" i="1" dirty="0">
              <a:solidFill>
                <a:srgbClr val="002060"/>
              </a:solidFill>
              <a:latin typeface="Comic Sans MS" panose="030F0702030302020204" pitchFamily="66" charset="0"/>
            </a:endParaRPr>
          </a:p>
        </p:txBody>
      </p:sp>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pic>
        <p:nvPicPr>
          <p:cNvPr id="13" name="Рисунок 12" descr="70a0e1c0ed991cac24e1f6b101153dbd.jpg"/>
          <p:cNvPicPr>
            <a:picLocks noChangeAspect="1"/>
          </p:cNvPicPr>
          <p:nvPr/>
        </p:nvPicPr>
        <p:blipFill>
          <a:blip r:embed="rId3" cstate="email"/>
          <a:stretch>
            <a:fillRect/>
          </a:stretch>
        </p:blipFill>
        <p:spPr>
          <a:xfrm>
            <a:off x="3142215" y="3046225"/>
            <a:ext cx="5490710" cy="3678775"/>
          </a:xfrm>
          <a:prstGeom prst="rect">
            <a:avLst/>
          </a:prstGeom>
        </p:spPr>
      </p:pic>
      <p:sp>
        <p:nvSpPr>
          <p:cNvPr id="3" name="Блок-схема: процесс 2"/>
          <p:cNvSpPr/>
          <p:nvPr/>
        </p:nvSpPr>
        <p:spPr>
          <a:xfrm>
            <a:off x="315884" y="250685"/>
            <a:ext cx="11538065" cy="2708646"/>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598516" y="182882"/>
            <a:ext cx="10989425" cy="2739211"/>
          </a:xfrm>
          <a:prstGeom prst="rect">
            <a:avLst/>
          </a:prstGeom>
          <a:noFill/>
        </p:spPr>
        <p:txBody>
          <a:bodyPr wrap="square" rtlCol="0">
            <a:spAutoFit/>
          </a:bodyPr>
          <a:lstStyle/>
          <a:p>
            <a:pPr algn="ctr"/>
            <a:r>
              <a:rPr lang="ru-RU" sz="3200" b="1" dirty="0" smtClean="0">
                <a:latin typeface="Times New Roman" pitchFamily="18" charset="0"/>
                <a:cs typeface="Times New Roman" pitchFamily="18" charset="0"/>
              </a:rPr>
              <a:t>Уважаемые родители! Прилагайте все возможные усилия для достижения успехов вашего малыша!</a:t>
            </a:r>
          </a:p>
          <a:p>
            <a:pPr algn="just"/>
            <a:endParaRPr lang="ru-RU" sz="800" dirty="0" smtClean="0">
              <a:latin typeface="Times New Roman" pitchFamily="18" charset="0"/>
              <a:cs typeface="Times New Roman" pitchFamily="18" charset="0"/>
            </a:endParaRPr>
          </a:p>
          <a:p>
            <a:pPr algn="just"/>
            <a:r>
              <a:rPr lang="ru-RU" sz="3200" dirty="0" smtClean="0">
                <a:latin typeface="Times New Roman" pitchFamily="18" charset="0"/>
                <a:cs typeface="Times New Roman" pitchFamily="18" charset="0"/>
              </a:rPr>
              <a:t>   И, конечно же, нужно доводить начатую игру до результата и обязательно хвалить малыша, чтобы он получил удовольствие от игры и полезный развивающий опыт</a:t>
            </a:r>
            <a:r>
              <a:rPr lang="ru-RU" sz="3600" dirty="0" smtClean="0">
                <a:latin typeface="Times New Roman" pitchFamily="18" charset="0"/>
                <a:cs typeface="Times New Roman" pitchFamily="18" charset="0"/>
              </a:rPr>
              <a:t>.</a:t>
            </a:r>
          </a:p>
        </p:txBody>
      </p:sp>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8" name="Блок-схема: процесс 7"/>
          <p:cNvSpPr/>
          <p:nvPr/>
        </p:nvSpPr>
        <p:spPr>
          <a:xfrm>
            <a:off x="236630" y="1135441"/>
            <a:ext cx="6214045" cy="5198857"/>
          </a:xfrm>
          <a:prstGeom prst="flowChartProcess">
            <a:avLst/>
          </a:prstGeom>
          <a:solidFill>
            <a:schemeClr val="accent4">
              <a:lumMod val="60000"/>
              <a:lumOff val="40000"/>
              <a:alpha val="64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Блок-схема: процесс 2"/>
          <p:cNvSpPr/>
          <p:nvPr/>
        </p:nvSpPr>
        <p:spPr>
          <a:xfrm>
            <a:off x="2133600" y="117682"/>
            <a:ext cx="6996546" cy="658173"/>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1265515" y="149272"/>
            <a:ext cx="9665721"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АКТУАЛЬНОСТЬ</a:t>
            </a:r>
            <a:endParaRPr lang="ru-RU" sz="3600" b="1" dirty="0">
              <a:solidFill>
                <a:srgbClr val="002060"/>
              </a:solidFill>
              <a:latin typeface="Comic Sans MS" panose="030F0702030302020204" pitchFamily="66" charset="0"/>
            </a:endParaRPr>
          </a:p>
        </p:txBody>
      </p:sp>
      <p:sp>
        <p:nvSpPr>
          <p:cNvPr id="7" name="TextBox 6"/>
          <p:cNvSpPr txBox="1"/>
          <p:nvPr/>
        </p:nvSpPr>
        <p:spPr>
          <a:xfrm>
            <a:off x="373592" y="1370127"/>
            <a:ext cx="5910830" cy="4524315"/>
          </a:xfrm>
          <a:prstGeom prst="rect">
            <a:avLst/>
          </a:prstGeom>
          <a:noFill/>
        </p:spPr>
        <p:txBody>
          <a:bodyPr wrap="square" rtlCol="0">
            <a:spAutoFit/>
          </a:bodyPr>
          <a:lstStyle/>
          <a:p>
            <a:pPr algn="just"/>
            <a:r>
              <a:rPr lang="ru-RU" sz="2400" b="1" i="1" dirty="0" smtClean="0"/>
              <a:t>Сенсорный эталон</a:t>
            </a:r>
            <a:r>
              <a:rPr lang="ru-RU" sz="2400" dirty="0" smtClean="0"/>
              <a:t> - это общепринятые образцы внешних свойств предметов.</a:t>
            </a:r>
          </a:p>
          <a:p>
            <a:pPr algn="just"/>
            <a:r>
              <a:rPr lang="ru-RU" sz="2400" dirty="0" smtClean="0"/>
              <a:t>Эталоны цвета - семь цветов спектра; эталоны формы - геометрические фигуры; эталоны величины - метрическая система мер; эталоны вкусового восприятия - четыре основных вкуса (солёный, сладкий, кислый, горький) и т. д.</a:t>
            </a:r>
          </a:p>
          <a:p>
            <a:pPr algn="just"/>
            <a:r>
              <a:rPr lang="ru-RU" sz="2400" dirty="0" smtClean="0"/>
              <a:t> В процессе восприятия ребёнок накапливает зрительные, вкусовые, слуховые, двигательные, осязательные, обонятельные образы</a:t>
            </a:r>
            <a:endParaRPr lang="ru-RU" sz="2400" b="1" i="1" dirty="0">
              <a:solidFill>
                <a:srgbClr val="002060"/>
              </a:solidFill>
              <a:latin typeface="Comic Sans MS" panose="030F0702030302020204" pitchFamily="66" charset="0"/>
            </a:endParaRPr>
          </a:p>
        </p:txBody>
      </p:sp>
      <p:pic>
        <p:nvPicPr>
          <p:cNvPr id="10" name="Рисунок 9" descr="https://im0-tub-by.yandex.net/i?id=dcc32233885d777204ce497746000928-l&amp;n=13">
            <a:hlinkClick r:id="rId3"/>
          </p:cNvPr>
          <p:cNvPicPr/>
          <p:nvPr/>
        </p:nvPicPr>
        <p:blipFill>
          <a:blip r:embed="rId4" cstate="email"/>
          <a:srcRect/>
          <a:stretch>
            <a:fillRect/>
          </a:stretch>
        </p:blipFill>
        <p:spPr bwMode="auto">
          <a:xfrm>
            <a:off x="6600539" y="1911926"/>
            <a:ext cx="5458461" cy="3873731"/>
          </a:xfrm>
          <a:prstGeom prst="rect">
            <a:avLst/>
          </a:prstGeom>
          <a:noFill/>
          <a:ln w="38100">
            <a:solidFill>
              <a:schemeClr val="accent1"/>
            </a:solidFill>
            <a:miter lim="800000"/>
            <a:headEnd/>
            <a:tailEnd/>
          </a:ln>
        </p:spPr>
      </p:pic>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8" name="Блок-схема: процесс 7"/>
          <p:cNvSpPr/>
          <p:nvPr/>
        </p:nvSpPr>
        <p:spPr>
          <a:xfrm>
            <a:off x="232756" y="980902"/>
            <a:ext cx="11767900" cy="5619403"/>
          </a:xfrm>
          <a:prstGeom prst="flowChartProcess">
            <a:avLst/>
          </a:prstGeom>
          <a:solidFill>
            <a:schemeClr val="accent4">
              <a:lumMod val="60000"/>
              <a:lumOff val="40000"/>
              <a:alpha val="64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Блок-схема: процесс 2"/>
          <p:cNvSpPr/>
          <p:nvPr/>
        </p:nvSpPr>
        <p:spPr>
          <a:xfrm>
            <a:off x="548640" y="117682"/>
            <a:ext cx="10723418" cy="658173"/>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1265515" y="149272"/>
            <a:ext cx="9665721"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ЗНАЧЕНИЕ сенсорного воспитания</a:t>
            </a:r>
            <a:endParaRPr lang="ru-RU" sz="3600" b="1" dirty="0">
              <a:solidFill>
                <a:srgbClr val="002060"/>
              </a:solidFill>
              <a:latin typeface="Comic Sans MS" panose="030F0702030302020204" pitchFamily="66" charset="0"/>
            </a:endParaRPr>
          </a:p>
        </p:txBody>
      </p:sp>
      <p:sp>
        <p:nvSpPr>
          <p:cNvPr id="7" name="TextBox 6"/>
          <p:cNvSpPr txBox="1"/>
          <p:nvPr/>
        </p:nvSpPr>
        <p:spPr>
          <a:xfrm>
            <a:off x="340341" y="1020995"/>
            <a:ext cx="11513608" cy="5386090"/>
          </a:xfrm>
          <a:prstGeom prst="rect">
            <a:avLst/>
          </a:prstGeom>
          <a:noFill/>
        </p:spPr>
        <p:txBody>
          <a:bodyPr wrap="square" rtlCol="0">
            <a:spAutoFit/>
          </a:bodyPr>
          <a:lstStyle/>
          <a:p>
            <a:pPr algn="just"/>
            <a:r>
              <a:rPr lang="ru-RU" sz="2400" dirty="0" smtClean="0"/>
              <a:t>- является основой для интеллектуального развития;</a:t>
            </a:r>
          </a:p>
          <a:p>
            <a:pPr algn="just"/>
            <a:r>
              <a:rPr lang="ru-RU" sz="2400" dirty="0" smtClean="0"/>
              <a:t>- упорядочивает хаотичные представления ребенка, полученные при взаимодействии с внешним миром;</a:t>
            </a:r>
          </a:p>
          <a:p>
            <a:pPr algn="just"/>
            <a:r>
              <a:rPr lang="ru-RU" sz="2400" dirty="0" smtClean="0"/>
              <a:t>- развивает наблюдательность, внимание, позитивно влияет на эстетическое чувство;</a:t>
            </a:r>
          </a:p>
          <a:p>
            <a:pPr algn="just"/>
            <a:r>
              <a:rPr lang="ru-RU" sz="2400" dirty="0" smtClean="0"/>
              <a:t>- готовит к реальной жизни; </a:t>
            </a:r>
          </a:p>
          <a:p>
            <a:pPr algn="just"/>
            <a:r>
              <a:rPr lang="ru-RU" sz="2400" dirty="0" smtClean="0"/>
              <a:t>- является основой для развития воображения;</a:t>
            </a:r>
          </a:p>
          <a:p>
            <a:pPr algn="just"/>
            <a:r>
              <a:rPr lang="ru-RU" sz="2400" dirty="0" smtClean="0"/>
              <a:t>- дает ребенку возможность овладеть новыми способами предметно-познавательной деятельности;</a:t>
            </a:r>
          </a:p>
          <a:p>
            <a:pPr algn="just">
              <a:buFontTx/>
              <a:buChar char="-"/>
            </a:pPr>
            <a:r>
              <a:rPr lang="ru-RU" sz="2400" dirty="0" smtClean="0"/>
              <a:t>обеспечивает усвоение сенсорных эталонов;</a:t>
            </a:r>
          </a:p>
          <a:p>
            <a:pPr algn="just">
              <a:buFontTx/>
              <a:buChar char="-"/>
            </a:pPr>
            <a:r>
              <a:rPr lang="ru-RU" sz="2400" dirty="0" smtClean="0"/>
              <a:t>- влияет на расширение словарного запаса ребенка;</a:t>
            </a:r>
          </a:p>
          <a:p>
            <a:pPr algn="just">
              <a:buFontTx/>
              <a:buChar char="-"/>
            </a:pPr>
            <a:r>
              <a:rPr lang="ru-RU" sz="2400" dirty="0" smtClean="0"/>
              <a:t>влияет на развитие зрительной, слуховой, моторной, образной и др. видов памяти. </a:t>
            </a:r>
            <a:endParaRPr lang="ru-RU" sz="800" dirty="0" smtClean="0"/>
          </a:p>
          <a:p>
            <a:pPr algn="just">
              <a:buFontTx/>
              <a:buChar char="-"/>
            </a:pPr>
            <a:endParaRPr lang="ru-RU" sz="800" dirty="0" smtClean="0"/>
          </a:p>
          <a:p>
            <a:pPr algn="just"/>
            <a:r>
              <a:rPr lang="ru-RU" sz="2400" b="1" dirty="0" smtClean="0"/>
              <a:t>    Сенсорное воспитание также способствует общему физическому и психическому развитию малыша. При недостатке впечатлений младенцы испытывают "сенсорный голод", который приводит к задержкам общего развития.</a:t>
            </a:r>
            <a:endParaRPr lang="ru-RU" sz="2400" b="1" dirty="0"/>
          </a:p>
        </p:txBody>
      </p:sp>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8" name="Блок-схема: процесс 7"/>
          <p:cNvSpPr/>
          <p:nvPr/>
        </p:nvSpPr>
        <p:spPr>
          <a:xfrm>
            <a:off x="232756" y="980902"/>
            <a:ext cx="11767900" cy="3192087"/>
          </a:xfrm>
          <a:prstGeom prst="flowChartProcess">
            <a:avLst/>
          </a:prstGeom>
          <a:solidFill>
            <a:schemeClr val="accent4">
              <a:lumMod val="60000"/>
              <a:lumOff val="40000"/>
              <a:alpha val="64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Блок-схема: процесс 2"/>
          <p:cNvSpPr/>
          <p:nvPr/>
        </p:nvSpPr>
        <p:spPr>
          <a:xfrm>
            <a:off x="548640" y="117682"/>
            <a:ext cx="10723418" cy="658173"/>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365761" y="149272"/>
            <a:ext cx="10922924"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РАЗВИТИЕ ЗРИТЕЛЬНОГО ПРЕДСТАВЛЕНИЯ</a:t>
            </a:r>
            <a:endParaRPr lang="ru-RU" sz="3600" b="1" dirty="0">
              <a:solidFill>
                <a:srgbClr val="002060"/>
              </a:solidFill>
              <a:latin typeface="Comic Sans MS" panose="030F0702030302020204" pitchFamily="66" charset="0"/>
            </a:endParaRPr>
          </a:p>
        </p:txBody>
      </p:sp>
      <p:sp>
        <p:nvSpPr>
          <p:cNvPr id="7" name="TextBox 6"/>
          <p:cNvSpPr txBox="1"/>
          <p:nvPr/>
        </p:nvSpPr>
        <p:spPr>
          <a:xfrm>
            <a:off x="340341" y="1020995"/>
            <a:ext cx="11513608" cy="3416320"/>
          </a:xfrm>
          <a:prstGeom prst="rect">
            <a:avLst/>
          </a:prstGeom>
          <a:noFill/>
        </p:spPr>
        <p:txBody>
          <a:bodyPr wrap="square" rtlCol="0">
            <a:spAutoFit/>
          </a:bodyPr>
          <a:lstStyle/>
          <a:p>
            <a:r>
              <a:rPr lang="ru-RU" sz="2400" dirty="0" smtClean="0"/>
              <a:t>Развитие зрительного восприятия необходимо человеку для того, чтобы правильно ориентироваться в пространстве, оценивать положение предметов относительно друг друга (выше - ниже, дальше - ближе, левее – правее), понимать форму объемных предметов. Человек, у которого недостаточно развит зрительный анализ, испытывает трудности при восприятии сюжетных картин, пейзажей.</a:t>
            </a:r>
          </a:p>
          <a:p>
            <a:r>
              <a:rPr lang="ru-RU" sz="2400" dirty="0" smtClean="0"/>
              <a:t>Если к школьному периоду не сформировались функции зрительного анализа, то в дальнейшем могут возникнуть трудности при письме. Именно поэтому важно помочь ребенку развить зрительное восприятие еще в дошкольном возрасте.</a:t>
            </a:r>
          </a:p>
          <a:p>
            <a:pPr algn="just"/>
            <a:endParaRPr lang="ru-RU" sz="2400" b="1" dirty="0"/>
          </a:p>
        </p:txBody>
      </p:sp>
      <p:pic>
        <p:nvPicPr>
          <p:cNvPr id="10" name="Рисунок 9" descr="http://ic.pics.livejournal.com/r_o_b_i_n_s/52676289/240832/240832_900.png"/>
          <p:cNvPicPr/>
          <p:nvPr/>
        </p:nvPicPr>
        <p:blipFill>
          <a:blip r:embed="rId3" cstate="email"/>
          <a:srcRect/>
          <a:stretch>
            <a:fillRect/>
          </a:stretch>
        </p:blipFill>
        <p:spPr bwMode="auto">
          <a:xfrm>
            <a:off x="689494" y="4355869"/>
            <a:ext cx="4663902" cy="2294313"/>
          </a:xfrm>
          <a:prstGeom prst="rect">
            <a:avLst/>
          </a:prstGeom>
          <a:noFill/>
          <a:ln w="9525">
            <a:noFill/>
            <a:miter lim="800000"/>
            <a:headEnd/>
            <a:tailEnd/>
          </a:ln>
        </p:spPr>
      </p:pic>
      <p:pic>
        <p:nvPicPr>
          <p:cNvPr id="11" name="Рисунок 10" descr="http://ic.pics.livejournal.com/r_o_b_i_n_s/52676289/240832/240832_900.png"/>
          <p:cNvPicPr/>
          <p:nvPr/>
        </p:nvPicPr>
        <p:blipFill>
          <a:blip r:embed="rId4" cstate="email"/>
          <a:srcRect/>
          <a:stretch>
            <a:fillRect/>
          </a:stretch>
        </p:blipFill>
        <p:spPr bwMode="auto">
          <a:xfrm>
            <a:off x="6384174" y="4272739"/>
            <a:ext cx="4106488" cy="2363585"/>
          </a:xfrm>
          <a:prstGeom prst="rect">
            <a:avLst/>
          </a:prstGeom>
          <a:noFill/>
          <a:ln w="9525">
            <a:noFill/>
            <a:miter lim="800000"/>
            <a:headEnd/>
            <a:tailEnd/>
          </a:ln>
        </p:spPr>
      </p:pic>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8" name="Блок-схема: процесс 7"/>
          <p:cNvSpPr/>
          <p:nvPr/>
        </p:nvSpPr>
        <p:spPr>
          <a:xfrm>
            <a:off x="99750" y="980902"/>
            <a:ext cx="12000656" cy="5436523"/>
          </a:xfrm>
          <a:prstGeom prst="flowChartProcess">
            <a:avLst/>
          </a:prstGeom>
          <a:solidFill>
            <a:schemeClr val="accent4">
              <a:lumMod val="60000"/>
              <a:lumOff val="40000"/>
              <a:alpha val="64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Блок-схема: процесс 2"/>
          <p:cNvSpPr/>
          <p:nvPr/>
        </p:nvSpPr>
        <p:spPr>
          <a:xfrm>
            <a:off x="2926080" y="117682"/>
            <a:ext cx="5320145" cy="658173"/>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2959330" y="66500"/>
            <a:ext cx="5453149"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ЦВЕТ</a:t>
            </a:r>
            <a:endParaRPr lang="ru-RU" sz="3600" b="1" dirty="0">
              <a:solidFill>
                <a:srgbClr val="002060"/>
              </a:solidFill>
              <a:latin typeface="Comic Sans MS" panose="030F0702030302020204" pitchFamily="66" charset="0"/>
            </a:endParaRPr>
          </a:p>
        </p:txBody>
      </p:sp>
      <p:sp>
        <p:nvSpPr>
          <p:cNvPr id="7" name="TextBox 6"/>
          <p:cNvSpPr txBox="1"/>
          <p:nvPr/>
        </p:nvSpPr>
        <p:spPr>
          <a:xfrm>
            <a:off x="340341" y="1020995"/>
            <a:ext cx="11513608" cy="5663089"/>
          </a:xfrm>
          <a:prstGeom prst="rect">
            <a:avLst/>
          </a:prstGeom>
          <a:noFill/>
        </p:spPr>
        <p:txBody>
          <a:bodyPr wrap="square" rtlCol="0">
            <a:spAutoFit/>
          </a:bodyPr>
          <a:lstStyle/>
          <a:p>
            <a:pPr algn="just"/>
            <a:r>
              <a:rPr lang="ru-RU" sz="2600" dirty="0" smtClean="0">
                <a:latin typeface="Times New Roman" pitchFamily="18" charset="0"/>
                <a:cs typeface="Times New Roman" pitchFamily="18" charset="0"/>
              </a:rPr>
              <a:t>Знакомство малыша с цветом надо начинать с четырёх основных цветов: красного, жёлтого, зелёного и синего.</a:t>
            </a:r>
          </a:p>
          <a:p>
            <a:pPr algn="just"/>
            <a:r>
              <a:rPr lang="ru-RU" sz="2600" b="1" i="1" dirty="0" smtClean="0">
                <a:latin typeface="Times New Roman" pitchFamily="18" charset="0"/>
                <a:cs typeface="Times New Roman" pitchFamily="18" charset="0"/>
              </a:rPr>
              <a:t>Этапы</a:t>
            </a:r>
            <a:r>
              <a:rPr lang="ru-RU" sz="2600" dirty="0" smtClean="0">
                <a:latin typeface="Times New Roman" pitchFamily="18" charset="0"/>
                <a:cs typeface="Times New Roman" pitchFamily="18" charset="0"/>
              </a:rPr>
              <a:t>:</a:t>
            </a:r>
          </a:p>
          <a:p>
            <a:pPr algn="just"/>
            <a:r>
              <a:rPr lang="ru-RU" sz="2600" dirty="0" smtClean="0">
                <a:latin typeface="Times New Roman" pitchFamily="18" charset="0"/>
                <a:cs typeface="Times New Roman" pitchFamily="18" charset="0"/>
              </a:rPr>
              <a:t>• различение цветов по принципу «такой – не такой». На этом этапе малыш сравнивает предметы по цвету, прикладывая их друг к другу;</a:t>
            </a:r>
          </a:p>
          <a:p>
            <a:pPr algn="just"/>
            <a:r>
              <a:rPr lang="ru-RU" sz="2600" dirty="0" smtClean="0">
                <a:latin typeface="Times New Roman" pitchFamily="18" charset="0"/>
                <a:cs typeface="Times New Roman" pitchFamily="18" charset="0"/>
              </a:rPr>
              <a:t>• зрительное соотнесение цветов – восприятие цвета на расстоянии, выбор цвета по образцу. После выполнения ребёнком задания назовите цвет;</a:t>
            </a:r>
          </a:p>
          <a:p>
            <a:pPr algn="just"/>
            <a:r>
              <a:rPr lang="ru-RU" sz="2600" dirty="0" smtClean="0">
                <a:latin typeface="Times New Roman" pitchFamily="18" charset="0"/>
                <a:cs typeface="Times New Roman" pitchFamily="18" charset="0"/>
              </a:rPr>
              <a:t>• закрепление представлений о цвете в слове. На этом этапе малыш различает цвета по названию, не прикладывая предметы друг к другу и не сравнивая их с образцом цвета, а также называют основные цвета.</a:t>
            </a:r>
          </a:p>
          <a:p>
            <a:pPr algn="just"/>
            <a:r>
              <a:rPr lang="ru-RU" sz="2600" dirty="0" smtClean="0">
                <a:latin typeface="Times New Roman" pitchFamily="18" charset="0"/>
                <a:cs typeface="Times New Roman" pitchFamily="18" charset="0"/>
              </a:rPr>
              <a:t>• Знакомство с цветом осуществляется во время игры, во время специально организованного занятия и в быту при рассматривании различных предметов (овощи, фрукты, одежда, игрушки и т. д.).</a:t>
            </a:r>
          </a:p>
          <a:p>
            <a:endParaRPr lang="ru-RU" sz="2400" b="1" dirty="0"/>
          </a:p>
        </p:txBody>
      </p:sp>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3" name="Блок-схема: процесс 2"/>
          <p:cNvSpPr/>
          <p:nvPr/>
        </p:nvSpPr>
        <p:spPr>
          <a:xfrm>
            <a:off x="2926080" y="117682"/>
            <a:ext cx="5320145" cy="658173"/>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2959330" y="66500"/>
            <a:ext cx="5453149"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ЦВЕТ</a:t>
            </a:r>
            <a:endParaRPr lang="ru-RU" sz="3600" b="1" dirty="0">
              <a:solidFill>
                <a:srgbClr val="002060"/>
              </a:solidFill>
              <a:latin typeface="Comic Sans MS" panose="030F0702030302020204" pitchFamily="66" charset="0"/>
            </a:endParaRPr>
          </a:p>
        </p:txBody>
      </p:sp>
      <p:pic>
        <p:nvPicPr>
          <p:cNvPr id="10" name="Рисунок 9" descr="https://im0-tub-by.yandex.net/i?id=d8c6c54f90c54c59f8b9f33cb7d96d9f-l&amp;n=13">
            <a:hlinkClick r:id="rId3" tgtFrame="&quot;_self&quot;"/>
          </p:cNvPr>
          <p:cNvPicPr/>
          <p:nvPr/>
        </p:nvPicPr>
        <p:blipFill>
          <a:blip r:embed="rId4" cstate="email"/>
          <a:srcRect/>
          <a:stretch>
            <a:fillRect/>
          </a:stretch>
        </p:blipFill>
        <p:spPr bwMode="auto">
          <a:xfrm>
            <a:off x="1629294" y="1030785"/>
            <a:ext cx="3740728" cy="2304704"/>
          </a:xfrm>
          <a:prstGeom prst="rect">
            <a:avLst/>
          </a:prstGeom>
          <a:noFill/>
          <a:ln w="9525">
            <a:noFill/>
            <a:miter lim="800000"/>
            <a:headEnd/>
            <a:tailEnd/>
          </a:ln>
        </p:spPr>
      </p:pic>
      <p:pic>
        <p:nvPicPr>
          <p:cNvPr id="11" name="Рисунок 10" descr="detsad-335318-1441750219.jpg"/>
          <p:cNvPicPr>
            <a:picLocks noChangeAspect="1"/>
          </p:cNvPicPr>
          <p:nvPr/>
        </p:nvPicPr>
        <p:blipFill>
          <a:blip r:embed="rId5" cstate="email"/>
          <a:srcRect/>
          <a:stretch>
            <a:fillRect/>
          </a:stretch>
        </p:blipFill>
        <p:spPr>
          <a:xfrm>
            <a:off x="1645921" y="3547491"/>
            <a:ext cx="3640974" cy="3103780"/>
          </a:xfrm>
          <a:prstGeom prst="rect">
            <a:avLst/>
          </a:prstGeom>
        </p:spPr>
      </p:pic>
      <p:pic>
        <p:nvPicPr>
          <p:cNvPr id="12" name="Рисунок 11" descr="https://im0-tub-by.yandex.net/i?id=31df52eec01db68d6caf7518c8c4ba6e-l&amp;n=13">
            <a:hlinkClick r:id="rId6"/>
          </p:cNvPr>
          <p:cNvPicPr/>
          <p:nvPr/>
        </p:nvPicPr>
        <p:blipFill>
          <a:blip r:embed="rId7" cstate="email"/>
          <a:srcRect/>
          <a:stretch>
            <a:fillRect/>
          </a:stretch>
        </p:blipFill>
        <p:spPr bwMode="auto">
          <a:xfrm>
            <a:off x="5892107" y="1776846"/>
            <a:ext cx="5546205" cy="4258195"/>
          </a:xfrm>
          <a:prstGeom prst="rect">
            <a:avLst/>
          </a:prstGeom>
          <a:noFill/>
          <a:ln w="9525">
            <a:noFill/>
            <a:miter lim="800000"/>
            <a:headEnd/>
            <a:tailEnd/>
          </a:ln>
        </p:spPr>
      </p:pic>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8" name="Блок-схема: процесс 7"/>
          <p:cNvSpPr/>
          <p:nvPr/>
        </p:nvSpPr>
        <p:spPr>
          <a:xfrm>
            <a:off x="0" y="881150"/>
            <a:ext cx="12000656" cy="5769032"/>
          </a:xfrm>
          <a:prstGeom prst="flowChartProcess">
            <a:avLst/>
          </a:prstGeom>
          <a:solidFill>
            <a:schemeClr val="accent4">
              <a:lumMod val="60000"/>
              <a:lumOff val="40000"/>
              <a:alpha val="64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Блок-схема: процесс 2"/>
          <p:cNvSpPr/>
          <p:nvPr/>
        </p:nvSpPr>
        <p:spPr>
          <a:xfrm>
            <a:off x="2926080" y="117682"/>
            <a:ext cx="5320145" cy="597213"/>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2959330" y="66500"/>
            <a:ext cx="5453149"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ВЕЛИЧИНА</a:t>
            </a:r>
            <a:endParaRPr lang="ru-RU" sz="3600" b="1" dirty="0">
              <a:solidFill>
                <a:srgbClr val="002060"/>
              </a:solidFill>
              <a:latin typeface="Comic Sans MS" panose="030F0702030302020204" pitchFamily="66" charset="0"/>
            </a:endParaRPr>
          </a:p>
        </p:txBody>
      </p:sp>
      <p:sp>
        <p:nvSpPr>
          <p:cNvPr id="7" name="TextBox 6"/>
          <p:cNvSpPr txBox="1"/>
          <p:nvPr/>
        </p:nvSpPr>
        <p:spPr>
          <a:xfrm>
            <a:off x="340341" y="937870"/>
            <a:ext cx="11629986" cy="5632311"/>
          </a:xfrm>
          <a:prstGeom prst="rect">
            <a:avLst/>
          </a:prstGeom>
          <a:noFill/>
        </p:spPr>
        <p:txBody>
          <a:bodyPr wrap="square" rtlCol="0">
            <a:spAutoFit/>
          </a:bodyPr>
          <a:lstStyle/>
          <a:p>
            <a:pPr algn="just"/>
            <a:r>
              <a:rPr lang="ru-RU" sz="2400" b="1" dirty="0" smtClean="0">
                <a:latin typeface="Times New Roman" pitchFamily="18" charset="0"/>
                <a:cs typeface="Times New Roman" pitchFamily="18" charset="0"/>
              </a:rPr>
              <a:t>Величина</a:t>
            </a:r>
            <a:r>
              <a:rPr lang="ru-RU" sz="2400" dirty="0" smtClean="0">
                <a:latin typeface="Times New Roman" pitchFamily="18" charset="0"/>
                <a:cs typeface="Times New Roman" pitchFamily="18" charset="0"/>
              </a:rPr>
              <a:t> - это значимое свойство предмета (размер, объём, протяжённость), которое измеряется путём сравнения с другими объектами либо с помощью специальных инструментов. Признак величины является относительным при сравнении на глаз. Обучение данному свойству может проходить только в специально созданной среде: все задания должны быть направлены на сравнение предметов.</a:t>
            </a:r>
          </a:p>
          <a:p>
            <a:pPr algn="just"/>
            <a:r>
              <a:rPr lang="ru-RU" sz="2400" dirty="0" smtClean="0">
                <a:latin typeface="Times New Roman" pitchFamily="18" charset="0"/>
                <a:cs typeface="Times New Roman" pitchFamily="18" charset="0"/>
              </a:rPr>
              <a:t> </a:t>
            </a:r>
            <a:r>
              <a:rPr lang="ru-RU" sz="2400" b="1" i="1" dirty="0" smtClean="0">
                <a:latin typeface="Times New Roman" pitchFamily="18" charset="0"/>
                <a:cs typeface="Times New Roman" pitchFamily="18" charset="0"/>
              </a:rPr>
              <a:t>Правила при обучении величины</a:t>
            </a:r>
            <a:r>
              <a:rPr lang="ru-RU" sz="2400" b="1" dirty="0" smtClean="0">
                <a:latin typeface="Times New Roman" pitchFamily="18" charset="0"/>
                <a:cs typeface="Times New Roman" pitchFamily="18" charset="0"/>
              </a:rPr>
              <a:t>:</a:t>
            </a:r>
          </a:p>
          <a:p>
            <a:pPr algn="just"/>
            <a:r>
              <a:rPr lang="ru-RU" sz="2400" dirty="0" smtClean="0">
                <a:latin typeface="Times New Roman" pitchFamily="18" charset="0"/>
                <a:cs typeface="Times New Roman" pitchFamily="18" charset="0"/>
              </a:rPr>
              <a:t>• Предлагать предметы сравнивать только по одному параметру (только по величине или высоте).</a:t>
            </a:r>
          </a:p>
          <a:p>
            <a:pPr algn="just"/>
            <a:r>
              <a:rPr lang="ru-RU" sz="2400" dirty="0" smtClean="0">
                <a:latin typeface="Times New Roman" pitchFamily="18" charset="0"/>
                <a:cs typeface="Times New Roman" pitchFamily="18" charset="0"/>
              </a:rPr>
              <a:t>• Сравнивать предметы одинаковые по форме и цвету.</a:t>
            </a:r>
          </a:p>
          <a:p>
            <a:pPr algn="just"/>
            <a:r>
              <a:rPr lang="ru-RU" sz="2400" dirty="0" smtClean="0">
                <a:latin typeface="Times New Roman" pitchFamily="18" charset="0"/>
                <a:cs typeface="Times New Roman" pitchFamily="18" charset="0"/>
              </a:rPr>
              <a:t>• Сначала сравнивать предметы, которые резко отличаются по величине, затем добавляем третий объект - средний.</a:t>
            </a:r>
          </a:p>
          <a:p>
            <a:pPr algn="just"/>
            <a:r>
              <a:rPr lang="ru-RU" sz="2400" dirty="0" smtClean="0">
                <a:latin typeface="Times New Roman" pitchFamily="18" charset="0"/>
                <a:cs typeface="Times New Roman" pitchFamily="18" charset="0"/>
              </a:rPr>
              <a:t>• Параметры величины озвучивать словами и подкрепляющими жестами, от детей сразу не требовать повторения названий.</a:t>
            </a:r>
          </a:p>
          <a:p>
            <a:pPr algn="just"/>
            <a:r>
              <a:rPr lang="ru-RU" sz="2400" dirty="0" smtClean="0">
                <a:latin typeface="Times New Roman" pitchFamily="18" charset="0"/>
                <a:cs typeface="Times New Roman" pitchFamily="18" charset="0"/>
              </a:rPr>
              <a:t>• Сначала величину обозначают словами "такой - не такой", затем большой – маленький.</a:t>
            </a:r>
            <a:endParaRPr lang="ru-RU" sz="2400" b="1" dirty="0"/>
          </a:p>
        </p:txBody>
      </p:sp>
    </p:spTree>
    <p:extLst>
      <p:ext uri="{BB962C8B-B14F-4D97-AF65-F5344CB8AC3E}">
        <p14:creationId xmlns="" xmlns:p14="http://schemas.microsoft.com/office/powerpoint/2010/main" val="33627952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ds05.infourok.ru/uploads/ex/0797/00038a06-577ab563/640/img9.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3" name="Блок-схема: процесс 2"/>
          <p:cNvSpPr/>
          <p:nvPr/>
        </p:nvSpPr>
        <p:spPr>
          <a:xfrm>
            <a:off x="2926080" y="117682"/>
            <a:ext cx="5320145" cy="597213"/>
          </a:xfrm>
          <a:prstGeom prst="flowChartProcess">
            <a:avLst/>
          </a:prstGeom>
          <a:solidFill>
            <a:schemeClr val="accent4">
              <a:lumMod val="60000"/>
              <a:lumOff val="40000"/>
              <a:alpha val="38000"/>
            </a:schemeClr>
          </a:solid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2959330" y="66500"/>
            <a:ext cx="5453149" cy="646331"/>
          </a:xfrm>
          <a:prstGeom prst="rect">
            <a:avLst/>
          </a:prstGeom>
          <a:noFill/>
        </p:spPr>
        <p:txBody>
          <a:bodyPr wrap="square" rtlCol="0">
            <a:spAutoFit/>
          </a:bodyPr>
          <a:lstStyle/>
          <a:p>
            <a:pPr algn="ctr"/>
            <a:r>
              <a:rPr lang="ru-RU" sz="3600" b="1" dirty="0" smtClean="0">
                <a:solidFill>
                  <a:srgbClr val="002060"/>
                </a:solidFill>
                <a:latin typeface="Comic Sans MS" panose="030F0702030302020204" pitchFamily="66" charset="0"/>
              </a:rPr>
              <a:t>ВЕЛИЧИНА</a:t>
            </a:r>
            <a:endParaRPr lang="ru-RU" sz="3600" b="1" dirty="0">
              <a:solidFill>
                <a:srgbClr val="002060"/>
              </a:solidFill>
              <a:latin typeface="Comic Sans MS" panose="030F0702030302020204" pitchFamily="66" charset="0"/>
            </a:endParaRPr>
          </a:p>
        </p:txBody>
      </p:sp>
      <p:pic>
        <p:nvPicPr>
          <p:cNvPr id="10" name="Рисунок 9" descr="146301956_bolshoi_srednii_malenkii_poznavatelnaya_igraloto_3.jpg"/>
          <p:cNvPicPr>
            <a:picLocks noChangeAspect="1"/>
          </p:cNvPicPr>
          <p:nvPr/>
        </p:nvPicPr>
        <p:blipFill>
          <a:blip r:embed="rId3" cstate="email"/>
          <a:srcRect/>
          <a:stretch>
            <a:fillRect/>
          </a:stretch>
        </p:blipFill>
        <p:spPr>
          <a:xfrm>
            <a:off x="1170968" y="950332"/>
            <a:ext cx="3617163" cy="2536625"/>
          </a:xfrm>
          <a:prstGeom prst="rect">
            <a:avLst/>
          </a:prstGeom>
        </p:spPr>
      </p:pic>
      <p:pic>
        <p:nvPicPr>
          <p:cNvPr id="11" name="Рисунок 10" descr="da5d4483fadb2c51e4c2c.jpg"/>
          <p:cNvPicPr>
            <a:picLocks noChangeAspect="1"/>
          </p:cNvPicPr>
          <p:nvPr/>
        </p:nvPicPr>
        <p:blipFill>
          <a:blip r:embed="rId4" cstate="email"/>
          <a:stretch>
            <a:fillRect/>
          </a:stretch>
        </p:blipFill>
        <p:spPr>
          <a:xfrm>
            <a:off x="1562784" y="3798272"/>
            <a:ext cx="2892830" cy="2816893"/>
          </a:xfrm>
          <a:prstGeom prst="rect">
            <a:avLst/>
          </a:prstGeom>
        </p:spPr>
      </p:pic>
      <p:pic>
        <p:nvPicPr>
          <p:cNvPr id="12" name="Рисунок 11" descr="d6d0108a3326c593a636e01cc8e93e6f--beren-pre-school.jpg"/>
          <p:cNvPicPr>
            <a:picLocks noChangeAspect="1"/>
          </p:cNvPicPr>
          <p:nvPr/>
        </p:nvPicPr>
        <p:blipFill>
          <a:blip r:embed="rId5" cstate="email"/>
          <a:stretch>
            <a:fillRect/>
          </a:stretch>
        </p:blipFill>
        <p:spPr>
          <a:xfrm>
            <a:off x="6301062" y="871366"/>
            <a:ext cx="3940200" cy="2788192"/>
          </a:xfrm>
          <a:prstGeom prst="rect">
            <a:avLst/>
          </a:prstGeom>
        </p:spPr>
      </p:pic>
      <p:pic>
        <p:nvPicPr>
          <p:cNvPr id="13" name="Рисунок 12" descr="a62f77c6570f45c2bceb65bccd4e62f8.png"/>
          <p:cNvPicPr>
            <a:picLocks noChangeAspect="1"/>
          </p:cNvPicPr>
          <p:nvPr/>
        </p:nvPicPr>
        <p:blipFill>
          <a:blip r:embed="rId6" cstate="email"/>
          <a:stretch>
            <a:fillRect/>
          </a:stretch>
        </p:blipFill>
        <p:spPr>
          <a:xfrm>
            <a:off x="9356788" y="4735479"/>
            <a:ext cx="1104024" cy="1947949"/>
          </a:xfrm>
          <a:prstGeom prst="rect">
            <a:avLst/>
          </a:prstGeom>
        </p:spPr>
      </p:pic>
      <p:pic>
        <p:nvPicPr>
          <p:cNvPr id="14" name="Рисунок 13" descr="a62f77c6570f45c2bceb65bccd4e62f8.png"/>
          <p:cNvPicPr>
            <a:picLocks noChangeAspect="1"/>
          </p:cNvPicPr>
          <p:nvPr/>
        </p:nvPicPr>
        <p:blipFill>
          <a:blip r:embed="rId7" cstate="email"/>
          <a:stretch>
            <a:fillRect/>
          </a:stretch>
        </p:blipFill>
        <p:spPr>
          <a:xfrm>
            <a:off x="7730264" y="4103715"/>
            <a:ext cx="1499777" cy="2646218"/>
          </a:xfrm>
          <a:prstGeom prst="rect">
            <a:avLst/>
          </a:prstGeom>
        </p:spPr>
      </p:pic>
      <p:pic>
        <p:nvPicPr>
          <p:cNvPr id="15" name="Рисунок 14" descr="a62f77c6570f45c2bceb65bccd4e62f8.png"/>
          <p:cNvPicPr>
            <a:picLocks noChangeAspect="1"/>
          </p:cNvPicPr>
          <p:nvPr/>
        </p:nvPicPr>
        <p:blipFill>
          <a:blip r:embed="rId8" cstate="email"/>
          <a:stretch>
            <a:fillRect/>
          </a:stretch>
        </p:blipFill>
        <p:spPr>
          <a:xfrm>
            <a:off x="5987370" y="3671456"/>
            <a:ext cx="1777746" cy="3136669"/>
          </a:xfrm>
          <a:prstGeom prst="rect">
            <a:avLst/>
          </a:prstGeom>
        </p:spPr>
      </p:pic>
    </p:spTree>
    <p:extLst>
      <p:ext uri="{BB962C8B-B14F-4D97-AF65-F5344CB8AC3E}">
        <p14:creationId xmlns="" xmlns:p14="http://schemas.microsoft.com/office/powerpoint/2010/main" val="336279522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6981E-6 -4.16185E-6 L 0.57014 -0.13803 " pathEditMode="relative" ptsTypes="AA">
                                      <p:cBhvr>
                                        <p:cTn id="6" dur="2000" fill="hold"/>
                                        <p:tgtEl>
                                          <p:spTgt spid="13"/>
                                        </p:tgtEl>
                                        <p:attrNameLst>
                                          <p:attrName>ppt_x</p:attrName>
                                          <p:attrName>ppt_y</p:attrName>
                                        </p:attrNameLst>
                                      </p:cBhvr>
                                    </p:animMotion>
                                  </p:childTnLst>
                                  <p:subTnLst>
                                    <p:set>
                                      <p:cBhvr override="childStyle">
                                        <p:cTn dur="1" fill="hold" display="0" masterRel="sameClick" afterEffect="1">
                                          <p:stCondLst>
                                            <p:cond evt="end" delay="0">
                                              <p:tn val="5"/>
                                            </p:cond>
                                          </p:stCondLst>
                                        </p:cTn>
                                        <p:tgtEl>
                                          <p:spTgt spid="13"/>
                                        </p:tgtEl>
                                        <p:attrNameLst>
                                          <p:attrName>style.visibility</p:attrName>
                                        </p:attrNameLst>
                                      </p:cBhvr>
                                      <p:to>
                                        <p:strVal val="hidden"/>
                                      </p:to>
                                    </p:set>
                                  </p:subTnLst>
                                </p:cTn>
                              </p:par>
                            </p:childTnLst>
                          </p:cTn>
                        </p:par>
                      </p:childTnLst>
                    </p:cTn>
                  </p:par>
                </p:childTnLst>
              </p:cTn>
              <p:nextCondLst>
                <p:cond evt="onClick" delay="0">
                  <p:tgtEl>
                    <p:spTgt spid="13"/>
                  </p:tgtEl>
                </p:cond>
              </p:nextCondLst>
            </p:seq>
            <p:seq concurrent="1" nextAc="seek">
              <p:cTn id="7" restart="whenNotActive" fill="hold" evtFilter="cancelBubble" nodeType="interactiveSeq">
                <p:stCondLst>
                  <p:cond evt="onClick" delay="0">
                    <p:tgtEl>
                      <p:spTgt spid="14"/>
                    </p:tgtEl>
                  </p:cond>
                </p:stCondLst>
                <p:endSync evt="end" delay="0">
                  <p:rtn val="all"/>
                </p:endSync>
                <p:childTnLst>
                  <p:par>
                    <p:cTn id="8" fill="hold">
                      <p:stCondLst>
                        <p:cond delay="0"/>
                      </p:stCondLst>
                      <p:childTnLst>
                        <p:par>
                          <p:cTn id="9" fill="hold">
                            <p:stCondLst>
                              <p:cond delay="0"/>
                            </p:stCondLst>
                            <p:childTnLst>
                              <p:par>
                                <p:cTn id="10" presetID="0" presetClass="path" presetSubtype="0" accel="50000" decel="50000" fill="hold" nodeType="clickEffect">
                                  <p:stCondLst>
                                    <p:cond delay="0"/>
                                  </p:stCondLst>
                                  <p:childTnLst>
                                    <p:animMotion origin="layout" path="M 3.36981E-6 -4.16185E-6 L 0.57014 -0.13803 " pathEditMode="relative" ptsTypes="AA">
                                      <p:cBhvr>
                                        <p:cTn id="11" dur="2000" fill="hold"/>
                                        <p:tgtEl>
                                          <p:spTgt spid="14"/>
                                        </p:tgtEl>
                                        <p:attrNameLst>
                                          <p:attrName>ppt_x</p:attrName>
                                          <p:attrName>ppt_y</p:attrName>
                                        </p:attrNameLst>
                                      </p:cBhvr>
                                    </p:animMotion>
                                  </p:childTnLst>
                                  <p:subTnLst>
                                    <p:set>
                                      <p:cBhvr override="childStyle">
                                        <p:cTn dur="1" fill="hold" display="0" masterRel="sameClick" afterEffect="1">
                                          <p:stCondLst>
                                            <p:cond evt="end" delay="0">
                                              <p:tn val="10"/>
                                            </p:cond>
                                          </p:stCondLst>
                                        </p:cTn>
                                        <p:tgtEl>
                                          <p:spTgt spid="14"/>
                                        </p:tgtEl>
                                        <p:attrNameLst>
                                          <p:attrName>style.visibility</p:attrName>
                                        </p:attrNameLst>
                                      </p:cBhvr>
                                      <p:to>
                                        <p:strVal val="hidden"/>
                                      </p:to>
                                    </p:set>
                                  </p:subTnLst>
                                </p:cTn>
                              </p:par>
                            </p:childTnLst>
                          </p:cTn>
                        </p:par>
                      </p:childTnLst>
                    </p:cTn>
                  </p:par>
                </p:childTnLst>
              </p:cTn>
              <p:nextCondLst>
                <p:cond evt="onClick" delay="0">
                  <p:tgtEl>
                    <p:spTgt spid="14"/>
                  </p:tgtEl>
                </p:cond>
              </p:nextCondLst>
            </p:seq>
            <p:seq concurrent="1" nextAc="seek">
              <p:cTn id="12" restart="whenNotActive" fill="hold" evtFilter="cancelBubble" nodeType="interactiveSeq">
                <p:stCondLst>
                  <p:cond evt="onClick" delay="0">
                    <p:tgtEl>
                      <p:spTgt spid="15"/>
                    </p:tgtEl>
                  </p:cond>
                </p:stCondLst>
                <p:endSync evt="end" delay="0">
                  <p:rtn val="all"/>
                </p:endSync>
                <p:childTnLst>
                  <p:par>
                    <p:cTn id="13" fill="hold">
                      <p:stCondLst>
                        <p:cond delay="0"/>
                      </p:stCondLst>
                      <p:childTnLst>
                        <p:par>
                          <p:cTn id="14" fill="hold">
                            <p:stCondLst>
                              <p:cond delay="0"/>
                            </p:stCondLst>
                            <p:childTnLst>
                              <p:par>
                                <p:cTn id="15" presetID="0" presetClass="path" presetSubtype="0" accel="50000" decel="50000" fill="hold" nodeType="clickEffect">
                                  <p:stCondLst>
                                    <p:cond delay="0"/>
                                  </p:stCondLst>
                                  <p:childTnLst>
                                    <p:animMotion origin="layout" path="M 3.36981E-6 -4.16185E-6 L 0.57014 -0.13803 " pathEditMode="relative" ptsTypes="AA">
                                      <p:cBhvr>
                                        <p:cTn id="16" dur="2000" fill="hold"/>
                                        <p:tgtEl>
                                          <p:spTgt spid="15"/>
                                        </p:tgtEl>
                                        <p:attrNameLst>
                                          <p:attrName>ppt_x</p:attrName>
                                          <p:attrName>ppt_y</p:attrName>
                                        </p:attrNameLst>
                                      </p:cBhvr>
                                    </p:animMotion>
                                  </p:childTnLst>
                                  <p:subTnLst>
                                    <p:set>
                                      <p:cBhvr override="childStyle">
                                        <p:cTn dur="1" fill="hold" display="0" masterRel="sameClick" afterEffect="1">
                                          <p:stCondLst>
                                            <p:cond evt="end" delay="0">
                                              <p:tn val="15"/>
                                            </p:cond>
                                          </p:stCondLst>
                                        </p:cTn>
                                        <p:tgtEl>
                                          <p:spTgt spid="15"/>
                                        </p:tgtEl>
                                        <p:attrNameLst>
                                          <p:attrName>style.visibility</p:attrName>
                                        </p:attrNameLst>
                                      </p:cBhvr>
                                      <p:to>
                                        <p:strVal val="hidden"/>
                                      </p:to>
                                    </p:set>
                                  </p:subTnLst>
                                </p:cTn>
                              </p:par>
                            </p:childTnLst>
                          </p:cTn>
                        </p:par>
                      </p:childTnLst>
                    </p:cTn>
                  </p:par>
                </p:childTnLst>
              </p:cTn>
              <p:nextCondLst>
                <p:cond evt="onClick" delay="0">
                  <p:tgtEl>
                    <p:spTgt spid="15"/>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25C"/>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25C"/>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799</TotalTime>
  <Words>1010</Words>
  <Application>Microsoft Office PowerPoint</Application>
  <PresentationFormat>Произвольный</PresentationFormat>
  <Paragraphs>101</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Artur</dc:creator>
  <cp:lastModifiedBy>Main</cp:lastModifiedBy>
  <cp:revision>112</cp:revision>
  <dcterms:created xsi:type="dcterms:W3CDTF">2017-02-08T14:02:20Z</dcterms:created>
  <dcterms:modified xsi:type="dcterms:W3CDTF">2020-12-04T16:06:37Z</dcterms:modified>
</cp:coreProperties>
</file>