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6" r:id="rId1"/>
    <p:sldMasterId id="2147483980" r:id="rId2"/>
    <p:sldMasterId id="2147483992" r:id="rId3"/>
    <p:sldMasterId id="2147484004" r:id="rId4"/>
    <p:sldMasterId id="2147484016" r:id="rId5"/>
  </p:sldMasterIdLst>
  <p:notesMasterIdLst>
    <p:notesMasterId r:id="rId36"/>
  </p:notesMasterIdLst>
  <p:sldIdLst>
    <p:sldId id="257" r:id="rId6"/>
    <p:sldId id="262" r:id="rId7"/>
    <p:sldId id="264" r:id="rId8"/>
    <p:sldId id="314" r:id="rId9"/>
    <p:sldId id="307" r:id="rId10"/>
    <p:sldId id="310" r:id="rId11"/>
    <p:sldId id="311" r:id="rId12"/>
    <p:sldId id="331" r:id="rId13"/>
    <p:sldId id="361" r:id="rId14"/>
    <p:sldId id="363" r:id="rId15"/>
    <p:sldId id="364" r:id="rId16"/>
    <p:sldId id="365" r:id="rId17"/>
    <p:sldId id="366" r:id="rId18"/>
    <p:sldId id="370" r:id="rId19"/>
    <p:sldId id="371" r:id="rId20"/>
    <p:sldId id="372" r:id="rId21"/>
    <p:sldId id="375" r:id="rId22"/>
    <p:sldId id="377" r:id="rId23"/>
    <p:sldId id="378" r:id="rId24"/>
    <p:sldId id="256" r:id="rId25"/>
    <p:sldId id="279" r:id="rId26"/>
    <p:sldId id="293" r:id="rId27"/>
    <p:sldId id="281" r:id="rId28"/>
    <p:sldId id="286" r:id="rId29"/>
    <p:sldId id="287" r:id="rId30"/>
    <p:sldId id="288" r:id="rId31"/>
    <p:sldId id="315" r:id="rId32"/>
    <p:sldId id="322" r:id="rId33"/>
    <p:sldId id="317" r:id="rId34"/>
    <p:sldId id="297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EF994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625" autoAdjust="0"/>
    <p:restoredTop sz="94652" autoAdjust="0"/>
  </p:normalViewPr>
  <p:slideViewPr>
    <p:cSldViewPr>
      <p:cViewPr varScale="1">
        <p:scale>
          <a:sx n="41" d="100"/>
          <a:sy n="41" d="100"/>
        </p:scale>
        <p:origin x="-1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01E0B3-F78A-46D7-B877-DA0EF0173B37}" type="datetimeFigureOut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03E79-1D66-49B8-95BE-70052AC80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9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6CF4-7C32-4E01-9DBB-C8BEBA61F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158859-985E-4395-814A-D069C918C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6A5FD5-7438-4CE8-B081-71559403B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B5B94-6834-4CB8-A375-8952F0D54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A454F34-AE7C-4F4B-AEDF-AA04CBAE1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2C6844-E0C9-4CF4-BBB8-AEFCF050C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BDE8CA-3FB3-4F8B-8E2C-38A934769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FD1FF-BC17-44F1-B130-338D7FDF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CC18848-45D6-4659-81B2-703812762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03BAB0-CC9D-4025-9265-14EB5A8E3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CA71CCB-66E4-4251-AB88-6785B9723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C99851-220B-418A-ADC3-68938D903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6685E4-B0EB-44E2-84DC-BF496E5A7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21F2C0-3A75-467B-9B8F-A567D2548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4A7F23-D587-443B-B963-9F589D602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1B0DD-7897-4D10-B3C6-7DE7FE3B7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7F5F24-DD7A-43B7-B694-FFE137EE9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E8CC10-6776-418A-B7F1-D7A1638EF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A732AB-1A52-4BC6-A751-9416DBDD5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9C81A-18C3-4EC4-92D7-378917207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95DABEA-8BF4-4DD9-A35E-57D7D5636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C42F0D-D76B-4F8F-8BD4-CD717F721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DBFAA2-4B35-4A08-9B5F-3C03615D3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A27EBF-E237-4A63-A301-D4FC2AEF7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128B8D-6F6A-44EE-A618-E3878AE0A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E9D638-CCD8-4DA3-A683-D8052824E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BC2741-73C1-489C-9F78-BB84BC5CA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B03D-705B-4048-BA18-F1CBB978F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0411380-198D-43F1-95E7-3F6DC01B0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6D49C3-0B9A-4495-8906-B7798DD78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245334-32E4-41BC-9294-494E03587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ABC1-103F-4661-9623-22F9EB348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E2BD540-0C40-4812-83A4-603FA4886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7BB6AD-1332-41C0-B3CC-29964AF6A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9F86889-78FF-4BD7-B898-9A9723903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CE55CC-EFD5-41CA-9377-486FBD6D1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247B75-29B4-4A9D-ABF2-896303EAB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0FDC81D-6B0B-47F6-B59B-C1D54B2D4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165284-CE0D-4F72-B6D6-4950B8C05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722B3-5EFC-4181-B043-DB1F8E769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D26A627-26CD-4C21-A744-0D54A4717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D804671-3EF5-485B-8CEA-7BA4CF411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6304ED-187B-4BD3-94B2-C93142868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60DD9-2506-472B-8D57-E30B2021D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C8542-B523-4CF4-9059-42BCAF2A6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ABAA14-4744-49A5-9945-4A0498641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33B647E-BCB0-434A-8437-6A93BEB4A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C137B05-FB99-45D8-8D2B-E94F643A1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8A25A29-029F-4D7C-968D-0AC330EFC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D626E1-B7A0-467C-B064-5DCDD0A99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623A27-C472-412C-AD65-22DCC231E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7C2299-B4F6-4248-AF84-5DADE873C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5A3BEBE-E187-48CD-B2C4-0E1D0E68C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C6499F-E6F3-4EEB-9891-1B473297D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9917F3A-0BC8-441F-B5E6-8C384801A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85CE05FF-6E6F-4576-B4DA-981BCDEEF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73" r:id="rId1"/>
    <p:sldLayoutId id="2147486592" r:id="rId2"/>
    <p:sldLayoutId id="2147486593" r:id="rId3"/>
    <p:sldLayoutId id="2147486594" r:id="rId4"/>
    <p:sldLayoutId id="2147486574" r:id="rId5"/>
    <p:sldLayoutId id="2147486595" r:id="rId6"/>
    <p:sldLayoutId id="2147486596" r:id="rId7"/>
    <p:sldLayoutId id="2147486597" r:id="rId8"/>
    <p:sldLayoutId id="2147486598" r:id="rId9"/>
    <p:sldLayoutId id="2147486599" r:id="rId10"/>
    <p:sldLayoutId id="214748660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AD56FE21-B768-478D-92CB-9452A3FA3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75" r:id="rId1"/>
    <p:sldLayoutId id="2147486601" r:id="rId2"/>
    <p:sldLayoutId id="2147486602" r:id="rId3"/>
    <p:sldLayoutId id="2147486603" r:id="rId4"/>
    <p:sldLayoutId id="2147486576" r:id="rId5"/>
    <p:sldLayoutId id="2147486604" r:id="rId6"/>
    <p:sldLayoutId id="2147486605" r:id="rId7"/>
    <p:sldLayoutId id="2147486606" r:id="rId8"/>
    <p:sldLayoutId id="2147486607" r:id="rId9"/>
    <p:sldLayoutId id="2147486608" r:id="rId10"/>
    <p:sldLayoutId id="214748660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A4AE2E1-87F4-48F3-8D08-AC681308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77" r:id="rId1"/>
    <p:sldLayoutId id="2147486610" r:id="rId2"/>
    <p:sldLayoutId id="2147486611" r:id="rId3"/>
    <p:sldLayoutId id="2147486612" r:id="rId4"/>
    <p:sldLayoutId id="2147486578" r:id="rId5"/>
    <p:sldLayoutId id="2147486613" r:id="rId6"/>
    <p:sldLayoutId id="2147486614" r:id="rId7"/>
    <p:sldLayoutId id="2147486615" r:id="rId8"/>
    <p:sldLayoutId id="2147486616" r:id="rId9"/>
    <p:sldLayoutId id="2147486617" r:id="rId10"/>
    <p:sldLayoutId id="214748661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E11D390-7C86-4D57-A62D-1FC6008FE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79" r:id="rId1"/>
    <p:sldLayoutId id="2147486619" r:id="rId2"/>
    <p:sldLayoutId id="2147486620" r:id="rId3"/>
    <p:sldLayoutId id="2147486621" r:id="rId4"/>
    <p:sldLayoutId id="2147486580" r:id="rId5"/>
    <p:sldLayoutId id="2147486622" r:id="rId6"/>
    <p:sldLayoutId id="2147486623" r:id="rId7"/>
    <p:sldLayoutId id="2147486624" r:id="rId8"/>
    <p:sldLayoutId id="2147486625" r:id="rId9"/>
    <p:sldLayoutId id="2147486626" r:id="rId10"/>
    <p:sldLayoutId id="214748662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AA6AF5E9-C914-47C3-8C39-FCA480C39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81" r:id="rId1"/>
    <p:sldLayoutId id="2147486628" r:id="rId2"/>
    <p:sldLayoutId id="2147486629" r:id="rId3"/>
    <p:sldLayoutId id="2147486630" r:id="rId4"/>
    <p:sldLayoutId id="2147486582" r:id="rId5"/>
    <p:sldLayoutId id="2147486631" r:id="rId6"/>
    <p:sldLayoutId id="2147486632" r:id="rId7"/>
    <p:sldLayoutId id="2147486633" r:id="rId8"/>
    <p:sldLayoutId id="2147486634" r:id="rId9"/>
    <p:sldLayoutId id="2147486635" r:id="rId10"/>
    <p:sldLayoutId id="214748663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0%B7%D1%8E%D0%BC%D0%B5" TargetMode="External"/><Relationship Id="rId3" Type="http://schemas.openxmlformats.org/officeDocument/2006/relationships/hyperlink" Target="http://ru.wikipedia.org/wiki/%D0%9C%D0%B5%D1%81%D1%82%D0%BE%D0%B8%D0%BC%D0%B5%D0%BD%D0%B8%D0%B5" TargetMode="External"/><Relationship Id="rId7" Type="http://schemas.openxmlformats.org/officeDocument/2006/relationships/hyperlink" Target="http://ru.wikipedia.org/wiki/%D0%94%D0%B5%D0%B5%D0%BF%D1%80%D0%B8%D1%87%D0%B0%D1%81%D1%82%D0%B8%D0%B5" TargetMode="External"/><Relationship Id="rId2" Type="http://schemas.openxmlformats.org/officeDocument/2006/relationships/hyperlink" Target="http://ru.wikipedia.org/wiki/%D0%98%D0%BC%D1%8F_%D1%81%D1%83%D1%89%D0%B5%D1%81%D1%82%D0%B2%D0%B8%D1%82%D0%B5%D0%BB%D1%8C%D0%BD%D0%BE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0%BB%D0%B0%D0%B3%D0%BE%D0%BB" TargetMode="External"/><Relationship Id="rId5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4" Type="http://schemas.openxmlformats.org/officeDocument/2006/relationships/hyperlink" Target="http://ru.wikipedia.org/wiki/%D0%98%D0%BC%D1%8F_%D0%BF%D1%80%D0%B8%D0%BB%D0%B0%D0%B3%D0%B0%D1%82%D0%B5%D0%BB%D1%8C%D0%BD%D0%BE%D0%B5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765175"/>
            <a:ext cx="7773988" cy="552134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9900"/>
                </a:solidFill>
              </a:rPr>
              <a:t/>
            </a:r>
            <a:br>
              <a:rPr lang="ru-RU" altLang="ru-RU" dirty="0" smtClean="0">
                <a:solidFill>
                  <a:srgbClr val="009900"/>
                </a:solidFill>
              </a:rPr>
            </a:br>
            <a:r>
              <a:rPr lang="ru-RU" altLang="ru-RU" dirty="0" smtClean="0">
                <a:solidFill>
                  <a:srgbClr val="009900"/>
                </a:solidFill>
              </a:rPr>
              <a:t/>
            </a:r>
            <a:br>
              <a:rPr lang="ru-RU" altLang="ru-RU" dirty="0" smtClean="0">
                <a:solidFill>
                  <a:srgbClr val="009900"/>
                </a:solidFill>
              </a:rPr>
            </a:br>
            <a:r>
              <a:rPr lang="ru-RU" alt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«Нетрадиционные формы работы по развитию речи детей </a:t>
            </a:r>
            <a:r>
              <a:rPr lang="ru-RU" alt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</a:t>
            </a:r>
            <a:r>
              <a:rPr lang="ru-RU" altLang="ru-RU" b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возраста»</a:t>
            </a:r>
            <a:r>
              <a:rPr lang="en-US" altLang="ru-RU" dirty="0" smtClean="0">
                <a:solidFill>
                  <a:srgbClr val="009900"/>
                </a:solidFill>
              </a:rPr>
              <a:t/>
            </a:r>
            <a:br>
              <a:rPr lang="en-US" altLang="ru-RU" dirty="0" smtClean="0">
                <a:solidFill>
                  <a:srgbClr val="009900"/>
                </a:solidFill>
              </a:rPr>
            </a:br>
            <a:r>
              <a:rPr lang="ru-RU" altLang="ru-RU" dirty="0" smtClean="0">
                <a:solidFill>
                  <a:srgbClr val="009900"/>
                </a:solidFill>
              </a:rPr>
              <a:t> </a:t>
            </a:r>
            <a:r>
              <a:rPr lang="en-US" altLang="ru-RU" dirty="0" smtClean="0">
                <a:solidFill>
                  <a:srgbClr val="009900"/>
                </a:solidFill>
              </a:rPr>
              <a:t/>
            </a:r>
            <a:br>
              <a:rPr lang="en-US" altLang="ru-RU" dirty="0" smtClean="0">
                <a:solidFill>
                  <a:srgbClr val="009900"/>
                </a:solidFill>
              </a:rPr>
            </a:br>
            <a:r>
              <a:rPr lang="ru-RU" altLang="ru-RU" sz="2000" dirty="0" smtClean="0">
                <a:solidFill>
                  <a:srgbClr val="009900"/>
                </a:solidFill>
              </a:rPr>
              <a:t>                                                       </a:t>
            </a:r>
            <a:r>
              <a:rPr lang="ru-RU" altLang="ru-RU" sz="2000" dirty="0" smtClean="0">
                <a:solidFill>
                  <a:srgbClr val="002060"/>
                </a:solidFill>
              </a:rPr>
              <a:t>Подготовила: воспитатель</a:t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000" dirty="0" smtClean="0">
                <a:solidFill>
                  <a:srgbClr val="002060"/>
                </a:solidFill>
              </a:rPr>
              <a:t>                                Петрова С.А</a:t>
            </a:r>
            <a:r>
              <a:rPr lang="en-US" altLang="ru-RU" sz="2000" dirty="0" smtClean="0">
                <a:solidFill>
                  <a:srgbClr val="002060"/>
                </a:solidFill>
              </a:rPr>
              <a:t/>
            </a:r>
            <a:br>
              <a:rPr lang="en-US" altLang="ru-RU" sz="2000" dirty="0" smtClean="0">
                <a:solidFill>
                  <a:srgbClr val="002060"/>
                </a:solidFill>
              </a:rPr>
            </a:br>
            <a:r>
              <a:rPr lang="en-US" altLang="ru-RU" sz="2000" dirty="0" smtClean="0">
                <a:solidFill>
                  <a:srgbClr val="002060"/>
                </a:solidFill>
              </a:rPr>
              <a:t/>
            </a:r>
            <a:br>
              <a:rPr lang="en-US" altLang="ru-RU" sz="2000" dirty="0" smtClean="0">
                <a:solidFill>
                  <a:srgbClr val="002060"/>
                </a:solidFill>
              </a:rPr>
            </a:br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000" dirty="0" smtClean="0">
                <a:solidFill>
                  <a:srgbClr val="002060"/>
                </a:solidFill>
              </a:rPr>
              <a:t> 2020 г.</a:t>
            </a:r>
            <a:r>
              <a:rPr lang="en-US" altLang="ru-RU" sz="4000" dirty="0" smtClean="0">
                <a:solidFill>
                  <a:srgbClr val="009900"/>
                </a:solidFill>
              </a:rPr>
              <a:t/>
            </a:r>
            <a:br>
              <a:rPr lang="en-US" altLang="ru-RU" sz="4000" dirty="0" smtClean="0">
                <a:solidFill>
                  <a:srgbClr val="009900"/>
                </a:solidFill>
              </a:rPr>
            </a:br>
            <a:endParaRPr lang="ru-RU" altLang="ru-RU" sz="4000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238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Артикуляционная гимнастика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04864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это совокупность специальных </a:t>
            </a:r>
            <a:r>
              <a:rPr lang="ru-RU" sz="2800" b="1" dirty="0" smtClean="0"/>
              <a:t>упражнений</a:t>
            </a:r>
            <a:r>
              <a:rPr lang="ru-RU" sz="2800" dirty="0" smtClean="0"/>
              <a:t>, направленных на укрепление мышц </a:t>
            </a:r>
            <a:r>
              <a:rPr lang="ru-RU" sz="2800" b="1" dirty="0" smtClean="0"/>
              <a:t>артикуляционного</a:t>
            </a:r>
            <a:r>
              <a:rPr lang="ru-RU" sz="2800" dirty="0" smtClean="0"/>
              <a:t> аппарата. Произношение звуков речи – это сложный двигательный навык, поэтому для четкой </a:t>
            </a:r>
            <a:r>
              <a:rPr lang="ru-RU" sz="2800" b="1" dirty="0" smtClean="0"/>
              <a:t>артикуляции</a:t>
            </a:r>
            <a:r>
              <a:rPr lang="ru-RU" sz="2800" dirty="0" smtClean="0"/>
              <a:t> нужны сильные, упругие и подвижные органы речи.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32656"/>
            <a:ext cx="64087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Разновидности дыхательных гимнастик</a:t>
            </a: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356992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Дыхание</a:t>
            </a:r>
            <a:r>
              <a:rPr lang="ru-RU" sz="2400" dirty="0" smtClean="0"/>
              <a:t> – один из компонентов речевой деятельности. Наряду с голосом и интонацией </a:t>
            </a:r>
            <a:r>
              <a:rPr lang="ru-RU" sz="2400" b="1" dirty="0" smtClean="0"/>
              <a:t>дыхание</a:t>
            </a:r>
            <a:r>
              <a:rPr lang="ru-RU" sz="2400" dirty="0" smtClean="0"/>
              <a:t> является базой мелодико-интонационной стороны </a:t>
            </a:r>
            <a:r>
              <a:rPr lang="ru-RU" sz="2400" b="1" dirty="0" smtClean="0"/>
              <a:t>речи</a:t>
            </a:r>
            <a:r>
              <a:rPr lang="ru-RU" sz="2400" dirty="0" smtClean="0"/>
              <a:t> и влияет на звукопроизношение, артикуляцию и </a:t>
            </a:r>
            <a:r>
              <a:rPr lang="ru-RU" sz="2400" b="1" dirty="0" smtClean="0"/>
              <a:t>развитие</a:t>
            </a:r>
            <a:r>
              <a:rPr lang="ru-RU" sz="2400" dirty="0" smtClean="0"/>
              <a:t> голоса.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9204" y="-1"/>
            <a:ext cx="5749180" cy="766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7" y="-324037"/>
            <a:ext cx="9324528" cy="699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661552" cy="754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626"/>
            <a:ext cx="8964488" cy="672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315416"/>
            <a:ext cx="5877576" cy="783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8889504" cy="666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57166"/>
            <a:ext cx="8435975" cy="1214445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B050"/>
                </a:solidFill>
              </a:rPr>
              <a:t>Современные методы</a:t>
            </a:r>
          </a:p>
        </p:txBody>
      </p:sp>
      <p:grpSp>
        <p:nvGrpSpPr>
          <p:cNvPr id="65539" name="Diagram 8"/>
          <p:cNvGrpSpPr>
            <a:grpSpLocks/>
          </p:cNvGrpSpPr>
          <p:nvPr/>
        </p:nvGrpSpPr>
        <p:grpSpPr bwMode="auto">
          <a:xfrm>
            <a:off x="1131888" y="2163763"/>
            <a:ext cx="7039735" cy="3366776"/>
            <a:chOff x="453" y="1312"/>
            <a:chExt cx="2197" cy="1988"/>
          </a:xfrm>
        </p:grpSpPr>
        <p:sp>
          <p:nvSpPr>
            <p:cNvPr id="65543" name="_s89103"/>
            <p:cNvSpPr>
              <a:spLocks noChangeShapeType="1"/>
            </p:cNvSpPr>
            <p:nvPr/>
          </p:nvSpPr>
          <p:spPr bwMode="auto">
            <a:xfrm flipH="1">
              <a:off x="1014" y="2669"/>
              <a:ext cx="264" cy="1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65544" name="_s89102"/>
            <p:cNvSpPr>
              <a:spLocks noChangeArrowheads="1"/>
            </p:cNvSpPr>
            <p:nvPr/>
          </p:nvSpPr>
          <p:spPr bwMode="auto">
            <a:xfrm>
              <a:off x="453" y="2670"/>
              <a:ext cx="672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ТРИЗ</a:t>
              </a:r>
              <a:endParaRPr lang="ru-RU" altLang="ru-RU" sz="1600" b="1" dirty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5545" name="_s89101"/>
            <p:cNvSpPr>
              <a:spLocks noChangeShapeType="1"/>
            </p:cNvSpPr>
            <p:nvPr/>
          </p:nvSpPr>
          <p:spPr bwMode="auto">
            <a:xfrm>
              <a:off x="1798" y="2669"/>
              <a:ext cx="263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65546" name="_s89100"/>
            <p:cNvSpPr>
              <a:spLocks noChangeArrowheads="1"/>
            </p:cNvSpPr>
            <p:nvPr/>
          </p:nvSpPr>
          <p:spPr bwMode="auto">
            <a:xfrm>
              <a:off x="1976" y="2697"/>
              <a:ext cx="674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altLang="ru-RU" sz="1600" b="1" dirty="0" err="1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Синквейн</a:t>
              </a:r>
              <a:r>
                <a:rPr lang="ru-RU" altLang="ru-RU" sz="16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</a:t>
              </a:r>
              <a:endParaRPr lang="ru-RU" altLang="ru-RU" sz="1600" dirty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5547" name="_s89099"/>
            <p:cNvSpPr>
              <a:spLocks noChangeShapeType="1"/>
            </p:cNvSpPr>
            <p:nvPr/>
          </p:nvSpPr>
          <p:spPr bwMode="auto">
            <a:xfrm flipH="1" flipV="1">
              <a:off x="1192" y="1848"/>
              <a:ext cx="268" cy="3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65548" name="_s89098"/>
            <p:cNvSpPr>
              <a:spLocks noChangeArrowheads="1"/>
            </p:cNvSpPr>
            <p:nvPr/>
          </p:nvSpPr>
          <p:spPr bwMode="auto">
            <a:xfrm>
              <a:off x="679" y="1312"/>
              <a:ext cx="691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Мнемотехника</a:t>
              </a:r>
              <a:endParaRPr lang="ru-RU" altLang="ru-RU" sz="1600" dirty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5549" name="_s89097"/>
            <p:cNvSpPr>
              <a:spLocks noChangeArrowheads="1"/>
            </p:cNvSpPr>
            <p:nvPr/>
          </p:nvSpPr>
          <p:spPr bwMode="auto">
            <a:xfrm>
              <a:off x="1237" y="2218"/>
              <a:ext cx="669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Современные методы</a:t>
              </a:r>
              <a:endParaRPr lang="ru-RU" altLang="ru-RU" sz="1600" b="1" dirty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5572125" y="2214563"/>
            <a:ext cx="2286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541" name="TextBox 11"/>
          <p:cNvSpPr txBox="1">
            <a:spLocks noChangeArrowheads="1"/>
          </p:cNvSpPr>
          <p:nvPr/>
        </p:nvSpPr>
        <p:spPr bwMode="auto">
          <a:xfrm>
            <a:off x="5436096" y="2276872"/>
            <a:ext cx="2428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/>
              <a:t>Сопряженная, артикуляционная и дыхательные гимнастики</a:t>
            </a:r>
            <a:endParaRPr lang="ru-RU" sz="1400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5214938" y="3143250"/>
            <a:ext cx="1000125" cy="642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571480"/>
            <a:ext cx="6929486" cy="264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98563" y="3429000"/>
            <a:ext cx="6840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</a:rPr>
              <a:t>«Кто ясно мыслит – тот ясно излагает»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7673" y="4143380"/>
            <a:ext cx="2452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altLang="ru-RU" sz="2000" dirty="0">
                <a:solidFill>
                  <a:prstClr val="black"/>
                </a:solidFill>
                <a:latin typeface="Calibri"/>
              </a:rPr>
              <a:t>Античная поговорка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mtClean="0"/>
              <a:t>www.themegallery.com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214313"/>
            <a:ext cx="8286750" cy="6898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10253F"/>
                </a:solidFill>
                <a:latin typeface="Calibri" pitchFamily="34" charset="0"/>
                <a:cs typeface="Arial" pitchFamily="34" charset="0"/>
              </a:rPr>
              <a:t>Синквейн</a:t>
            </a:r>
            <a:r>
              <a:rPr lang="ru-RU" altLang="ru-RU" sz="2800" dirty="0">
                <a:solidFill>
                  <a:srgbClr val="10253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800" dirty="0">
                <a:latin typeface="Calibri" pitchFamily="34" charset="0"/>
                <a:cs typeface="Arial" pitchFamily="34" charset="0"/>
              </a:rPr>
              <a:t>–</a:t>
            </a:r>
            <a:r>
              <a:rPr lang="ru-RU" altLang="ru-RU" sz="28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 нерифмованное стихотворение из </a:t>
            </a:r>
            <a:r>
              <a:rPr lang="ru-RU" altLang="ru-RU" sz="2800" b="1" dirty="0">
                <a:solidFill>
                  <a:srgbClr val="632523"/>
                </a:solidFill>
                <a:latin typeface="Calibri" pitchFamily="34" charset="0"/>
                <a:cs typeface="Arial" pitchFamily="34" charset="0"/>
              </a:rPr>
              <a:t>5</a:t>
            </a:r>
            <a:r>
              <a:rPr lang="ru-RU" altLang="ru-RU" sz="28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 строк, составленное по  определенным правилам:</a:t>
            </a:r>
            <a:endParaRPr lang="ru-RU" altLang="ru-RU" sz="2800" b="1" dirty="0">
              <a:solidFill>
                <a:srgbClr val="632523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eaLnBrk="0" hangingPunct="0">
              <a:spcBef>
                <a:spcPts val="0"/>
              </a:spcBef>
              <a:defRPr/>
            </a:pPr>
            <a:endParaRPr lang="ru-RU" altLang="ru-RU" sz="1000" b="1" dirty="0">
              <a:solidFill>
                <a:srgbClr val="632523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eaLnBrk="0" hangingPunct="0">
              <a:spcBef>
                <a:spcPts val="0"/>
              </a:spcBef>
              <a:defRPr/>
            </a:pPr>
            <a:r>
              <a:rPr lang="ru-RU" altLang="ru-RU" sz="2150" b="1" dirty="0">
                <a:solidFill>
                  <a:srgbClr val="632523"/>
                </a:solidFill>
                <a:latin typeface="Calibri" pitchFamily="34" charset="0"/>
                <a:cs typeface="Arial" pitchFamily="34" charset="0"/>
              </a:rPr>
              <a:t>1 строка </a:t>
            </a:r>
            <a:r>
              <a:rPr lang="ru-RU" altLang="ru-RU" sz="215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- 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тема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- называется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одним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словом,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 обычно 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2" tooltip="Имя существительное"/>
              </a:rPr>
              <a:t>существительное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или 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3" tooltip="Местоимение"/>
              </a:rPr>
              <a:t>местоимение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), которое обозначает объект или предмет, о котором пойдет речь.</a:t>
            </a:r>
          </a:p>
          <a:p>
            <a:pPr marL="342900" indent="-342900" eaLnBrk="0" hangingPunct="0">
              <a:spcBef>
                <a:spcPts val="0"/>
              </a:spcBef>
              <a:defRPr/>
            </a:pPr>
            <a:r>
              <a:rPr lang="ru-RU" altLang="ru-RU" sz="2150" b="1" dirty="0">
                <a:solidFill>
                  <a:srgbClr val="632523"/>
                </a:solidFill>
                <a:latin typeface="+mj-lt"/>
                <a:cs typeface="Arial" pitchFamily="34" charset="0"/>
              </a:rPr>
              <a:t>2 строка 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-  это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описание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темы - в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двух 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словах,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 чаще всего 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4" tooltip="Имя прилагательное"/>
              </a:rPr>
              <a:t>прилагательные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или 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5" tooltip="Причастие (лингвистика)"/>
              </a:rPr>
              <a:t>причастия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), они дают </a:t>
            </a:r>
            <a:r>
              <a:rPr lang="ru-RU" sz="2150" i="1" kern="0" dirty="0">
                <a:solidFill>
                  <a:srgbClr val="003300"/>
                </a:solidFill>
                <a:latin typeface="+mj-lt"/>
              </a:rPr>
              <a:t>описание признаков и свойств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выбранного в синквейне предмета или объекта.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altLang="ru-RU" sz="2150" b="1" dirty="0">
                <a:solidFill>
                  <a:srgbClr val="632523"/>
                </a:solidFill>
                <a:latin typeface="+mj-lt"/>
                <a:cs typeface="Arial" pitchFamily="34" charset="0"/>
              </a:rPr>
              <a:t>3 строка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– это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действия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- в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трёх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словах,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6" tooltip="Глагол"/>
              </a:rPr>
              <a:t> глаголами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или </a:t>
            </a:r>
            <a:r>
              <a:rPr lang="ru-RU" sz="2150" kern="0" dirty="0">
                <a:solidFill>
                  <a:srgbClr val="003300"/>
                </a:solidFill>
                <a:latin typeface="+mj-lt"/>
                <a:hlinkClick r:id="rId7" tooltip="Деепричастие"/>
              </a:rPr>
              <a:t>деепричастиями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, описывающими </a:t>
            </a:r>
            <a:r>
              <a:rPr lang="ru-RU" sz="2150" i="1" kern="0" dirty="0">
                <a:solidFill>
                  <a:srgbClr val="003300"/>
                </a:solidFill>
                <a:latin typeface="+mj-lt"/>
              </a:rPr>
              <a:t>характерные действия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объекта.</a:t>
            </a:r>
            <a:endParaRPr lang="ru-RU" altLang="ru-RU" sz="2150" dirty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ru-RU" altLang="ru-RU" sz="2150" b="1" dirty="0">
                <a:solidFill>
                  <a:srgbClr val="632523"/>
                </a:solidFill>
                <a:latin typeface="+mj-lt"/>
                <a:cs typeface="Arial" pitchFamily="34" charset="0"/>
              </a:rPr>
              <a:t>4 строка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– это 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предложение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из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четырёх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слов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 выражающая </a:t>
            </a:r>
            <a:r>
              <a:rPr lang="ru-RU" sz="2150" i="1" kern="0" dirty="0">
                <a:solidFill>
                  <a:srgbClr val="003300"/>
                </a:solidFill>
                <a:latin typeface="+mj-lt"/>
              </a:rPr>
              <a:t>личное </a:t>
            </a:r>
            <a:r>
              <a:rPr lang="ru-RU" sz="2150" i="1" kern="0" dirty="0" smtClean="0">
                <a:solidFill>
                  <a:srgbClr val="003300"/>
                </a:solidFill>
                <a:latin typeface="+mj-lt"/>
              </a:rPr>
              <a:t>   </a:t>
            </a:r>
          </a:p>
          <a:p>
            <a:pPr>
              <a:defRPr/>
            </a:pPr>
            <a:r>
              <a:rPr lang="ru-RU" sz="2150" i="1" kern="0" dirty="0" smtClean="0">
                <a:solidFill>
                  <a:srgbClr val="003300"/>
                </a:solidFill>
                <a:latin typeface="+mj-lt"/>
              </a:rPr>
              <a:t>       отношение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автора синквейна к описываемому предмету или </a:t>
            </a:r>
            <a:r>
              <a:rPr lang="ru-RU" sz="2150" kern="0" dirty="0" smtClean="0">
                <a:solidFill>
                  <a:srgbClr val="003300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ru-RU" sz="2150" kern="0" dirty="0">
                <a:solidFill>
                  <a:srgbClr val="003300"/>
                </a:solidFill>
                <a:latin typeface="+mj-lt"/>
              </a:rPr>
              <a:t> </a:t>
            </a:r>
            <a:r>
              <a:rPr lang="ru-RU" sz="2150" kern="0" dirty="0" smtClean="0">
                <a:solidFill>
                  <a:srgbClr val="003300"/>
                </a:solidFill>
                <a:latin typeface="+mj-lt"/>
              </a:rPr>
              <a:t>      объекту</a:t>
            </a:r>
            <a:endParaRPr lang="ru-RU" altLang="ru-RU" sz="2150" dirty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ru-RU" altLang="ru-RU" sz="2150" b="1" dirty="0">
                <a:solidFill>
                  <a:srgbClr val="632523"/>
                </a:solidFill>
                <a:latin typeface="+mj-lt"/>
                <a:cs typeface="Arial" pitchFamily="34" charset="0"/>
              </a:rPr>
              <a:t>5 строка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 - это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одно 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слово,</a:t>
            </a:r>
            <a:r>
              <a:rPr lang="ru-RU" sz="2150" i="1" kern="0" dirty="0">
                <a:solidFill>
                  <a:srgbClr val="003300"/>
                </a:solidFill>
                <a:latin typeface="+mj-lt"/>
              </a:rPr>
              <a:t> -</a:t>
            </a:r>
            <a:r>
              <a:rPr lang="ru-RU" sz="2150" i="1" kern="0" dirty="0">
                <a:solidFill>
                  <a:srgbClr val="003300"/>
                </a:solidFill>
                <a:latin typeface="+mj-lt"/>
                <a:hlinkClick r:id="rId8" tooltip="Резюме"/>
              </a:rPr>
              <a:t>резюме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, </a:t>
            </a:r>
            <a:endParaRPr lang="ru-RU" sz="2150" kern="0" dirty="0" smtClean="0">
              <a:solidFill>
                <a:srgbClr val="003300"/>
              </a:solidFill>
              <a:latin typeface="+mj-lt"/>
            </a:endParaRPr>
          </a:p>
          <a:p>
            <a:pPr>
              <a:defRPr/>
            </a:pPr>
            <a:r>
              <a:rPr lang="ru-RU" sz="2150" kern="0" dirty="0">
                <a:solidFill>
                  <a:srgbClr val="003300"/>
                </a:solidFill>
                <a:latin typeface="+mj-lt"/>
              </a:rPr>
              <a:t> </a:t>
            </a:r>
            <a:r>
              <a:rPr lang="ru-RU" sz="2150" kern="0" dirty="0" smtClean="0">
                <a:solidFill>
                  <a:srgbClr val="003300"/>
                </a:solidFill>
                <a:latin typeface="+mj-lt"/>
              </a:rPr>
              <a:t>      характеризующее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</a:t>
            </a:r>
            <a:r>
              <a:rPr lang="ru-RU" sz="2150" i="1" kern="0" dirty="0">
                <a:solidFill>
                  <a:srgbClr val="003300"/>
                </a:solidFill>
                <a:latin typeface="+mj-lt"/>
              </a:rPr>
              <a:t>суть</a:t>
            </a:r>
            <a:r>
              <a:rPr lang="ru-RU" sz="2150" kern="0" dirty="0">
                <a:solidFill>
                  <a:srgbClr val="003300"/>
                </a:solidFill>
                <a:latin typeface="+mj-lt"/>
              </a:rPr>
              <a:t> предмета или объекта.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которое  </a:t>
            </a:r>
            <a:r>
              <a:rPr lang="ru-RU" altLang="ru-RU" sz="2150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sz="2150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     выражает </a:t>
            </a:r>
            <a:r>
              <a:rPr lang="ru-RU" altLang="ru-RU" sz="2150" dirty="0">
                <a:solidFill>
                  <a:srgbClr val="10253F"/>
                </a:solidFill>
                <a:latin typeface="+mj-lt"/>
                <a:cs typeface="Arial" pitchFamily="34" charset="0"/>
              </a:rPr>
              <a:t>настроение</a:t>
            </a:r>
            <a:r>
              <a:rPr lang="ru-RU" altLang="ru-RU" sz="2150" dirty="0">
                <a:solidFill>
                  <a:prstClr val="black"/>
                </a:solidFill>
                <a:latin typeface="+mj-lt"/>
                <a:cs typeface="Arial" pitchFamily="34" charset="0"/>
              </a:rPr>
              <a:t>.</a:t>
            </a:r>
          </a:p>
          <a:p>
            <a:pPr>
              <a:defRPr/>
            </a:pPr>
            <a:endParaRPr lang="ru-RU" altLang="ru-RU" sz="28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mtClean="0"/>
              <a:t>www.themegallery.com</a:t>
            </a:r>
          </a:p>
        </p:txBody>
      </p:sp>
      <p:sp>
        <p:nvSpPr>
          <p:cNvPr id="78851" name="Прямоугольник 2"/>
          <p:cNvSpPr>
            <a:spLocks noChangeArrowheads="1"/>
          </p:cNvSpPr>
          <p:nvPr/>
        </p:nvSpPr>
        <p:spPr bwMode="auto">
          <a:xfrm>
            <a:off x="714348" y="1357298"/>
            <a:ext cx="7929618" cy="482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Его простота. </a:t>
            </a:r>
            <a:r>
              <a:rPr lang="ru-RU" altLang="ru-RU" sz="2600" dirty="0" err="1">
                <a:latin typeface="Calibri" pitchFamily="34" charset="0"/>
              </a:rPr>
              <a:t>Синквейн</a:t>
            </a:r>
            <a:r>
              <a:rPr lang="ru-RU" altLang="ru-RU" sz="2600" dirty="0">
                <a:latin typeface="Calibri" pitchFamily="34" charset="0"/>
              </a:rPr>
              <a:t> могут составить все.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В составлении </a:t>
            </a:r>
            <a:r>
              <a:rPr lang="ru-RU" altLang="ru-RU" sz="2600" dirty="0" err="1">
                <a:latin typeface="Calibri" pitchFamily="34" charset="0"/>
              </a:rPr>
              <a:t>синквейна</a:t>
            </a:r>
            <a:r>
              <a:rPr lang="ru-RU" altLang="ru-RU" sz="2600" dirty="0">
                <a:latin typeface="Calibri" pitchFamily="34" charset="0"/>
              </a:rPr>
              <a:t> каждый ребенок может реализовать свои интеллектуальные возможности.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</a:t>
            </a:r>
            <a:r>
              <a:rPr lang="ru-RU" altLang="ru-RU" sz="2600" dirty="0" err="1">
                <a:latin typeface="Calibri" pitchFamily="34" charset="0"/>
              </a:rPr>
              <a:t>Синквейн</a:t>
            </a:r>
            <a:r>
              <a:rPr lang="ru-RU" altLang="ru-RU" sz="2600" dirty="0">
                <a:latin typeface="Calibri" pitchFamily="34" charset="0"/>
              </a:rPr>
              <a:t> является игровым приемом.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Составление </a:t>
            </a:r>
            <a:r>
              <a:rPr lang="ru-RU" altLang="ru-RU" sz="2600" dirty="0" err="1">
                <a:latin typeface="Calibri" pitchFamily="34" charset="0"/>
              </a:rPr>
              <a:t>синквейна</a:t>
            </a:r>
            <a:r>
              <a:rPr lang="ru-RU" altLang="ru-RU" sz="2600" dirty="0">
                <a:latin typeface="Calibri" pitchFamily="34" charset="0"/>
              </a:rPr>
              <a:t> используется как заключительное задание по пройденному материалу.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Составление </a:t>
            </a:r>
            <a:r>
              <a:rPr lang="ru-RU" altLang="ru-RU" sz="2600" dirty="0" err="1">
                <a:latin typeface="Calibri" pitchFamily="34" charset="0"/>
              </a:rPr>
              <a:t>синквейна</a:t>
            </a:r>
            <a:r>
              <a:rPr lang="ru-RU" altLang="ru-RU" sz="2600" dirty="0">
                <a:latin typeface="Calibri" pitchFamily="34" charset="0"/>
              </a:rPr>
              <a:t> используется для проведения рефлексии, анализа и синтеза полученной информации.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</a:t>
            </a:r>
            <a:r>
              <a:rPr lang="ru-RU" altLang="ru-RU" sz="2600" dirty="0" err="1">
                <a:latin typeface="Calibri" pitchFamily="34" charset="0"/>
              </a:rPr>
              <a:t>Синквейн</a:t>
            </a:r>
            <a:r>
              <a:rPr lang="ru-RU" altLang="ru-RU" sz="2600" dirty="0">
                <a:latin typeface="Calibri" pitchFamily="34" charset="0"/>
              </a:rPr>
              <a:t> помогает пополнить словарный запас.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</a:t>
            </a:r>
            <a:r>
              <a:rPr lang="ru-RU" altLang="ru-RU" sz="2600" dirty="0" err="1">
                <a:latin typeface="Calibri" pitchFamily="34" charset="0"/>
              </a:rPr>
              <a:t>Синквейн</a:t>
            </a:r>
            <a:r>
              <a:rPr lang="ru-RU" altLang="ru-RU" sz="2600" dirty="0">
                <a:latin typeface="Calibri" pitchFamily="34" charset="0"/>
              </a:rPr>
              <a:t> учит краткому пересказу.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600" dirty="0">
                <a:latin typeface="Calibri" pitchFamily="34" charset="0"/>
              </a:rPr>
              <a:t>- </a:t>
            </a:r>
            <a:r>
              <a:rPr lang="ru-RU" altLang="ru-RU" sz="2600" dirty="0" err="1">
                <a:latin typeface="Calibri" pitchFamily="34" charset="0"/>
              </a:rPr>
              <a:t>Синквейн</a:t>
            </a:r>
            <a:r>
              <a:rPr lang="ru-RU" altLang="ru-RU" sz="2600" dirty="0">
                <a:latin typeface="Calibri" pitchFamily="34" charset="0"/>
              </a:rPr>
              <a:t> помогает развить речь и мышление.</a:t>
            </a:r>
          </a:p>
        </p:txBody>
      </p:sp>
      <p:sp>
        <p:nvSpPr>
          <p:cNvPr id="78852" name="Прямоугольник 5"/>
          <p:cNvSpPr>
            <a:spLocks noChangeArrowheads="1"/>
          </p:cNvSpPr>
          <p:nvPr/>
        </p:nvSpPr>
        <p:spPr bwMode="auto">
          <a:xfrm>
            <a:off x="539750" y="571500"/>
            <a:ext cx="8032778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altLang="ru-RU" sz="2800" b="1" dirty="0">
                <a:solidFill>
                  <a:srgbClr val="00B050"/>
                </a:solidFill>
                <a:latin typeface="Calibri" pitchFamily="34" charset="0"/>
              </a:rPr>
              <a:t>В чём же его эффективность и значимость?</a:t>
            </a:r>
            <a:endParaRPr lang="ru-RU" altLang="ru-RU" sz="2800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850" y="274638"/>
            <a:ext cx="8640763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kern="0" dirty="0" smtClean="0">
                <a:solidFill>
                  <a:srgbClr val="00B050"/>
                </a:solidFill>
                <a:latin typeface="+mn-lt"/>
                <a:ea typeface="+mj-ea"/>
                <a:cs typeface="+mj-cs"/>
              </a:rPr>
              <a:t>Когда же начинать знакомство с этим приёмом?</a:t>
            </a:r>
            <a:r>
              <a:rPr lang="ru-RU" altLang="ru-RU" sz="2800" b="1" kern="0" dirty="0" smtClean="0">
                <a:solidFill>
                  <a:srgbClr val="00B050"/>
                </a:solidFill>
                <a:latin typeface="+mn-lt"/>
                <a:ea typeface="+mj-ea"/>
                <a:cs typeface="+mj-cs"/>
              </a:rPr>
              <a:t> </a:t>
            </a:r>
            <a:endParaRPr lang="ru-RU" altLang="ru-RU" sz="2800" b="1" kern="0" dirty="0" smtClean="0">
              <a:solidFill>
                <a:srgbClr val="00B05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kern="0" dirty="0" smtClean="0">
              <a:solidFill>
                <a:srgbClr val="00B050"/>
              </a:solidFill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kern="0" dirty="0" smtClean="0">
                <a:solidFill>
                  <a:srgbClr val="00B050"/>
                </a:solidFill>
                <a:latin typeface="+mn-lt"/>
                <a:ea typeface="+mj-ea"/>
                <a:cs typeface="+mj-cs"/>
              </a:rPr>
              <a:t>В старшем дошкольном возрасте!</a:t>
            </a:r>
            <a:r>
              <a:rPr lang="ru-RU" altLang="ru-RU" sz="2400" u="sng" kern="0" dirty="0" smtClean="0">
                <a:solidFill>
                  <a:srgbClr val="009900"/>
                </a:solidFill>
                <a:latin typeface="+mn-lt"/>
                <a:ea typeface="+mj-ea"/>
                <a:cs typeface="+mj-cs"/>
              </a:rPr>
              <a:t/>
            </a:r>
            <a:br>
              <a:rPr lang="ru-RU" altLang="ru-RU" sz="2400" u="sng" kern="0" dirty="0" smtClean="0">
                <a:solidFill>
                  <a:srgbClr val="009900"/>
                </a:solidFill>
                <a:latin typeface="+mn-lt"/>
                <a:ea typeface="+mj-ea"/>
                <a:cs typeface="+mj-cs"/>
              </a:rPr>
            </a:br>
            <a:endParaRPr lang="ru-RU" altLang="ru-RU" sz="2400" u="sng" kern="0" dirty="0" smtClean="0">
              <a:solidFill>
                <a:srgbClr val="009900"/>
              </a:solidFill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u="sng" kern="0" dirty="0" smtClean="0">
                <a:solidFill>
                  <a:srgbClr val="00B050"/>
                </a:solidFill>
                <a:latin typeface="+mn-lt"/>
                <a:ea typeface="+mj-ea"/>
                <a:cs typeface="+mj-cs"/>
              </a:rPr>
              <a:t>Целесообразно </a:t>
            </a:r>
            <a:r>
              <a:rPr lang="ru-RU" altLang="ru-RU" sz="2400" b="1" u="sng" kern="0" dirty="0">
                <a:solidFill>
                  <a:srgbClr val="00B050"/>
                </a:solidFill>
                <a:latin typeface="+mn-lt"/>
                <a:ea typeface="+mj-ea"/>
                <a:cs typeface="+mj-cs"/>
              </a:rPr>
              <a:t>вначале предлагать детям для прослушивания готовые  синквейны, например:</a:t>
            </a:r>
            <a:br>
              <a:rPr lang="ru-RU" altLang="ru-RU" sz="2400" b="1" u="sng" kern="0" dirty="0">
                <a:solidFill>
                  <a:srgbClr val="00B050"/>
                </a:solidFill>
                <a:latin typeface="+mn-lt"/>
                <a:ea typeface="+mj-ea"/>
                <a:cs typeface="+mj-cs"/>
              </a:rPr>
            </a:br>
            <a:endParaRPr lang="ru-RU" altLang="ru-RU" sz="2400" b="1" u="sng" kern="0" dirty="0" smtClean="0">
              <a:solidFill>
                <a:srgbClr val="00B05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3357562"/>
            <a:ext cx="62151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Ночью ходит, днем он спит,</a:t>
            </a:r>
            <a:b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Если сердится – </a:t>
            </a:r>
            <a:r>
              <a:rPr lang="ru-RU" altLang="ru-RU" sz="2800" kern="0" dirty="0">
                <a:solidFill>
                  <a:srgbClr val="00B050"/>
                </a:solidFill>
                <a:latin typeface="Times New Roman" pitchFamily="18" charset="0"/>
                <a:ea typeface="+mn-ea"/>
                <a:cs typeface="+mn-cs"/>
              </a:rPr>
              <a:t>ворчит</a:t>
            </a: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.</a:t>
            </a:r>
            <a:b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Он живет в лесу дремучем,</a:t>
            </a:r>
            <a:b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Сам он круглый и колючий.</a:t>
            </a:r>
            <a:b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Угадайте, это кто же?</a:t>
            </a:r>
            <a:b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altLang="ru-RU" sz="2800" kern="0" dirty="0">
                <a:solidFill>
                  <a:prstClr val="black"/>
                </a:solidFill>
                <a:latin typeface="Times New Roman" pitchFamily="18" charset="0"/>
              </a:rPr>
              <a:t>Ну, конечно, это – ...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mtClean="0"/>
              <a:t>www.themegallery.com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6035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itchFamily="18" charset="0"/>
                <a:ea typeface="+mj-ea"/>
                <a:cs typeface="+mj-cs"/>
              </a:rPr>
              <a:t>Алгоритм составления синквейна</a:t>
            </a:r>
            <a:br>
              <a:rPr lang="ru-RU" altLang="ru-RU" sz="3600" b="1" kern="0" dirty="0">
                <a:solidFill>
                  <a:srgbClr val="00B05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3600" b="1" kern="0" dirty="0">
                <a:solidFill>
                  <a:srgbClr val="00B050"/>
                </a:solidFill>
                <a:latin typeface="Times New Roman" pitchFamily="18" charset="0"/>
                <a:ea typeface="+mj-ea"/>
                <a:cs typeface="+mj-cs"/>
              </a:rPr>
              <a:t>Модель синквейна</a:t>
            </a:r>
            <a:endParaRPr lang="ru-RU" sz="3600" kern="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81924" name="Рисунок 4" descr="http://festival.1september.ru/articles/586446/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1484313"/>
            <a:ext cx="4446587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5" name="Прямоугольник 5"/>
          <p:cNvSpPr>
            <a:spLocks noChangeArrowheads="1"/>
          </p:cNvSpPr>
          <p:nvPr/>
        </p:nvSpPr>
        <p:spPr bwMode="auto">
          <a:xfrm>
            <a:off x="1763713" y="4311650"/>
            <a:ext cx="63373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Предмет (тема) – одно слово-существительное.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Два прилагательных по теме.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Три глагола по теме.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Предложение по теме.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Ассоциация по теме: одно слово-предмет.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2850" y="404813"/>
            <a:ext cx="41783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itchFamily="18" charset="0"/>
                <a:ea typeface="+mj-ea"/>
                <a:cs typeface="+mj-cs"/>
              </a:rPr>
              <a:t>Пример синквейна</a:t>
            </a:r>
            <a:endParaRPr lang="ru-RU" kern="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86019" name="Прямоугольник 4"/>
          <p:cNvSpPr>
            <a:spLocks noChangeArrowheads="1"/>
          </p:cNvSpPr>
          <p:nvPr/>
        </p:nvSpPr>
        <p:spPr bwMode="auto">
          <a:xfrm>
            <a:off x="1547813" y="1046163"/>
            <a:ext cx="6553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</a:rPr>
              <a:t>1. Ежик</a:t>
            </a:r>
          </a:p>
          <a:p>
            <a:pPr marL="342900" indent="-342900" algn="ctr" eaLnBrk="0" hangingPunct="0"/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</a:rPr>
              <a:t>2. Серый, колючий</a:t>
            </a:r>
          </a:p>
          <a:p>
            <a:pPr marL="342900" indent="-342900" algn="ctr" eaLnBrk="0" hangingPunct="0"/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</a:rPr>
              <a:t>3. Фыркает, спит, сворачивается.</a:t>
            </a:r>
          </a:p>
          <a:p>
            <a:pPr marL="342900" indent="-342900" algn="ctr" eaLnBrk="0" hangingPunct="0"/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</a:rPr>
              <a:t>4. Мне нравится маленький ежик.</a:t>
            </a:r>
          </a:p>
          <a:p>
            <a:pPr marL="342900" indent="-342900" algn="ctr" eaLnBrk="0" hangingPunct="0"/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</a:rPr>
              <a:t>5. Лес.</a:t>
            </a:r>
          </a:p>
        </p:txBody>
      </p:sp>
      <p:pic>
        <p:nvPicPr>
          <p:cNvPr id="4" name="Picture 2" descr="http://master.festival.1september.ru/articles/586446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79810" y="4479337"/>
            <a:ext cx="3384376" cy="2030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188" y="333375"/>
            <a:ext cx="777716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 pitchFamily="18" charset="0"/>
                <a:ea typeface="+mj-ea"/>
                <a:cs typeface="+mj-cs"/>
              </a:rPr>
              <a:t>Примеры алгоритмов синквейна для не читающих детей.</a:t>
            </a:r>
            <a:endParaRPr lang="ru-RU" sz="3600" kern="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87043" name="Rectangle 3"/>
          <p:cNvSpPr txBox="1">
            <a:spLocks/>
          </p:cNvSpPr>
          <p:nvPr/>
        </p:nvSpPr>
        <p:spPr bwMode="auto">
          <a:xfrm>
            <a:off x="385763" y="2787650"/>
            <a:ext cx="8229600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>
                <a:solidFill>
                  <a:srgbClr val="000000"/>
                </a:solidFill>
                <a:latin typeface="Calibri" pitchFamily="34" charset="0"/>
              </a:rPr>
              <a:t>1.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>
                <a:solidFill>
                  <a:srgbClr val="000000"/>
                </a:solidFill>
                <a:latin typeface="Calibri" pitchFamily="34" charset="0"/>
              </a:rPr>
              <a:t>2.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>
                <a:solidFill>
                  <a:srgbClr val="000000"/>
                </a:solidFill>
                <a:latin typeface="Calibri" pitchFamily="34" charset="0"/>
              </a:rPr>
              <a:t>3.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>
                <a:solidFill>
                  <a:srgbClr val="000000"/>
                </a:solidFill>
                <a:latin typeface="Calibri" pitchFamily="34" charset="0"/>
              </a:rPr>
              <a:t>4.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>
                <a:solidFill>
                  <a:srgbClr val="000000"/>
                </a:solidFill>
                <a:latin typeface="Calibri" pitchFamily="34" charset="0"/>
              </a:rPr>
              <a:t>5. </a:t>
            </a: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1331913" y="2997200"/>
            <a:ext cx="1368425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048000" y="3284538"/>
            <a:ext cx="1452563" cy="360362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noFill/>
          <a:ln w="9525">
            <a:solidFill>
              <a:sysClr val="windowText" lastClr="000000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kern="0" smtClean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1179513" y="3284538"/>
            <a:ext cx="1452562" cy="360362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noFill/>
          <a:ln w="9525">
            <a:solidFill>
              <a:sysClr val="windowText" lastClr="000000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kern="0" smtClean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1212850" y="4292600"/>
            <a:ext cx="865188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2700338" y="4292600"/>
            <a:ext cx="865187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4176713" y="4292600"/>
            <a:ext cx="865187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2897188" y="4868863"/>
            <a:ext cx="792162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4213225" y="4868863"/>
            <a:ext cx="792163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1114425" y="4903788"/>
            <a:ext cx="792163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65225" y="4559300"/>
            <a:ext cx="0" cy="3444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1212850" y="5445125"/>
            <a:ext cx="1223963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 kern="0">
              <a:solidFill>
                <a:prstClr val="black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9900"/>
                </a:solidFill>
              </a:rPr>
              <a:t>ТРИЗ</a:t>
            </a:r>
            <a:r>
              <a:rPr lang="ru-RU" altLang="ru-RU" sz="5400" dirty="0" smtClean="0">
                <a:solidFill>
                  <a:srgbClr val="009900"/>
                </a:solidFill>
              </a:rPr>
              <a:t/>
            </a:r>
            <a:br>
              <a:rPr lang="ru-RU" altLang="ru-RU" sz="5400" dirty="0" smtClean="0">
                <a:solidFill>
                  <a:srgbClr val="009900"/>
                </a:solidFill>
              </a:rPr>
            </a:br>
            <a:r>
              <a:rPr lang="ru-RU" altLang="ru-RU" sz="2400" dirty="0" smtClean="0">
                <a:solidFill>
                  <a:srgbClr val="009900"/>
                </a:solidFill>
              </a:rPr>
              <a:t>(Теория решения изобретательских задач)</a:t>
            </a:r>
          </a:p>
        </p:txBody>
      </p:sp>
      <p:sp>
        <p:nvSpPr>
          <p:cNvPr id="921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      </a:t>
            </a:r>
            <a:r>
              <a:rPr lang="ru-RU" altLang="ru-RU" sz="2400" dirty="0" smtClean="0"/>
              <a:t>Целью использования ТРИЗ – технологии в детском саду является развитие с одной стороны таких качеств мышления, как гибкость, подвижность, системность, диалектичность, а с другой стороны поисковой активности, стремления к новизне, развитие речи и творческого воображения.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4"/>
          <p:cNvSpPr>
            <a:spLocks noChangeArrowheads="1"/>
          </p:cNvSpPr>
          <p:nvPr/>
        </p:nvSpPr>
        <p:spPr bwMode="auto">
          <a:xfrm>
            <a:off x="395288" y="571480"/>
            <a:ext cx="85693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9900"/>
                </a:solidFill>
                <a:latin typeface="Calibri" pitchFamily="34" charset="0"/>
              </a:rPr>
              <a:t>Метод фокальных объектов (МФО)</a:t>
            </a:r>
            <a:r>
              <a:rPr lang="ru-RU" altLang="ru-RU" sz="2800" b="1" dirty="0">
                <a:latin typeface="Calibri" pitchFamily="34" charset="0"/>
              </a:rPr>
              <a:t> – </a:t>
            </a:r>
            <a:r>
              <a:rPr lang="ru-RU" altLang="ru-RU" sz="2800" dirty="0">
                <a:latin typeface="Calibri" pitchFamily="34" charset="0"/>
              </a:rPr>
              <a:t>перенесение свойств одного объекта или нескольких на другой.</a:t>
            </a:r>
          </a:p>
          <a:p>
            <a:r>
              <a:rPr lang="ru-RU" altLang="ru-RU" sz="2800" dirty="0">
                <a:latin typeface="Calibri" pitchFamily="34" charset="0"/>
              </a:rPr>
              <a:t>Например, мяч. Какой он? Смеющийся, летающий, вкусный; рассказывающий на ночь сказки . . .</a:t>
            </a:r>
          </a:p>
          <a:p>
            <a:r>
              <a:rPr lang="ru-RU" altLang="ru-RU" sz="2800" dirty="0">
                <a:latin typeface="Calibri" pitchFamily="34" charset="0"/>
              </a:rPr>
              <a:t>Этот метод позволяет не только развивать воображение, речь, фантазию, но и управлять своим мышлением. Пользуясь методом МФО можно придумать фантастическое животное, придумать ему название, кто его родители, где он будет жить и чем питаться, или предложить картинки “забавные животные”, “пиктограммы”, назвать их и сделать презентацию.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/>
          </p:cNvSpPr>
          <p:nvPr>
            <p:ph type="body" idx="4294967295"/>
          </p:nvPr>
        </p:nvSpPr>
        <p:spPr>
          <a:xfrm>
            <a:off x="714348" y="1071546"/>
            <a:ext cx="7515252" cy="505461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    </a:t>
            </a:r>
            <a:r>
              <a:rPr lang="ru-RU" altLang="ru-RU" sz="3600" dirty="0" smtClean="0"/>
              <a:t>Например “</a:t>
            </a:r>
            <a:r>
              <a:rPr lang="ru-RU" altLang="ru-RU" sz="3600" dirty="0" err="1" smtClean="0"/>
              <a:t>Левообезьян</a:t>
            </a:r>
            <a:r>
              <a:rPr lang="ru-RU" altLang="ru-RU" sz="3600" dirty="0" smtClean="0"/>
              <a:t>”. Его родители: лев и обезьянка. Живет в жарких странах. Очень быстро бегает по земле и ловко лазает по деревьям. Может быстро убежать от врагов и достать фрукты с высокого дерева . .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B050"/>
                </a:solidFill>
              </a:rPr>
              <a:t>Мнемотехника</a:t>
            </a:r>
          </a:p>
        </p:txBody>
      </p:sp>
      <p:sp>
        <p:nvSpPr>
          <p:cNvPr id="67587" name="Содержимое 2"/>
          <p:cNvSpPr>
            <a:spLocks noGrp="1"/>
          </p:cNvSpPr>
          <p:nvPr>
            <p:ph idx="1"/>
          </p:nvPr>
        </p:nvSpPr>
        <p:spPr>
          <a:xfrm>
            <a:off x="395288" y="1357299"/>
            <a:ext cx="8229600" cy="514669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000" dirty="0" smtClean="0">
                <a:solidFill>
                  <a:srgbClr val="003300"/>
                </a:solidFill>
              </a:rPr>
              <a:t>«Искусство запоминания» (греч.) - это система методов и приемов, обеспечивающих успешное запоминание, сохранение и воспроизведение информации.</a:t>
            </a:r>
          </a:p>
          <a:p>
            <a:pPr algn="just" eaLnBrk="1" hangingPunct="1">
              <a:buFontTx/>
              <a:buNone/>
            </a:pPr>
            <a:endParaRPr lang="ru-RU" altLang="ru-RU" sz="2000" dirty="0" smtClean="0">
              <a:solidFill>
                <a:srgbClr val="0033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3300"/>
                </a:solidFill>
              </a:rPr>
              <a:t>Использование мнемотехники в обучении дошкольников позволяет решить такие задачи как:</a:t>
            </a:r>
          </a:p>
          <a:p>
            <a:pPr algn="ctr" eaLnBrk="1" hangingPunct="1">
              <a:buFontTx/>
              <a:buNone/>
            </a:pPr>
            <a:endParaRPr lang="ru-RU" altLang="ru-RU" sz="2000" b="1" dirty="0" smtClean="0">
              <a:solidFill>
                <a:srgbClr val="0033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solidFill>
                  <a:srgbClr val="003300"/>
                </a:solidFill>
              </a:rPr>
              <a:t>1. Развитие связной речи;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solidFill>
                  <a:srgbClr val="003300"/>
                </a:solidFill>
              </a:rPr>
              <a:t>2.  Преобразование абстрактных символов в образы (перекодирование информации);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solidFill>
                  <a:srgbClr val="003300"/>
                </a:solidFill>
              </a:rPr>
              <a:t>3. Развитие мелкой моторики рук;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solidFill>
                  <a:srgbClr val="003300"/>
                </a:solidFill>
              </a:rPr>
              <a:t>4. Развитие основных психических процессов – памяти, внимания, образного мышления; помогает овладение приёмами работы с </a:t>
            </a:r>
            <a:r>
              <a:rPr lang="ru-RU" altLang="ru-RU" sz="2000" dirty="0" err="1" smtClean="0">
                <a:solidFill>
                  <a:srgbClr val="003300"/>
                </a:solidFill>
              </a:rPr>
              <a:t>мнемотаблицами</a:t>
            </a:r>
            <a:r>
              <a:rPr lang="ru-RU" altLang="ru-RU" sz="2000" dirty="0" smtClean="0">
                <a:solidFill>
                  <a:srgbClr val="003300"/>
                </a:solidFill>
              </a:rPr>
              <a:t> и сокращает время обучения. </a:t>
            </a:r>
          </a:p>
          <a:p>
            <a:pPr eaLnBrk="1" hangingPunct="1">
              <a:buFontTx/>
              <a:buNone/>
            </a:pPr>
            <a:endParaRPr lang="ru-RU" altLang="ru-RU" sz="20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500307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rPr>
              <a:t>Спасибо за внимание!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476250"/>
            <a:ext cx="54356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Нижний колонтитул 1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ru-RU" sz="1200">
                <a:solidFill>
                  <a:srgbClr val="FFFFFF"/>
                </a:solidFill>
                <a:latin typeface="Calibri" pitchFamily="34" charset="0"/>
              </a:rPr>
              <a:t>www.themegallery.com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1643050"/>
            <a:ext cx="32416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Мой мишка</a:t>
            </a:r>
          </a:p>
          <a:p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(З. Александрова)</a:t>
            </a:r>
          </a:p>
          <a:p>
            <a:endParaRPr lang="ru-RU" altLang="ru-RU" sz="2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рубашку сшила мишке,</a:t>
            </a:r>
          </a:p>
          <a:p>
            <a:pPr eaLnBrk="0" hangingPunct="0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сошью ему штанишки,</a:t>
            </a:r>
          </a:p>
          <a:p>
            <a:pPr eaLnBrk="0" hangingPunct="0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Надо к ним карман пришить</a:t>
            </a:r>
          </a:p>
          <a:p>
            <a:pPr eaLnBrk="0" hangingPunct="0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конфетку положить.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750" y="188913"/>
            <a:ext cx="8208963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ial" charset="0"/>
              </a:rPr>
              <a:t>Мнемотаблица</a:t>
            </a:r>
            <a:r>
              <a:rPr lang="ru-RU" sz="2200" dirty="0">
                <a:solidFill>
                  <a:srgbClr val="000000"/>
                </a:solidFill>
                <a:latin typeface="+mn-lt"/>
                <a:cs typeface="Arial" charset="0"/>
              </a:rPr>
              <a:t> </a:t>
            </a:r>
            <a:r>
              <a:rPr lang="ru-RU" sz="2200" dirty="0">
                <a:solidFill>
                  <a:srgbClr val="000099"/>
                </a:solidFill>
                <a:latin typeface="+mn-lt"/>
                <a:cs typeface="Arial" charset="0"/>
              </a:rPr>
              <a:t>– </a:t>
            </a:r>
            <a:r>
              <a:rPr lang="ru-RU" sz="2200" dirty="0">
                <a:latin typeface="+mn-lt"/>
                <a:cs typeface="Arial" charset="0"/>
              </a:rPr>
              <a:t>это схема, в которую заложена определённая информация. Овладение приёмами работы с </a:t>
            </a:r>
            <a:r>
              <a:rPr lang="ru-RU" sz="2200" dirty="0" err="1">
                <a:latin typeface="+mn-lt"/>
                <a:cs typeface="Arial" charset="0"/>
              </a:rPr>
              <a:t>мнемотаблицами</a:t>
            </a:r>
            <a:r>
              <a:rPr lang="ru-RU" sz="2200" dirty="0">
                <a:latin typeface="+mn-lt"/>
                <a:cs typeface="Arial" charset="0"/>
              </a:rPr>
              <a:t> значительно сокращает время обучения и одновременно решает задачи, направленные на:</a:t>
            </a:r>
          </a:p>
          <a:p>
            <a:pPr lvl="1" algn="just">
              <a:buFontTx/>
              <a:buChar char="•"/>
              <a:defRPr/>
            </a:pPr>
            <a:r>
              <a:rPr lang="ru-RU" sz="2200" dirty="0">
                <a:latin typeface="+mn-lt"/>
                <a:cs typeface="Arial" charset="0"/>
              </a:rPr>
              <a:t> развитие   основных   психических   процессов - памяти,</a:t>
            </a:r>
            <a:br>
              <a:rPr lang="ru-RU" sz="2200" dirty="0">
                <a:latin typeface="+mn-lt"/>
                <a:cs typeface="Arial" charset="0"/>
              </a:rPr>
            </a:br>
            <a:r>
              <a:rPr lang="ru-RU" sz="2200" dirty="0">
                <a:latin typeface="+mn-lt"/>
                <a:cs typeface="Arial" charset="0"/>
              </a:rPr>
              <a:t>внимания, образного мышления;</a:t>
            </a:r>
          </a:p>
          <a:p>
            <a:pPr lvl="1" algn="just">
              <a:buFontTx/>
              <a:buChar char="•"/>
              <a:defRPr/>
            </a:pPr>
            <a:r>
              <a:rPr lang="ru-RU" sz="2200" dirty="0">
                <a:latin typeface="+mn-lt"/>
                <a:cs typeface="Arial" charset="0"/>
              </a:rPr>
              <a:t> перекодирование   информации,   т.е.   преобразование   из абстрактных символов в образы;</a:t>
            </a:r>
          </a:p>
          <a:p>
            <a:pPr lvl="1">
              <a:buFontTx/>
              <a:buChar char="•"/>
              <a:defRPr/>
            </a:pPr>
            <a:r>
              <a:rPr lang="ru-RU" sz="2200" dirty="0">
                <a:latin typeface="+mn-lt"/>
                <a:cs typeface="Arial" charset="0"/>
              </a:rPr>
              <a:t> развитие   мелкой   моторики   рук   при   частичном   или полном графическом воспроизведении. </a:t>
            </a:r>
          </a:p>
          <a:p>
            <a:pPr lvl="1"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charset="0"/>
              </a:rPr>
              <a:t/>
            </a:r>
            <a:br>
              <a:rPr lang="ru-RU" sz="22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charset="0"/>
              </a:rPr>
            </a:br>
            <a:endParaRPr lang="ru-RU" sz="2200" dirty="0">
              <a:solidFill>
                <a:schemeClr val="accent1">
                  <a:lumMod val="75000"/>
                </a:schemeClr>
              </a:solidFill>
              <a:latin typeface="+mn-lt"/>
              <a:cs typeface="Arial" charset="0"/>
            </a:endParaRPr>
          </a:p>
        </p:txBody>
      </p:sp>
      <p:pic>
        <p:nvPicPr>
          <p:cNvPr id="5" name="Picture 8" descr="рис 3 мнемотехн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428860" y="3714752"/>
            <a:ext cx="4751388" cy="2940050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981075"/>
            <a:ext cx="444658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7752" y="1785927"/>
            <a:ext cx="378621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   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Для детей </a:t>
            </a:r>
            <a:r>
              <a:rPr lang="ru-RU" altLang="ru-RU" sz="2200" b="1" dirty="0">
                <a:latin typeface="+mn-lt"/>
                <a:cs typeface="Times New Roman" pitchFamily="18" charset="0"/>
              </a:rPr>
              <a:t>младшего и  среднего  </a:t>
            </a:r>
            <a:r>
              <a:rPr lang="ru-RU" altLang="ru-RU" sz="2200" dirty="0" smtClean="0">
                <a:latin typeface="+mn-lt"/>
                <a:cs typeface="Times New Roman" pitchFamily="18" charset="0"/>
              </a:rPr>
              <a:t>дошкольного  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возраста </a:t>
            </a:r>
            <a:r>
              <a:rPr lang="ru-RU" altLang="ru-RU" sz="2200" dirty="0" smtClean="0">
                <a:latin typeface="+mn-lt"/>
                <a:cs typeface="Times New Roman" pitchFamily="18" charset="0"/>
              </a:rPr>
              <a:t>необходимо  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давать цветные </a:t>
            </a:r>
            <a:r>
              <a:rPr lang="ru-RU" altLang="ru-RU" sz="2200" dirty="0" err="1" smtClean="0">
                <a:latin typeface="+mn-lt"/>
                <a:cs typeface="Times New Roman" pitchFamily="18" charset="0"/>
              </a:rPr>
              <a:t>мнемотаблицы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, так как в    памяти </a:t>
            </a:r>
            <a:r>
              <a:rPr lang="ru-RU" altLang="ru-RU" sz="2200" dirty="0" smtClean="0">
                <a:latin typeface="+mn-lt"/>
                <a:cs typeface="Times New Roman" pitchFamily="18" charset="0"/>
              </a:rPr>
              <a:t>у детей быстрее остаются отдельные  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образы: </a:t>
            </a:r>
            <a:r>
              <a:rPr lang="ru-RU" altLang="ru-RU" sz="2200" dirty="0" err="1" smtClean="0">
                <a:latin typeface="+mn-lt"/>
                <a:cs typeface="Times New Roman" pitchFamily="18" charset="0"/>
              </a:rPr>
              <a:t>лиса-рыжая</a:t>
            </a:r>
            <a:r>
              <a:rPr lang="ru-RU" altLang="ru-RU" sz="2200" dirty="0" smtClean="0">
                <a:latin typeface="+mn-lt"/>
                <a:cs typeface="Times New Roman" pitchFamily="18" charset="0"/>
              </a:rPr>
              <a:t>, </a:t>
            </a:r>
            <a:r>
              <a:rPr lang="ru-RU" altLang="ru-RU" sz="2200" dirty="0" err="1" smtClean="0">
                <a:latin typeface="+mn-lt"/>
                <a:cs typeface="Times New Roman" pitchFamily="18" charset="0"/>
              </a:rPr>
              <a:t>мышка-серая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, ёлочка- зелёная.</a:t>
            </a:r>
          </a:p>
          <a:p>
            <a:pPr>
              <a:defRPr/>
            </a:pPr>
            <a:endParaRPr lang="ru-RU" altLang="ru-RU" sz="2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ru-RU" altLang="ru-RU" sz="20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ru-RU" altLang="ru-RU" sz="20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6100" y="2071678"/>
            <a:ext cx="4572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200" dirty="0">
                <a:latin typeface="+mn-lt"/>
                <a:cs typeface="Times New Roman" pitchFamily="18" charset="0"/>
              </a:rPr>
              <a:t>Для детей </a:t>
            </a:r>
            <a:r>
              <a:rPr lang="ru-RU" altLang="ru-RU" sz="2200" b="1" dirty="0">
                <a:latin typeface="+mn-lt"/>
                <a:cs typeface="Times New Roman" pitchFamily="18" charset="0"/>
              </a:rPr>
              <a:t>старшего возраста </a:t>
            </a:r>
            <a:r>
              <a:rPr lang="ru-RU" altLang="ru-RU" sz="2200" dirty="0">
                <a:latin typeface="+mn-lt"/>
                <a:cs typeface="Times New Roman" pitchFamily="18" charset="0"/>
              </a:rPr>
              <a:t>схемы желательно рисовать в одном цвете, чтобы не привлекать внимание на яркость символических изображений. </a:t>
            </a:r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476250"/>
            <a:ext cx="3908425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r>
              <a:rPr lang="ru-RU" altLang="ru-RU" sz="3600" b="1" dirty="0" smtClean="0">
                <a:solidFill>
                  <a:srgbClr val="00B050"/>
                </a:solidFill>
                <a:latin typeface="+mn-lt"/>
              </a:rPr>
              <a:t>Сопряженная, артикуляционная и дыхательные гимнастики</a:t>
            </a:r>
            <a:endParaRPr lang="ru-RU" alt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435280" cy="4929411"/>
          </a:xfrm>
        </p:spPr>
        <p:txBody>
          <a:bodyPr/>
          <a:lstStyle/>
          <a:p>
            <a:r>
              <a:rPr lang="ru-RU" b="1" dirty="0" smtClean="0"/>
              <a:t>Сопряженная гимнастика</a:t>
            </a:r>
            <a:r>
              <a:rPr lang="ru-RU" dirty="0" smtClean="0"/>
              <a:t> это:</a:t>
            </a:r>
          </a:p>
          <a:p>
            <a:pPr lvl="0"/>
            <a:r>
              <a:rPr lang="ru-RU" dirty="0" smtClean="0"/>
              <a:t>одновременная работа над всеми нарушенными звуками;</a:t>
            </a:r>
          </a:p>
          <a:p>
            <a:pPr lvl="0"/>
            <a:r>
              <a:rPr lang="ru-RU" dirty="0" smtClean="0"/>
              <a:t>имитация руками артикуляционных упражнений;</a:t>
            </a:r>
          </a:p>
          <a:p>
            <a:pPr lvl="0"/>
            <a:r>
              <a:rPr lang="ru-RU" dirty="0" smtClean="0"/>
              <a:t>обыгрывание артикуляционных упражнений;</a:t>
            </a:r>
          </a:p>
          <a:p>
            <a:pPr lvl="0"/>
            <a:r>
              <a:rPr lang="ru-RU" dirty="0" smtClean="0"/>
              <a:t>опора на кинестетические ощущения ребёнка;</a:t>
            </a:r>
          </a:p>
          <a:p>
            <a:pPr lvl="0"/>
            <a:r>
              <a:rPr lang="ru-RU" dirty="0" smtClean="0"/>
              <a:t>использование  нетрадиционной </a:t>
            </a:r>
            <a:r>
              <a:rPr lang="ru-RU" dirty="0" err="1" smtClean="0"/>
              <a:t>су-джок-терапии</a:t>
            </a:r>
            <a:r>
              <a:rPr lang="ru-RU" dirty="0" smtClean="0"/>
              <a:t>, пальчиковой гимнастики;</a:t>
            </a:r>
          </a:p>
          <a:p>
            <a:pPr lvl="0"/>
            <a:r>
              <a:rPr lang="ru-RU" dirty="0" smtClean="0"/>
              <a:t>использование метода искусственной локальной </a:t>
            </a:r>
            <a:r>
              <a:rPr lang="ru-RU" dirty="0" err="1" smtClean="0"/>
              <a:t>гипотеррапии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воздействие на эмоциональную сферу ребёнка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0522"/>
            <a:ext cx="8823304" cy="661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514</Words>
  <Application>Microsoft Office PowerPoint</Application>
  <PresentationFormat>Экран (4:3)</PresentationFormat>
  <Paragraphs>115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1_Тема Office</vt:lpstr>
      <vt:lpstr>3_Тема Office</vt:lpstr>
      <vt:lpstr>4_Тема Office</vt:lpstr>
      <vt:lpstr>5_Тема Office</vt:lpstr>
      <vt:lpstr>6_Тема Office</vt:lpstr>
      <vt:lpstr>  «Нетрадиционные формы работы по развитию речи детей дошкольного возраста»                                                          Подготовила: воспитатель                                 Петрова С.А    2020 г. </vt:lpstr>
      <vt:lpstr>Современные методы</vt:lpstr>
      <vt:lpstr>Мнемотехника</vt:lpstr>
      <vt:lpstr>Слайд 4</vt:lpstr>
      <vt:lpstr>Слайд 5</vt:lpstr>
      <vt:lpstr>Слайд 6</vt:lpstr>
      <vt:lpstr>Слайд 7</vt:lpstr>
      <vt:lpstr>Сопряженная, артикуляционная и дыхательные гимнастики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ТРИЗ (Теория решения изобретательских задач)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100</cp:revision>
  <dcterms:created xsi:type="dcterms:W3CDTF">2014-11-23T13:48:28Z</dcterms:created>
  <dcterms:modified xsi:type="dcterms:W3CDTF">2020-12-04T04:38:36Z</dcterms:modified>
</cp:coreProperties>
</file>