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Default Extension="doc" ContentType="application/msword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92" r:id="rId2"/>
    <p:sldId id="257" r:id="rId3"/>
    <p:sldId id="258" r:id="rId4"/>
    <p:sldId id="262" r:id="rId5"/>
    <p:sldId id="260" r:id="rId6"/>
    <p:sldId id="278" r:id="rId7"/>
    <p:sldId id="263" r:id="rId8"/>
    <p:sldId id="279" r:id="rId9"/>
    <p:sldId id="272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61" r:id="rId19"/>
    <p:sldId id="275" r:id="rId20"/>
    <p:sldId id="276" r:id="rId21"/>
    <p:sldId id="259" r:id="rId22"/>
    <p:sldId id="273" r:id="rId23"/>
    <p:sldId id="277" r:id="rId24"/>
    <p:sldId id="289" r:id="rId25"/>
    <p:sldId id="288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DE"/>
    <a:srgbClr val="FFFFCC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DAE2D78-0A5E-43E0-B410-9A98F90EDE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7DCC3C-7E8F-4E40-B6FF-B47C2A8C2D63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Урок 16 по В.В.Выговской Цели урока: ввести понятие наименьшего общего кратного; формировать навык нахождения наименьшнго общего кратного; отрабатывать навык решения задач алгебраическим способом; повторить среднее арифметическое.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№1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81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б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32DD83-A684-4C22-A87F-F85F2F991B23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№1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81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84EFFD-5E8F-4EEC-A1CB-693C6E72DBBB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№182</a:t>
            </a:r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FD4E3B-6ED0-4CBA-9CAD-13055B206618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+mn-lt"/>
              </a:rPr>
              <a:t>№ 183.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57F151-7462-4D0A-9E28-3363E94BB3A8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 188 в.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AC3852-A292-4A92-A39C-B8E7EB1A689B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+mn-lt"/>
              </a:rPr>
              <a:t>№ 188 г.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14C0D0-E1CF-4352-B1CE-EF01CD0B8FAF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BECFD-21E0-46C9-A186-1CE436AA83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55EEB-4666-401C-907B-BDF8426B08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372C3-56BD-49CA-9FD2-7255139FE2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6DCC-AA31-47DF-A4E4-E5B9A714C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2145A-0EB0-49CD-9B5A-B90CC56B4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325F6-D82A-40A5-A0E9-201E3C6E09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B2DFB-F9D0-4B1C-B317-150C60DD14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E6845-1FFD-48CE-B9AF-12C305289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0563C-7978-4BC5-A636-D9D60B82F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3389B-048E-4A76-9BB4-DAB8C9AF84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1BA22-56EB-4908-A78A-5A1605BEAE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61FC1CA-25B9-42C8-B3A6-71C86854D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5"/>
          <p:cNvSpPr>
            <a:spLocks noChangeArrowheads="1" noChangeShapeType="1" noTextEdit="1"/>
          </p:cNvSpPr>
          <p:nvPr/>
        </p:nvSpPr>
        <p:spPr bwMode="auto">
          <a:xfrm>
            <a:off x="323528" y="2276872"/>
            <a:ext cx="8353425" cy="1150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4D0808"/>
                    </a:gs>
                    <a:gs pos="14999">
                      <a:srgbClr val="FF0300"/>
                    </a:gs>
                    <a:gs pos="27499">
                      <a:srgbClr val="FF7A00"/>
                    </a:gs>
                    <a:gs pos="50000">
                      <a:srgbClr val="FFF200"/>
                    </a:gs>
                    <a:gs pos="72501">
                      <a:srgbClr val="FF7A00"/>
                    </a:gs>
                    <a:gs pos="85001">
                      <a:srgbClr val="FF0300"/>
                    </a:gs>
                    <a:gs pos="100000">
                      <a:srgbClr val="4D0808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Book Antiqua"/>
              </a:rPr>
              <a:t>Наименьшее общее кратное чисел</a:t>
            </a:r>
            <a:endParaRPr lang="ru-RU" sz="36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4D0808"/>
                  </a:gs>
                  <a:gs pos="14999">
                    <a:srgbClr val="FF0300"/>
                  </a:gs>
                  <a:gs pos="27499">
                    <a:srgbClr val="FF7A00"/>
                  </a:gs>
                  <a:gs pos="50000">
                    <a:srgbClr val="FFF200"/>
                  </a:gs>
                  <a:gs pos="72501">
                    <a:srgbClr val="FF7A00"/>
                  </a:gs>
                  <a:gs pos="85001">
                    <a:srgbClr val="FF0300"/>
                  </a:gs>
                  <a:gs pos="100000">
                    <a:srgbClr val="4D0808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Book Antiqua"/>
            </a:endParaRPr>
          </a:p>
        </p:txBody>
      </p:sp>
      <p:sp>
        <p:nvSpPr>
          <p:cNvPr id="4100" name="WordArt 7" descr="Белый мрамор"/>
          <p:cNvSpPr>
            <a:spLocks noChangeArrowheads="1" noChangeShapeType="1" noTextEdit="1"/>
          </p:cNvSpPr>
          <p:nvPr/>
        </p:nvSpPr>
        <p:spPr bwMode="auto">
          <a:xfrm>
            <a:off x="323850" y="908050"/>
            <a:ext cx="2952750" cy="739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kern="10" dirty="0">
                <a:ln w="9525"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Тема урока</a:t>
            </a:r>
            <a:r>
              <a:rPr lang="ru-RU" sz="3600" b="1" kern="10" dirty="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:</a:t>
            </a:r>
          </a:p>
        </p:txBody>
      </p:sp>
      <p:pic>
        <p:nvPicPr>
          <p:cNvPr id="4102" name="Picture 13" descr="i?id=33194555"/>
          <p:cNvPicPr>
            <a:picLocks noChangeAspect="1" noChangeArrowheads="1"/>
          </p:cNvPicPr>
          <p:nvPr/>
        </p:nvPicPr>
        <p:blipFill>
          <a:blip r:embed="rId3" cstate="print">
            <a:lum bright="6000"/>
          </a:blip>
          <a:srcRect/>
          <a:stretch>
            <a:fillRect/>
          </a:stretch>
        </p:blipFill>
        <p:spPr bwMode="auto">
          <a:xfrm>
            <a:off x="3203848" y="3617391"/>
            <a:ext cx="3240609" cy="3240609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pic>
        <p:nvPicPr>
          <p:cNvPr id="4103" name="Picture 14" descr="matematik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0"/>
            <a:ext cx="3995737" cy="692150"/>
          </a:xfrm>
          <a:prstGeom prst="rect">
            <a:avLst/>
          </a:prstGeom>
          <a:gradFill rotWithShape="1">
            <a:gsLst>
              <a:gs pos="0">
                <a:srgbClr val="CC99FF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4104" name="Text Box 16" descr="Зеленый мрамор"/>
          <p:cNvSpPr txBox="1">
            <a:spLocks noChangeArrowheads="1"/>
          </p:cNvSpPr>
          <p:nvPr/>
        </p:nvSpPr>
        <p:spPr bwMode="auto">
          <a:xfrm>
            <a:off x="179388" y="6308725"/>
            <a:ext cx="184731" cy="369332"/>
          </a:xfrm>
          <a:prstGeom prst="rect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946" y="5157240"/>
            <a:ext cx="8924238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0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б) НОК (12; 16) = 2 ∙ 2 ∙ 2  ∙ 2  ∙  3 = 48;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0825" y="260350"/>
            <a:ext cx="86423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наименьшее общее кратное </a:t>
            </a: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чисел: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62350" y="765175"/>
            <a:ext cx="201930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б)12 и 16; </a:t>
            </a:r>
            <a:endParaRPr lang="ru-RU" dirty="0"/>
          </a:p>
        </p:txBody>
      </p:sp>
      <p:sp>
        <p:nvSpPr>
          <p:cNvPr id="8" name="Пятно 1 7"/>
          <p:cNvSpPr/>
          <p:nvPr/>
        </p:nvSpPr>
        <p:spPr>
          <a:xfrm>
            <a:off x="8229600" y="692620"/>
            <a:ext cx="914400" cy="914400"/>
          </a:xfrm>
          <a:prstGeom prst="irregularSeal1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692275" y="1484313"/>
          <a:ext cx="1008140" cy="1962912"/>
        </p:xfrm>
        <a:graphic>
          <a:graphicData uri="http://schemas.openxmlformats.org/drawingml/2006/table">
            <a:tbl>
              <a:tblPr/>
              <a:tblGrid>
                <a:gridCol w="622028"/>
                <a:gridCol w="386112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6516688" y="1531938"/>
          <a:ext cx="1008140" cy="2453640"/>
        </p:xfrm>
        <a:graphic>
          <a:graphicData uri="http://schemas.openxmlformats.org/drawingml/2006/table">
            <a:tbl>
              <a:tblPr/>
              <a:tblGrid>
                <a:gridCol w="622028"/>
                <a:gridCol w="386112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5288" y="4149725"/>
            <a:ext cx="83534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= 2 ∙ 2 ∙ 3;                           </a:t>
            </a:r>
            <a:r>
              <a:rPr lang="en-US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 2 ∙ 2 ∙ </a:t>
            </a:r>
            <a:r>
              <a:rPr lang="en-US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∙ </a:t>
            </a:r>
            <a:r>
              <a:rPr lang="en-US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Кольцо 13"/>
          <p:cNvSpPr/>
          <p:nvPr/>
        </p:nvSpPr>
        <p:spPr>
          <a:xfrm>
            <a:off x="6156325" y="4221163"/>
            <a:ext cx="2160588" cy="503237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Кольцо 14"/>
          <p:cNvSpPr/>
          <p:nvPr/>
        </p:nvSpPr>
        <p:spPr>
          <a:xfrm>
            <a:off x="2254250" y="4249738"/>
            <a:ext cx="360363" cy="403225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Кольцо 15"/>
          <p:cNvSpPr/>
          <p:nvPr/>
        </p:nvSpPr>
        <p:spPr>
          <a:xfrm>
            <a:off x="4284663" y="5084763"/>
            <a:ext cx="2808287" cy="936625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Кольцо 16"/>
          <p:cNvSpPr/>
          <p:nvPr/>
        </p:nvSpPr>
        <p:spPr>
          <a:xfrm>
            <a:off x="7350125" y="5257800"/>
            <a:ext cx="431800" cy="476250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825" y="260350"/>
            <a:ext cx="86423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наименьшее общее кратное </a:t>
            </a: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чисел: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94063" y="692150"/>
            <a:ext cx="2555875" cy="5857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г) 396 и 180;      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400" y="5661310"/>
            <a:ext cx="8641200" cy="58477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г) НОК (396; 180) = 2 ∙ 2 ∙ 3 ∙ 3 ∙ 11 ∙ 5 = 1980; </a:t>
            </a:r>
          </a:p>
        </p:txBody>
      </p:sp>
      <p:sp>
        <p:nvSpPr>
          <p:cNvPr id="8" name="Пятно 1 7"/>
          <p:cNvSpPr/>
          <p:nvPr/>
        </p:nvSpPr>
        <p:spPr>
          <a:xfrm>
            <a:off x="8229600" y="692620"/>
            <a:ext cx="914400" cy="914400"/>
          </a:xfrm>
          <a:prstGeom prst="irregularSeal1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692275" y="1268413"/>
          <a:ext cx="1152160" cy="2944368"/>
        </p:xfrm>
        <a:graphic>
          <a:graphicData uri="http://schemas.openxmlformats.org/drawingml/2006/table">
            <a:tbl>
              <a:tblPr/>
              <a:tblGrid>
                <a:gridCol w="710889"/>
                <a:gridCol w="441271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396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198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372225" y="1268413"/>
          <a:ext cx="1008140" cy="2944368"/>
        </p:xfrm>
        <a:graphic>
          <a:graphicData uri="http://schemas.openxmlformats.org/drawingml/2006/table">
            <a:tbl>
              <a:tblPr/>
              <a:tblGrid>
                <a:gridCol w="622028"/>
                <a:gridCol w="386112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180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90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50825" y="4797425"/>
            <a:ext cx="86423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396</a:t>
            </a: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= 2 ∙ 2 ∙ </a:t>
            </a:r>
            <a:r>
              <a:rPr lang="en-US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∙ 3</a:t>
            </a:r>
            <a:r>
              <a:rPr lang="en-US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· 11</a:t>
            </a: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            </a:t>
            </a:r>
            <a:r>
              <a:rPr lang="en-US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 = 2 ∙ 2 ∙ 3 ∙ </a:t>
            </a:r>
            <a:r>
              <a:rPr lang="en-US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· 5</a:t>
            </a:r>
            <a:endParaRPr lang="ru-RU" sz="32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Кольцо 11"/>
          <p:cNvSpPr/>
          <p:nvPr/>
        </p:nvSpPr>
        <p:spPr>
          <a:xfrm>
            <a:off x="8145463" y="4899025"/>
            <a:ext cx="360362" cy="403225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Кольцо 12"/>
          <p:cNvSpPr/>
          <p:nvPr/>
        </p:nvSpPr>
        <p:spPr>
          <a:xfrm>
            <a:off x="1285875" y="4827588"/>
            <a:ext cx="2663825" cy="576262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Кольцо 13"/>
          <p:cNvSpPr/>
          <p:nvPr/>
        </p:nvSpPr>
        <p:spPr>
          <a:xfrm>
            <a:off x="3894138" y="5589588"/>
            <a:ext cx="2663825" cy="792162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Кольцо 14"/>
          <p:cNvSpPr/>
          <p:nvPr/>
        </p:nvSpPr>
        <p:spPr>
          <a:xfrm>
            <a:off x="6757988" y="5762625"/>
            <a:ext cx="360362" cy="403225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78163" y="765175"/>
            <a:ext cx="298767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е) 168, 231 и 60.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0825" y="260350"/>
            <a:ext cx="86423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наименьшее общее кратное </a:t>
            </a: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чисел: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2016" y="5589300"/>
            <a:ext cx="9177512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е) НОК (168; 231; 60) = 231 ∙ 2 ∙ 2 ∙ 2 ∙ 3 ·  7 · 5 = 194 040</a:t>
            </a:r>
          </a:p>
        </p:txBody>
      </p:sp>
      <p:sp>
        <p:nvSpPr>
          <p:cNvPr id="8" name="Пятно 1 7"/>
          <p:cNvSpPr/>
          <p:nvPr/>
        </p:nvSpPr>
        <p:spPr>
          <a:xfrm>
            <a:off x="8229600" y="692620"/>
            <a:ext cx="914400" cy="914400"/>
          </a:xfrm>
          <a:prstGeom prst="irregularSeal1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16013" y="1341438"/>
          <a:ext cx="1008140" cy="2944368"/>
        </p:xfrm>
        <a:graphic>
          <a:graphicData uri="http://schemas.openxmlformats.org/drawingml/2006/table">
            <a:tbl>
              <a:tblPr/>
              <a:tblGrid>
                <a:gridCol w="622028"/>
                <a:gridCol w="386112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168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84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956425" y="1268413"/>
          <a:ext cx="1000125" cy="2453640"/>
        </p:xfrm>
        <a:graphic>
          <a:graphicData uri="http://schemas.openxmlformats.org/drawingml/2006/table">
            <a:tbl>
              <a:tblPr/>
              <a:tblGrid>
                <a:gridCol w="568325"/>
                <a:gridCol w="431800"/>
              </a:tblGrid>
              <a:tr h="4095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60 </a:t>
                      </a:r>
                    </a:p>
                  </a:txBody>
                  <a:tcPr marL="25400" marR="254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A3E0">
                        <a:alpha val="7215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75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A3E0">
                        <a:alpha val="72156"/>
                      </a:srgbClr>
                    </a:solidFill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30 </a:t>
                      </a:r>
                    </a:p>
                  </a:txBody>
                  <a:tcPr marL="25400" marR="254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A3E0">
                        <a:alpha val="7215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75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A3E0">
                        <a:alpha val="72156"/>
                      </a:srgbClr>
                    </a:solidFill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15 </a:t>
                      </a:r>
                    </a:p>
                  </a:txBody>
                  <a:tcPr marL="25400" marR="254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A3E0">
                        <a:alpha val="7215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75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A3E0">
                        <a:alpha val="72156"/>
                      </a:srgbClr>
                    </a:solidFill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</a:p>
                  </a:txBody>
                  <a:tcPr marL="25400" marR="254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A3E0">
                        <a:alpha val="7215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A3E0">
                        <a:alpha val="72156"/>
                      </a:srgbClr>
                    </a:solidFill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</a:p>
                  </a:txBody>
                  <a:tcPr marL="25400" marR="254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A3E0">
                        <a:alpha val="7215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A3E0">
                        <a:alpha val="72156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851275" y="1412875"/>
          <a:ext cx="1440200" cy="981456"/>
        </p:xfrm>
        <a:graphic>
          <a:graphicData uri="http://schemas.openxmlformats.org/drawingml/2006/table">
            <a:tbl>
              <a:tblPr/>
              <a:tblGrid>
                <a:gridCol w="720100"/>
                <a:gridCol w="720100"/>
              </a:tblGrid>
              <a:tr h="40878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39101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23850" y="4508500"/>
            <a:ext cx="83534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168 </a:t>
            </a: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 2 ∙ 2 ∙ 2 ∙ 3</a:t>
            </a:r>
            <a:r>
              <a:rPr lang="en-US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· 7</a:t>
            </a: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    </a:t>
            </a:r>
            <a:r>
              <a:rPr lang="en-US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231 = 1 · 231</a:t>
            </a: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     60 = 2 ∙ 2 ∙ 3 ∙ 5</a:t>
            </a:r>
          </a:p>
        </p:txBody>
      </p:sp>
      <p:sp>
        <p:nvSpPr>
          <p:cNvPr id="14" name="Кольцо 13"/>
          <p:cNvSpPr/>
          <p:nvPr/>
        </p:nvSpPr>
        <p:spPr>
          <a:xfrm>
            <a:off x="1258888" y="4508500"/>
            <a:ext cx="2160587" cy="576263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Кольцо 14"/>
          <p:cNvSpPr/>
          <p:nvPr/>
        </p:nvSpPr>
        <p:spPr>
          <a:xfrm>
            <a:off x="5076825" y="4581525"/>
            <a:ext cx="647700" cy="403225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Кольцо 15"/>
          <p:cNvSpPr/>
          <p:nvPr/>
        </p:nvSpPr>
        <p:spPr>
          <a:xfrm>
            <a:off x="8172450" y="4581525"/>
            <a:ext cx="360363" cy="403225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Кольцо 16"/>
          <p:cNvSpPr/>
          <p:nvPr/>
        </p:nvSpPr>
        <p:spPr>
          <a:xfrm>
            <a:off x="4859338" y="5608638"/>
            <a:ext cx="2376487" cy="576262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Кольцо 17"/>
          <p:cNvSpPr/>
          <p:nvPr/>
        </p:nvSpPr>
        <p:spPr>
          <a:xfrm>
            <a:off x="3995738" y="5648325"/>
            <a:ext cx="647700" cy="403225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Кольцо 18"/>
          <p:cNvSpPr/>
          <p:nvPr/>
        </p:nvSpPr>
        <p:spPr>
          <a:xfrm>
            <a:off x="7278688" y="5661025"/>
            <a:ext cx="358775" cy="403225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50825" y="260350"/>
            <a:ext cx="871378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Являются ли числа 54 и 65 взаимно простыми? Найдите наименьшее общее кратное чисел 54 и 65. Равно ли оно произведению 54 и 65? Запишите какие-нибудь два взаимно простых числа. Найдите наименьшее общее кратное этих чисел. Сделайте вывод.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95288" y="1484313"/>
          <a:ext cx="1008140" cy="2453640"/>
        </p:xfrm>
        <a:graphic>
          <a:graphicData uri="http://schemas.openxmlformats.org/drawingml/2006/table">
            <a:tbl>
              <a:tblPr/>
              <a:tblGrid>
                <a:gridCol w="622028"/>
                <a:gridCol w="386112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54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908175" y="1484313"/>
          <a:ext cx="1080150" cy="1472184"/>
        </p:xfrm>
        <a:graphic>
          <a:graphicData uri="http://schemas.openxmlformats.org/drawingml/2006/table">
            <a:tbl>
              <a:tblPr/>
              <a:tblGrid>
                <a:gridCol w="576080"/>
                <a:gridCol w="504070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50825" y="3716338"/>
            <a:ext cx="3744913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54 = 2 ∙ 3 ∙ </a:t>
            </a:r>
            <a:r>
              <a:rPr lang="en-US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∙ 3  </a:t>
            </a:r>
          </a:p>
          <a:p>
            <a:pPr>
              <a:defRPr/>
            </a:pP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65 = 5 ∙ 13</a:t>
            </a:r>
          </a:p>
        </p:txBody>
      </p:sp>
      <p:sp>
        <p:nvSpPr>
          <p:cNvPr id="13" name="Кольцо 12"/>
          <p:cNvSpPr/>
          <p:nvPr/>
        </p:nvSpPr>
        <p:spPr>
          <a:xfrm>
            <a:off x="1042988" y="3789363"/>
            <a:ext cx="2160587" cy="576262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Кольцо 13"/>
          <p:cNvSpPr/>
          <p:nvPr/>
        </p:nvSpPr>
        <p:spPr>
          <a:xfrm>
            <a:off x="1187450" y="4221163"/>
            <a:ext cx="1152525" cy="576262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1400" y="4725180"/>
            <a:ext cx="5760800" cy="58477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НОК (54; 65) = 54 · 65 = 3510;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5867400" y="1628775"/>
          <a:ext cx="1008140" cy="2453640"/>
        </p:xfrm>
        <a:graphic>
          <a:graphicData uri="http://schemas.openxmlformats.org/drawingml/2006/table">
            <a:tbl>
              <a:tblPr/>
              <a:tblGrid>
                <a:gridCol w="622028"/>
                <a:gridCol w="386112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7308850" y="1628775"/>
          <a:ext cx="1008140" cy="1472184"/>
        </p:xfrm>
        <a:graphic>
          <a:graphicData uri="http://schemas.openxmlformats.org/drawingml/2006/table">
            <a:tbl>
              <a:tblPr/>
              <a:tblGrid>
                <a:gridCol w="622028"/>
                <a:gridCol w="386112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003800" y="3789363"/>
            <a:ext cx="3744913" cy="1076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24 = 2 ∙ 2 ∙ 2 ∙ 3  </a:t>
            </a:r>
          </a:p>
          <a:p>
            <a:pPr>
              <a:defRPr/>
            </a:pP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35 = </a:t>
            </a:r>
            <a:r>
              <a:rPr lang="en-US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19" name="Кольцо 18"/>
          <p:cNvSpPr/>
          <p:nvPr/>
        </p:nvSpPr>
        <p:spPr>
          <a:xfrm>
            <a:off x="5795963" y="3819525"/>
            <a:ext cx="1944687" cy="576263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Кольцо 19"/>
          <p:cNvSpPr/>
          <p:nvPr/>
        </p:nvSpPr>
        <p:spPr>
          <a:xfrm>
            <a:off x="5905500" y="4376738"/>
            <a:ext cx="996950" cy="43180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9390" y="5085230"/>
            <a:ext cx="5760800" cy="58477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НОК (24; 35) = 24 · 35 = 840;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3410" y="5445280"/>
            <a:ext cx="8820590" cy="138499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Вывод: </a:t>
            </a:r>
          </a:p>
          <a:p>
            <a:pPr algn="ctr">
              <a:defRPr/>
            </a:pPr>
            <a:r>
              <a:rPr lang="ru-RU" sz="2800" b="1" i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Наименьшее общее кратное </a:t>
            </a:r>
            <a:r>
              <a:rPr lang="ru-RU" sz="28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двух взаимно простых </a:t>
            </a:r>
          </a:p>
          <a:p>
            <a:pPr algn="ctr">
              <a:defRPr/>
            </a:pPr>
            <a:r>
              <a:rPr lang="ru-RU" sz="28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чисел </a:t>
            </a:r>
            <a:r>
              <a:rPr lang="ru-RU" sz="2800" b="1" i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равно их </a:t>
            </a:r>
            <a:r>
              <a:rPr lang="ru-RU" sz="28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произведению.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203575" y="1196975"/>
            <a:ext cx="5545138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Найдем наименьшее общее кратное любых двух  взаимно простых чисел</a:t>
            </a:r>
            <a:endParaRPr lang="ru-RU" dirty="0"/>
          </a:p>
        </p:txBody>
      </p:sp>
      <p:sp>
        <p:nvSpPr>
          <p:cNvPr id="16438" name="Номер слайда 2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3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8" grpId="0"/>
      <p:bldP spid="19" grpId="0" animBg="1"/>
      <p:bldP spid="20" grpId="0" animBg="1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7625" y="857250"/>
            <a:ext cx="1841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7338" y="0"/>
            <a:ext cx="856932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Найдите наименьшее общее кратное чисел:  </a:t>
            </a:r>
          </a:p>
          <a:p>
            <a:pPr>
              <a:defRPr/>
            </a:pPr>
            <a:r>
              <a:rPr 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а) 45 и 135;  б) 34 и 170. </a:t>
            </a:r>
          </a:p>
          <a:p>
            <a:pPr>
              <a:defRPr/>
            </a:pPr>
            <a:r>
              <a:rPr 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Равно ли оно одному из данных чисел?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0825" y="3860800"/>
            <a:ext cx="8642350" cy="1939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Так как  большее число делится на меньшее, то наименьшим </a:t>
            </a:r>
          </a:p>
          <a:p>
            <a:pPr>
              <a:defRPr/>
            </a:pPr>
            <a:r>
              <a:rPr 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общим кратным этих чисел будет являться большее число. </a:t>
            </a:r>
          </a:p>
          <a:p>
            <a:pPr>
              <a:defRPr/>
            </a:pPr>
            <a:r>
              <a:rPr 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НОК (45; 135) = 135;                    НОК (34; 170) = 170.</a:t>
            </a:r>
          </a:p>
          <a:p>
            <a:pPr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Наибольший общий делитель этих чисел:</a:t>
            </a:r>
          </a:p>
          <a:p>
            <a:pPr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НОД (45; 135) = 45;                       НОД (34; 170) = 34.</a:t>
            </a: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395288" y="1438275"/>
          <a:ext cx="1008140" cy="1962912"/>
        </p:xfrm>
        <a:graphic>
          <a:graphicData uri="http://schemas.openxmlformats.org/drawingml/2006/table">
            <a:tbl>
              <a:tblPr/>
              <a:tblGrid>
                <a:gridCol w="622028"/>
                <a:gridCol w="386112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547813" y="1412875"/>
          <a:ext cx="1008140" cy="2453640"/>
        </p:xfrm>
        <a:graphic>
          <a:graphicData uri="http://schemas.openxmlformats.org/drawingml/2006/table">
            <a:tbl>
              <a:tblPr/>
              <a:tblGrid>
                <a:gridCol w="622028"/>
                <a:gridCol w="386112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5076825" y="1412875"/>
          <a:ext cx="1152160" cy="1472184"/>
        </p:xfrm>
        <a:graphic>
          <a:graphicData uri="http://schemas.openxmlformats.org/drawingml/2006/table">
            <a:tbl>
              <a:tblPr/>
              <a:tblGrid>
                <a:gridCol w="648090"/>
                <a:gridCol w="504070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6732588" y="1412875"/>
          <a:ext cx="1152160" cy="1962912"/>
        </p:xfrm>
        <a:graphic>
          <a:graphicData uri="http://schemas.openxmlformats.org/drawingml/2006/table">
            <a:tbl>
              <a:tblPr/>
              <a:tblGrid>
                <a:gridCol w="658377"/>
                <a:gridCol w="493783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170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Кольцо 18"/>
          <p:cNvSpPr/>
          <p:nvPr/>
        </p:nvSpPr>
        <p:spPr>
          <a:xfrm>
            <a:off x="395288" y="1412875"/>
            <a:ext cx="576262" cy="503238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Кольцо 19"/>
          <p:cNvSpPr/>
          <p:nvPr/>
        </p:nvSpPr>
        <p:spPr>
          <a:xfrm>
            <a:off x="1547813" y="1844675"/>
            <a:ext cx="576262" cy="504825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Кольцо 20"/>
          <p:cNvSpPr/>
          <p:nvPr/>
        </p:nvSpPr>
        <p:spPr>
          <a:xfrm>
            <a:off x="5651500" y="1412875"/>
            <a:ext cx="504825" cy="503238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Кольцо 21"/>
          <p:cNvSpPr/>
          <p:nvPr/>
        </p:nvSpPr>
        <p:spPr>
          <a:xfrm>
            <a:off x="5724525" y="1916113"/>
            <a:ext cx="495300" cy="504825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Кольцо 22"/>
          <p:cNvSpPr/>
          <p:nvPr/>
        </p:nvSpPr>
        <p:spPr>
          <a:xfrm>
            <a:off x="7380288" y="1412875"/>
            <a:ext cx="495300" cy="503238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Кольцо 23"/>
          <p:cNvSpPr/>
          <p:nvPr/>
        </p:nvSpPr>
        <p:spPr>
          <a:xfrm>
            <a:off x="7380288" y="2420938"/>
            <a:ext cx="495300" cy="503237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92110" y="5085230"/>
            <a:ext cx="7452400" cy="76944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НОД (22; 66) = 2 · 11 = 22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1925" y="260350"/>
            <a:ext cx="8820150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Найдите наименьшее общее кратное  и наибольший общий делитель чисел 22 и 66: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66838" y="1268413"/>
            <a:ext cx="641032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в) НОК (22; 66) = ?     НОД (22; 66) = ?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47813" y="1916113"/>
          <a:ext cx="1080150" cy="1472184"/>
        </p:xfrm>
        <a:graphic>
          <a:graphicData uri="http://schemas.openxmlformats.org/drawingml/2006/table">
            <a:tbl>
              <a:tblPr/>
              <a:tblGrid>
                <a:gridCol w="666459"/>
                <a:gridCol w="413691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580063" y="1916113"/>
          <a:ext cx="1080150" cy="1962912"/>
        </p:xfrm>
        <a:graphic>
          <a:graphicData uri="http://schemas.openxmlformats.org/drawingml/2006/table">
            <a:tbl>
              <a:tblPr/>
              <a:tblGrid>
                <a:gridCol w="666459"/>
                <a:gridCol w="413691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792110" y="4221110"/>
            <a:ext cx="7490448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НОК (22; 66) = 2 · 3 · 11 = 66 </a:t>
            </a:r>
          </a:p>
        </p:txBody>
      </p:sp>
      <p:sp>
        <p:nvSpPr>
          <p:cNvPr id="11" name="Пятно 1 10"/>
          <p:cNvSpPr/>
          <p:nvPr/>
        </p:nvSpPr>
        <p:spPr>
          <a:xfrm>
            <a:off x="8229600" y="692620"/>
            <a:ext cx="914400" cy="914400"/>
          </a:xfrm>
          <a:prstGeom prst="irregularSeal1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470" y="5301260"/>
            <a:ext cx="4800097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НОД (39; 65) = 13.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1925" y="260350"/>
            <a:ext cx="8820150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Найдите наименьшее общее кратное  и наибольший общий делитель чисел 39 и 65: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98563" y="1812925"/>
            <a:ext cx="608806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г) НОК (39; 65) = ?   НОД (39; 65) = ?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47813" y="2533650"/>
          <a:ext cx="1080150" cy="1472184"/>
        </p:xfrm>
        <a:graphic>
          <a:graphicData uri="http://schemas.openxmlformats.org/drawingml/2006/table">
            <a:tbl>
              <a:tblPr/>
              <a:tblGrid>
                <a:gridCol w="666459"/>
                <a:gridCol w="413691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508625" y="2605088"/>
          <a:ext cx="1080150" cy="1472184"/>
        </p:xfrm>
        <a:graphic>
          <a:graphicData uri="http://schemas.openxmlformats.org/drawingml/2006/table">
            <a:tbl>
              <a:tblPr/>
              <a:tblGrid>
                <a:gridCol w="666459"/>
                <a:gridCol w="413691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755470" y="4725180"/>
            <a:ext cx="7957628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НОК (39; 65) = 5 · 13 · 3 = 195; </a:t>
            </a:r>
          </a:p>
        </p:txBody>
      </p:sp>
      <p:sp>
        <p:nvSpPr>
          <p:cNvPr id="11" name="Пятно 1 10"/>
          <p:cNvSpPr/>
          <p:nvPr/>
        </p:nvSpPr>
        <p:spPr>
          <a:xfrm>
            <a:off x="8229600" y="692620"/>
            <a:ext cx="914400" cy="914400"/>
          </a:xfrm>
          <a:prstGeom prst="irregularSeal1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97281" y="188550"/>
            <a:ext cx="7549439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Ответить на вопросы:</a:t>
            </a:r>
          </a:p>
        </p:txBody>
      </p:sp>
      <p:sp>
        <p:nvSpPr>
          <p:cNvPr id="20483" name="Прямоугольник 7"/>
          <p:cNvSpPr>
            <a:spLocks noChangeArrowheads="1"/>
          </p:cNvSpPr>
          <p:nvPr/>
        </p:nvSpPr>
        <p:spPr bwMode="auto">
          <a:xfrm>
            <a:off x="358775" y="1187450"/>
            <a:ext cx="8426450" cy="440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  <a:tabLst>
                <a:tab pos="354013" algn="l"/>
              </a:tabLst>
            </a:pPr>
            <a:r>
              <a:rPr lang="ru-RU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Какое число называют </a:t>
            </a:r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наименьшим общим кратным </a:t>
            </a:r>
            <a:r>
              <a:rPr lang="en-US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натуральных чисел а и </a:t>
            </a:r>
            <a:r>
              <a:rPr lang="en-US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eaLnBrk="0" hangingPunct="0">
              <a:buFont typeface="Wingdings" pitchFamily="2" charset="2"/>
              <a:buChar char="v"/>
              <a:tabLst>
                <a:tab pos="354013" algn="l"/>
              </a:tabLst>
            </a:pPr>
            <a:r>
              <a:rPr lang="ru-RU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Какое число называют </a:t>
            </a:r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наибольшим общим делителем</a:t>
            </a:r>
            <a:r>
              <a:rPr lang="ru-RU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натуральных чисел а и </a:t>
            </a:r>
            <a:r>
              <a:rPr lang="en-US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eaLnBrk="0" hangingPunct="0">
              <a:buFont typeface="Wingdings" pitchFamily="2" charset="2"/>
              <a:buChar char="v"/>
              <a:tabLst>
                <a:tab pos="354013" algn="l"/>
              </a:tabLst>
            </a:pPr>
            <a:r>
              <a:rPr lang="ru-RU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Какое число является наименьшим общим кратным чисел т и п, если число т кратно числу</a:t>
            </a:r>
            <a:r>
              <a:rPr lang="en-US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ru-RU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eaLnBrk="0" hangingPunct="0">
              <a:buFont typeface="Wingdings" pitchFamily="2" charset="2"/>
              <a:buChar char="v"/>
              <a:tabLst>
                <a:tab pos="354013" algn="l"/>
              </a:tabLst>
            </a:pPr>
            <a:r>
              <a:rPr lang="ru-RU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Какие натуральные числа называют простыми?</a:t>
            </a:r>
          </a:p>
          <a:p>
            <a:pPr eaLnBrk="0" hangingPunct="0">
              <a:buFont typeface="Wingdings" pitchFamily="2" charset="2"/>
              <a:buChar char="v"/>
              <a:tabLst>
                <a:tab pos="354013" algn="l"/>
              </a:tabLst>
            </a:pPr>
            <a:r>
              <a:rPr lang="ru-RU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Какие натуральные числа называют взаимно простыми?</a:t>
            </a:r>
          </a:p>
        </p:txBody>
      </p:sp>
      <p:sp>
        <p:nvSpPr>
          <p:cNvPr id="20484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ru-RU" smtClean="0"/>
              <a:t>10.05.2012</a:t>
            </a:r>
          </a:p>
        </p:txBody>
      </p:sp>
      <p:sp>
        <p:nvSpPr>
          <p:cNvPr id="2048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3BDF03-3453-4EC1-B8E6-72D43854D5CA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20486" name="Нижний колонтитул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www.konspekturoka.ru</a:t>
            </a: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1547813" y="188913"/>
            <a:ext cx="38877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НОК (60,75) =</a:t>
            </a:r>
          </a:p>
        </p:txBody>
      </p:sp>
      <p:sp>
        <p:nvSpPr>
          <p:cNvPr id="21507" name="WordArt 3"/>
          <p:cNvSpPr>
            <a:spLocks noChangeArrowheads="1" noChangeShapeType="1" noTextEdit="1"/>
          </p:cNvSpPr>
          <p:nvPr/>
        </p:nvSpPr>
        <p:spPr bwMode="auto">
          <a:xfrm>
            <a:off x="5580063" y="0"/>
            <a:ext cx="546100" cy="766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476375" y="1125538"/>
            <a:ext cx="793750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60</a:t>
            </a:r>
          </a:p>
          <a:p>
            <a:r>
              <a:rPr lang="ru-RU" sz="4800" b="1">
                <a:latin typeface="Times New Roman" pitchFamily="18" charset="0"/>
              </a:rPr>
              <a:t>30</a:t>
            </a:r>
          </a:p>
          <a:p>
            <a:r>
              <a:rPr lang="ru-RU" sz="4800" b="1">
                <a:latin typeface="Times New Roman" pitchFamily="18" charset="0"/>
              </a:rPr>
              <a:t>15</a:t>
            </a:r>
          </a:p>
          <a:p>
            <a:r>
              <a:rPr lang="ru-RU" sz="4800" b="1">
                <a:latin typeface="Times New Roman" pitchFamily="18" charset="0"/>
              </a:rPr>
              <a:t>  5</a:t>
            </a:r>
          </a:p>
          <a:p>
            <a:r>
              <a:rPr lang="ru-RU" sz="4800" b="1">
                <a:latin typeface="Times New Roman" pitchFamily="18" charset="0"/>
              </a:rPr>
              <a:t>  1</a:t>
            </a: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flipH="1">
            <a:off x="2627313" y="1125538"/>
            <a:ext cx="1587" cy="37433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916238" y="1196975"/>
            <a:ext cx="48895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2</a:t>
            </a:r>
          </a:p>
          <a:p>
            <a:r>
              <a:rPr lang="ru-RU" sz="4800" b="1">
                <a:latin typeface="Times New Roman" pitchFamily="18" charset="0"/>
              </a:rPr>
              <a:t>2</a:t>
            </a:r>
          </a:p>
          <a:p>
            <a:r>
              <a:rPr lang="ru-RU" sz="4800" b="1">
                <a:latin typeface="Times New Roman" pitchFamily="18" charset="0"/>
              </a:rPr>
              <a:t>3</a:t>
            </a:r>
          </a:p>
          <a:p>
            <a:r>
              <a:rPr lang="ru-RU" sz="4800" b="1">
                <a:latin typeface="Times New Roman" pitchFamily="18" charset="0"/>
              </a:rPr>
              <a:t>5</a:t>
            </a:r>
          </a:p>
          <a:p>
            <a:endParaRPr lang="ru-RU" sz="4800" b="1">
              <a:latin typeface="Times New Roman" pitchFamily="18" charset="0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4859338" y="1125538"/>
            <a:ext cx="79375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75</a:t>
            </a:r>
          </a:p>
          <a:p>
            <a:r>
              <a:rPr lang="ru-RU" sz="4800" b="1">
                <a:latin typeface="Times New Roman" pitchFamily="18" charset="0"/>
              </a:rPr>
              <a:t>25</a:t>
            </a:r>
          </a:p>
          <a:p>
            <a:r>
              <a:rPr lang="ru-RU" sz="4800" b="1">
                <a:latin typeface="Times New Roman" pitchFamily="18" charset="0"/>
              </a:rPr>
              <a:t>  5</a:t>
            </a:r>
          </a:p>
          <a:p>
            <a:r>
              <a:rPr lang="ru-RU" sz="4800" b="1">
                <a:latin typeface="Times New Roman" pitchFamily="18" charset="0"/>
              </a:rPr>
              <a:t>  1</a:t>
            </a:r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H="1">
            <a:off x="6011863" y="1125538"/>
            <a:ext cx="1587" cy="35274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6227763" y="1196975"/>
            <a:ext cx="48895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3</a:t>
            </a:r>
          </a:p>
          <a:p>
            <a:r>
              <a:rPr lang="ru-RU" sz="4800" b="1">
                <a:latin typeface="Times New Roman" pitchFamily="18" charset="0"/>
              </a:rPr>
              <a:t>5</a:t>
            </a:r>
          </a:p>
          <a:p>
            <a:r>
              <a:rPr lang="ru-RU" sz="4800" b="1">
                <a:latin typeface="Times New Roman" pitchFamily="18" charset="0"/>
              </a:rPr>
              <a:t>5</a:t>
            </a:r>
          </a:p>
        </p:txBody>
      </p:sp>
      <p:pic>
        <p:nvPicPr>
          <p:cNvPr id="21514" name="Picture 10" descr="CRCTR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2588" y="0"/>
            <a:ext cx="1141412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7" name="Line 11"/>
          <p:cNvSpPr>
            <a:spLocks noChangeShapeType="1"/>
          </p:cNvSpPr>
          <p:nvPr/>
        </p:nvSpPr>
        <p:spPr bwMode="auto">
          <a:xfrm>
            <a:off x="6300788" y="1916113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2987675" y="4149725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>
            <a:off x="2987675" y="3357563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>
            <a:off x="6372225" y="2636838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1" name="WordArt 15"/>
          <p:cNvSpPr>
            <a:spLocks noChangeArrowheads="1" noChangeShapeType="1" noTextEdit="1"/>
          </p:cNvSpPr>
          <p:nvPr/>
        </p:nvSpPr>
        <p:spPr bwMode="auto">
          <a:xfrm>
            <a:off x="0" y="5373688"/>
            <a:ext cx="3960813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33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НОК (60,75) =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3995738" y="5157788"/>
            <a:ext cx="25844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chemeClr val="accent2"/>
                </a:solidFill>
                <a:latin typeface="Times New Roman" pitchFamily="18" charset="0"/>
              </a:rPr>
              <a:t>2 </a:t>
            </a:r>
            <a:r>
              <a:rPr lang="en-US" sz="5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5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5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5400" b="1">
                <a:solidFill>
                  <a:schemeClr val="accent2"/>
                </a:solidFill>
                <a:latin typeface="Times New Roman" pitchFamily="18" charset="0"/>
              </a:rPr>
              <a:t>3 </a:t>
            </a:r>
            <a:r>
              <a:rPr lang="en-US" sz="5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5400" b="1">
                <a:solidFill>
                  <a:schemeClr val="accent2"/>
                </a:solidFill>
                <a:latin typeface="Times New Roman" pitchFamily="18" charset="0"/>
              </a:rPr>
              <a:t>5</a:t>
            </a: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7369175" y="5229225"/>
            <a:ext cx="17748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300</a:t>
            </a:r>
            <a:endParaRPr lang="ru-RU" sz="54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9234" name="Line 18"/>
          <p:cNvSpPr>
            <a:spLocks noChangeShapeType="1"/>
          </p:cNvSpPr>
          <p:nvPr/>
        </p:nvSpPr>
        <p:spPr bwMode="auto">
          <a:xfrm flipH="1">
            <a:off x="6300788" y="1196975"/>
            <a:ext cx="503237" cy="9366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5" name="Line 19"/>
          <p:cNvSpPr>
            <a:spLocks noChangeShapeType="1"/>
          </p:cNvSpPr>
          <p:nvPr/>
        </p:nvSpPr>
        <p:spPr bwMode="auto">
          <a:xfrm flipH="1">
            <a:off x="6300788" y="1916113"/>
            <a:ext cx="503237" cy="9366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6588125" y="5157788"/>
            <a:ext cx="8699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5400" b="1">
                <a:solidFill>
                  <a:schemeClr val="accent2"/>
                </a:solidFill>
                <a:latin typeface="Times New Roman" pitchFamily="18" charset="0"/>
              </a:rPr>
              <a:t> 5</a:t>
            </a:r>
          </a:p>
        </p:txBody>
      </p:sp>
      <p:sp>
        <p:nvSpPr>
          <p:cNvPr id="9237" name="Oval 21"/>
          <p:cNvSpPr>
            <a:spLocks noChangeArrowheads="1"/>
          </p:cNvSpPr>
          <p:nvPr/>
        </p:nvSpPr>
        <p:spPr bwMode="auto">
          <a:xfrm>
            <a:off x="6156325" y="1268413"/>
            <a:ext cx="792163" cy="720725"/>
          </a:xfrm>
          <a:prstGeom prst="ellips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38" name="Freeform 22"/>
          <p:cNvSpPr>
            <a:spLocks/>
          </p:cNvSpPr>
          <p:nvPr/>
        </p:nvSpPr>
        <p:spPr bwMode="auto">
          <a:xfrm>
            <a:off x="6588125" y="3357563"/>
            <a:ext cx="576263" cy="1871662"/>
          </a:xfrm>
          <a:custGeom>
            <a:avLst/>
            <a:gdLst>
              <a:gd name="T0" fmla="*/ 0 w 750"/>
              <a:gd name="T1" fmla="*/ 0 h 1065"/>
              <a:gd name="T2" fmla="*/ 576263 w 750"/>
              <a:gd name="T3" fmla="*/ 1871662 h 1065"/>
              <a:gd name="T4" fmla="*/ 0 60000 65536"/>
              <a:gd name="T5" fmla="*/ 0 60000 65536"/>
              <a:gd name="T6" fmla="*/ 0 w 750"/>
              <a:gd name="T7" fmla="*/ 0 h 1065"/>
              <a:gd name="T8" fmla="*/ 750 w 750"/>
              <a:gd name="T9" fmla="*/ 1065 h 106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50" h="1065">
                <a:moveTo>
                  <a:pt x="0" y="0"/>
                </a:moveTo>
                <a:lnTo>
                  <a:pt x="750" y="1065"/>
                </a:lnTo>
              </a:path>
            </a:pathLst>
          </a:cu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363" name="Oval 147"/>
          <p:cNvSpPr>
            <a:spLocks noChangeArrowheads="1"/>
          </p:cNvSpPr>
          <p:nvPr/>
        </p:nvSpPr>
        <p:spPr bwMode="auto">
          <a:xfrm>
            <a:off x="6084888" y="2060575"/>
            <a:ext cx="792162" cy="720725"/>
          </a:xfrm>
          <a:prstGeom prst="ellips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65" name="Text Box 149"/>
          <p:cNvSpPr txBox="1">
            <a:spLocks noChangeArrowheads="1"/>
          </p:cNvSpPr>
          <p:nvPr/>
        </p:nvSpPr>
        <p:spPr bwMode="auto">
          <a:xfrm>
            <a:off x="4932363" y="5943600"/>
            <a:ext cx="8699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latin typeface="Times New Roman" pitchFamily="18" charset="0"/>
              </a:rPr>
              <a:t>60</a:t>
            </a:r>
          </a:p>
        </p:txBody>
      </p:sp>
      <p:sp>
        <p:nvSpPr>
          <p:cNvPr id="9366" name="Text Box 150"/>
          <p:cNvSpPr txBox="1">
            <a:spLocks noChangeArrowheads="1"/>
          </p:cNvSpPr>
          <p:nvPr/>
        </p:nvSpPr>
        <p:spPr bwMode="auto">
          <a:xfrm>
            <a:off x="5940425" y="5943600"/>
            <a:ext cx="8699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 b="1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5400" b="1">
                <a:latin typeface="Times New Roman" pitchFamily="18" charset="0"/>
              </a:rPr>
              <a:t> 5</a:t>
            </a:r>
          </a:p>
        </p:txBody>
      </p:sp>
      <p:sp>
        <p:nvSpPr>
          <p:cNvPr id="9367" name="Text Box 151"/>
          <p:cNvSpPr txBox="1">
            <a:spLocks noChangeArrowheads="1"/>
          </p:cNvSpPr>
          <p:nvPr/>
        </p:nvSpPr>
        <p:spPr bwMode="auto">
          <a:xfrm>
            <a:off x="7019925" y="5943600"/>
            <a:ext cx="17748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300</a:t>
            </a:r>
            <a:endParaRPr lang="ru-RU" sz="54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9368" name="Freeform 152"/>
          <p:cNvSpPr>
            <a:spLocks/>
          </p:cNvSpPr>
          <p:nvPr/>
        </p:nvSpPr>
        <p:spPr bwMode="auto">
          <a:xfrm>
            <a:off x="2124075" y="1773238"/>
            <a:ext cx="3168650" cy="4392612"/>
          </a:xfrm>
          <a:custGeom>
            <a:avLst/>
            <a:gdLst>
              <a:gd name="T0" fmla="*/ 0 w 750"/>
              <a:gd name="T1" fmla="*/ 0 h 1065"/>
              <a:gd name="T2" fmla="*/ 3168650 w 750"/>
              <a:gd name="T3" fmla="*/ 4392612 h 1065"/>
              <a:gd name="T4" fmla="*/ 0 60000 65536"/>
              <a:gd name="T5" fmla="*/ 0 60000 65536"/>
              <a:gd name="T6" fmla="*/ 0 w 750"/>
              <a:gd name="T7" fmla="*/ 0 h 1065"/>
              <a:gd name="T8" fmla="*/ 750 w 750"/>
              <a:gd name="T9" fmla="*/ 1065 h 106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50" h="1065">
                <a:moveTo>
                  <a:pt x="0" y="0"/>
                </a:moveTo>
                <a:lnTo>
                  <a:pt x="750" y="1065"/>
                </a:lnTo>
              </a:path>
            </a:pathLst>
          </a:cu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369" name="WordArt 153"/>
          <p:cNvSpPr>
            <a:spLocks noChangeArrowheads="1" noChangeShapeType="1" noTextEdit="1"/>
          </p:cNvSpPr>
          <p:nvPr/>
        </p:nvSpPr>
        <p:spPr bwMode="auto">
          <a:xfrm>
            <a:off x="323850" y="6092825"/>
            <a:ext cx="3960813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НОК (60,75) =</a:t>
            </a:r>
          </a:p>
        </p:txBody>
      </p:sp>
      <p:sp>
        <p:nvSpPr>
          <p:cNvPr id="9371" name="Freeform 155"/>
          <p:cNvSpPr>
            <a:spLocks/>
          </p:cNvSpPr>
          <p:nvPr/>
        </p:nvSpPr>
        <p:spPr bwMode="auto">
          <a:xfrm>
            <a:off x="6516688" y="3429000"/>
            <a:ext cx="71437" cy="2592388"/>
          </a:xfrm>
          <a:custGeom>
            <a:avLst/>
            <a:gdLst>
              <a:gd name="T0" fmla="*/ 0 w 750"/>
              <a:gd name="T1" fmla="*/ 0 h 1065"/>
              <a:gd name="T2" fmla="*/ 71437 w 750"/>
              <a:gd name="T3" fmla="*/ 2592388 h 1065"/>
              <a:gd name="T4" fmla="*/ 0 60000 65536"/>
              <a:gd name="T5" fmla="*/ 0 60000 65536"/>
              <a:gd name="T6" fmla="*/ 0 w 750"/>
              <a:gd name="T7" fmla="*/ 0 h 1065"/>
              <a:gd name="T8" fmla="*/ 750 w 750"/>
              <a:gd name="T9" fmla="*/ 1065 h 106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50" h="1065">
                <a:moveTo>
                  <a:pt x="0" y="0"/>
                </a:moveTo>
                <a:lnTo>
                  <a:pt x="750" y="1065"/>
                </a:lnTo>
              </a:path>
            </a:pathLst>
          </a:cu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9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9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9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9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92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1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2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2000"/>
                                        <p:tgtEl>
                                          <p:spTgt spid="9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1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6" dur="1000"/>
                                        <p:tgtEl>
                                          <p:spTgt spid="9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1000"/>
                                        <p:tgtEl>
                                          <p:spTgt spid="9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1000"/>
                                        <p:tgtEl>
                                          <p:spTgt spid="9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2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000"/>
                            </p:stCondLst>
                            <p:childTnLst>
                              <p:par>
                                <p:cTn id="1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1000"/>
                                        <p:tgtEl>
                                          <p:spTgt spid="9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1000"/>
                                        <p:tgtEl>
                                          <p:spTgt spid="9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1000"/>
                                        <p:tgtEl>
                                          <p:spTgt spid="9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21" grpId="0" animBg="1"/>
      <p:bldP spid="9224" grpId="0" animBg="1"/>
      <p:bldP spid="9227" grpId="0" animBg="1"/>
      <p:bldP spid="9228" grpId="0" animBg="1"/>
      <p:bldP spid="9229" grpId="0" animBg="1"/>
      <p:bldP spid="9230" grpId="0" animBg="1"/>
      <p:bldP spid="9231" grpId="0" animBg="1"/>
      <p:bldP spid="9232" grpId="0"/>
      <p:bldP spid="9233" grpId="0"/>
      <p:bldP spid="9234" grpId="0" animBg="1"/>
      <p:bldP spid="9235" grpId="0" animBg="1"/>
      <p:bldP spid="9236" grpId="0"/>
      <p:bldP spid="9237" grpId="0" animBg="1"/>
      <p:bldP spid="9238" grpId="0" animBg="1"/>
      <p:bldP spid="9238" grpId="1" animBg="1"/>
      <p:bldP spid="9363" grpId="0" animBg="1"/>
      <p:bldP spid="9365" grpId="0"/>
      <p:bldP spid="9366" grpId="0"/>
      <p:bldP spid="9367" grpId="0"/>
      <p:bldP spid="9368" grpId="0" animBg="1"/>
      <p:bldP spid="9369" grpId="0" animBg="1"/>
      <p:bldP spid="937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3"/>
          <p:cNvSpPr>
            <a:spLocks noChangeArrowheads="1" noChangeShapeType="1" noTextEdit="1"/>
          </p:cNvSpPr>
          <p:nvPr/>
        </p:nvSpPr>
        <p:spPr bwMode="auto">
          <a:xfrm>
            <a:off x="8388350" y="2349500"/>
            <a:ext cx="546100" cy="766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835150" y="549275"/>
            <a:ext cx="79375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60</a:t>
            </a:r>
          </a:p>
          <a:p>
            <a:r>
              <a:rPr lang="ru-RU" sz="4800" b="1">
                <a:latin typeface="Times New Roman" pitchFamily="18" charset="0"/>
              </a:rPr>
              <a:t>30</a:t>
            </a:r>
          </a:p>
          <a:p>
            <a:r>
              <a:rPr lang="ru-RU" sz="4800" b="1">
                <a:latin typeface="Times New Roman" pitchFamily="18" charset="0"/>
              </a:rPr>
              <a:t>15</a:t>
            </a:r>
          </a:p>
          <a:p>
            <a:r>
              <a:rPr lang="ru-RU" sz="4800" b="1">
                <a:latin typeface="Times New Roman" pitchFamily="18" charset="0"/>
              </a:rPr>
              <a:t>  5</a:t>
            </a:r>
          </a:p>
          <a:p>
            <a:r>
              <a:rPr lang="ru-RU" sz="4800" b="1">
                <a:latin typeface="Times New Roman" pitchFamily="18" charset="0"/>
              </a:rPr>
              <a:t>  1</a:t>
            </a:r>
          </a:p>
        </p:txBody>
      </p:sp>
      <p:sp>
        <p:nvSpPr>
          <p:cNvPr id="29701" name="Line 5"/>
          <p:cNvSpPr>
            <a:spLocks noChangeShapeType="1"/>
          </p:cNvSpPr>
          <p:nvPr/>
        </p:nvSpPr>
        <p:spPr bwMode="auto">
          <a:xfrm flipH="1">
            <a:off x="2916238" y="692150"/>
            <a:ext cx="0" cy="35274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3059113" y="476250"/>
            <a:ext cx="48895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2</a:t>
            </a:r>
          </a:p>
          <a:p>
            <a:r>
              <a:rPr lang="ru-RU" sz="4800" b="1">
                <a:latin typeface="Times New Roman" pitchFamily="18" charset="0"/>
              </a:rPr>
              <a:t>2</a:t>
            </a:r>
          </a:p>
          <a:p>
            <a:r>
              <a:rPr lang="ru-RU" sz="4800" b="1">
                <a:latin typeface="Times New Roman" pitchFamily="18" charset="0"/>
              </a:rPr>
              <a:t>3</a:t>
            </a:r>
          </a:p>
          <a:p>
            <a:r>
              <a:rPr lang="ru-RU" sz="4800" b="1">
                <a:latin typeface="Times New Roman" pitchFamily="18" charset="0"/>
              </a:rPr>
              <a:t>5</a:t>
            </a:r>
          </a:p>
          <a:p>
            <a:endParaRPr lang="ru-RU" sz="4800" b="1">
              <a:latin typeface="Times New Roman" pitchFamily="18" charset="0"/>
            </a:endParaRP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4932363" y="404813"/>
            <a:ext cx="79375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42</a:t>
            </a:r>
          </a:p>
          <a:p>
            <a:r>
              <a:rPr lang="ru-RU" sz="4800" b="1">
                <a:latin typeface="Times New Roman" pitchFamily="18" charset="0"/>
              </a:rPr>
              <a:t>21</a:t>
            </a:r>
          </a:p>
          <a:p>
            <a:r>
              <a:rPr lang="ru-RU" sz="4800" b="1">
                <a:latin typeface="Times New Roman" pitchFamily="18" charset="0"/>
              </a:rPr>
              <a:t>  7</a:t>
            </a:r>
          </a:p>
          <a:p>
            <a:r>
              <a:rPr lang="ru-RU" sz="4800" b="1">
                <a:latin typeface="Times New Roman" pitchFamily="18" charset="0"/>
              </a:rPr>
              <a:t>  1</a:t>
            </a:r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 flipH="1">
            <a:off x="5940425" y="549275"/>
            <a:ext cx="0" cy="26638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6372225" y="404813"/>
            <a:ext cx="488950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2</a:t>
            </a:r>
          </a:p>
          <a:p>
            <a:r>
              <a:rPr lang="ru-RU" sz="4800" b="1">
                <a:latin typeface="Times New Roman" pitchFamily="18" charset="0"/>
              </a:rPr>
              <a:t>3</a:t>
            </a:r>
          </a:p>
          <a:p>
            <a:r>
              <a:rPr lang="ru-RU" sz="4800" b="1">
                <a:latin typeface="Times New Roman" pitchFamily="18" charset="0"/>
              </a:rPr>
              <a:t>7</a:t>
            </a:r>
          </a:p>
        </p:txBody>
      </p:sp>
      <p:pic>
        <p:nvPicPr>
          <p:cNvPr id="22537" name="Picture 10" descr="CRCTR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1313" y="0"/>
            <a:ext cx="118268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6443663" y="1125538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>
            <a:off x="3203575" y="1196975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9" name="Line 13"/>
          <p:cNvSpPr>
            <a:spLocks noChangeShapeType="1"/>
          </p:cNvSpPr>
          <p:nvPr/>
        </p:nvSpPr>
        <p:spPr bwMode="auto">
          <a:xfrm>
            <a:off x="3132138" y="2636838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10" name="Line 14"/>
          <p:cNvSpPr>
            <a:spLocks noChangeShapeType="1"/>
          </p:cNvSpPr>
          <p:nvPr/>
        </p:nvSpPr>
        <p:spPr bwMode="auto">
          <a:xfrm>
            <a:off x="6443663" y="1844675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11" name="WordArt 15"/>
          <p:cNvSpPr>
            <a:spLocks noChangeArrowheads="1" noChangeShapeType="1" noTextEdit="1"/>
          </p:cNvSpPr>
          <p:nvPr/>
        </p:nvSpPr>
        <p:spPr bwMode="auto">
          <a:xfrm>
            <a:off x="323850" y="4652963"/>
            <a:ext cx="3960813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НОД (60,42) =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4500563" y="4437063"/>
            <a:ext cx="5762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chemeClr val="accent2"/>
                </a:solidFill>
                <a:latin typeface="Times New Roman" pitchFamily="18" charset="0"/>
              </a:rPr>
              <a:t>2  </a:t>
            </a:r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6156325" y="4437063"/>
            <a:ext cx="10890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6</a:t>
            </a:r>
            <a:endParaRPr lang="ru-RU" sz="54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9714" name="Line 18"/>
          <p:cNvSpPr>
            <a:spLocks noChangeShapeType="1"/>
          </p:cNvSpPr>
          <p:nvPr/>
        </p:nvSpPr>
        <p:spPr bwMode="auto">
          <a:xfrm flipH="1">
            <a:off x="6227763" y="476250"/>
            <a:ext cx="503237" cy="9366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15" name="Line 19"/>
          <p:cNvSpPr>
            <a:spLocks noChangeShapeType="1"/>
          </p:cNvSpPr>
          <p:nvPr/>
        </p:nvSpPr>
        <p:spPr bwMode="auto">
          <a:xfrm flipH="1">
            <a:off x="6372225" y="1125538"/>
            <a:ext cx="503238" cy="9366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16" name="Text Box 20"/>
          <p:cNvSpPr txBox="1">
            <a:spLocks noChangeArrowheads="1"/>
          </p:cNvSpPr>
          <p:nvPr/>
        </p:nvSpPr>
        <p:spPr bwMode="auto">
          <a:xfrm>
            <a:off x="5148263" y="4437063"/>
            <a:ext cx="8699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5400" b="1">
                <a:solidFill>
                  <a:schemeClr val="accent2"/>
                </a:solidFill>
                <a:latin typeface="Times New Roman" pitchFamily="18" charset="0"/>
              </a:rPr>
              <a:t> 3</a:t>
            </a:r>
          </a:p>
        </p:txBody>
      </p:sp>
      <p:sp>
        <p:nvSpPr>
          <p:cNvPr id="29717" name="Oval 21"/>
          <p:cNvSpPr>
            <a:spLocks noChangeArrowheads="1"/>
          </p:cNvSpPr>
          <p:nvPr/>
        </p:nvSpPr>
        <p:spPr bwMode="auto">
          <a:xfrm>
            <a:off x="6156325" y="549275"/>
            <a:ext cx="792163" cy="720725"/>
          </a:xfrm>
          <a:prstGeom prst="ellips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18" name="Freeform 22"/>
          <p:cNvSpPr>
            <a:spLocks/>
          </p:cNvSpPr>
          <p:nvPr/>
        </p:nvSpPr>
        <p:spPr bwMode="auto">
          <a:xfrm flipH="1">
            <a:off x="4859338" y="1412875"/>
            <a:ext cx="1368425" cy="3168650"/>
          </a:xfrm>
          <a:custGeom>
            <a:avLst/>
            <a:gdLst>
              <a:gd name="T0" fmla="*/ 0 w 750"/>
              <a:gd name="T1" fmla="*/ 0 h 1065"/>
              <a:gd name="T2" fmla="*/ 1368425 w 750"/>
              <a:gd name="T3" fmla="*/ 3168650 h 1065"/>
              <a:gd name="T4" fmla="*/ 0 60000 65536"/>
              <a:gd name="T5" fmla="*/ 0 60000 65536"/>
              <a:gd name="T6" fmla="*/ 0 w 750"/>
              <a:gd name="T7" fmla="*/ 0 h 1065"/>
              <a:gd name="T8" fmla="*/ 750 w 750"/>
              <a:gd name="T9" fmla="*/ 1065 h 106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50" h="1065">
                <a:moveTo>
                  <a:pt x="0" y="0"/>
                </a:moveTo>
                <a:lnTo>
                  <a:pt x="750" y="1065"/>
                </a:lnTo>
              </a:path>
            </a:pathLst>
          </a:cu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19" name="Oval 23"/>
          <p:cNvSpPr>
            <a:spLocks noChangeArrowheads="1"/>
          </p:cNvSpPr>
          <p:nvPr/>
        </p:nvSpPr>
        <p:spPr bwMode="auto">
          <a:xfrm>
            <a:off x="6227763" y="1268413"/>
            <a:ext cx="792162" cy="720725"/>
          </a:xfrm>
          <a:prstGeom prst="ellips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20" name="Text Box 24"/>
          <p:cNvSpPr txBox="1">
            <a:spLocks noChangeArrowheads="1"/>
          </p:cNvSpPr>
          <p:nvPr/>
        </p:nvSpPr>
        <p:spPr bwMode="auto">
          <a:xfrm>
            <a:off x="4787900" y="5516563"/>
            <a:ext cx="8699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chemeClr val="accent2"/>
                </a:solidFill>
                <a:latin typeface="Times New Roman" pitchFamily="18" charset="0"/>
              </a:rPr>
              <a:t>60</a:t>
            </a:r>
          </a:p>
        </p:txBody>
      </p:sp>
      <p:sp>
        <p:nvSpPr>
          <p:cNvPr id="29721" name="Text Box 25"/>
          <p:cNvSpPr txBox="1">
            <a:spLocks noChangeArrowheads="1"/>
          </p:cNvSpPr>
          <p:nvPr/>
        </p:nvSpPr>
        <p:spPr bwMode="auto">
          <a:xfrm>
            <a:off x="5724525" y="5516563"/>
            <a:ext cx="8699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5400" b="1">
                <a:solidFill>
                  <a:schemeClr val="accent2"/>
                </a:solidFill>
                <a:latin typeface="Times New Roman" pitchFamily="18" charset="0"/>
              </a:rPr>
              <a:t> 7</a:t>
            </a:r>
          </a:p>
        </p:txBody>
      </p:sp>
      <p:sp>
        <p:nvSpPr>
          <p:cNvPr id="29722" name="Text Box 26"/>
          <p:cNvSpPr txBox="1">
            <a:spLocks noChangeArrowheads="1"/>
          </p:cNvSpPr>
          <p:nvPr/>
        </p:nvSpPr>
        <p:spPr bwMode="auto">
          <a:xfrm>
            <a:off x="6804025" y="5516563"/>
            <a:ext cx="17748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420</a:t>
            </a:r>
            <a:endParaRPr lang="ru-RU" sz="54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9723" name="Freeform 27"/>
          <p:cNvSpPr>
            <a:spLocks/>
          </p:cNvSpPr>
          <p:nvPr/>
        </p:nvSpPr>
        <p:spPr bwMode="auto">
          <a:xfrm>
            <a:off x="2195513" y="1052513"/>
            <a:ext cx="2952750" cy="4608512"/>
          </a:xfrm>
          <a:custGeom>
            <a:avLst/>
            <a:gdLst>
              <a:gd name="T0" fmla="*/ 0 w 750"/>
              <a:gd name="T1" fmla="*/ 0 h 1065"/>
              <a:gd name="T2" fmla="*/ 2952750 w 750"/>
              <a:gd name="T3" fmla="*/ 4608512 h 1065"/>
              <a:gd name="T4" fmla="*/ 0 60000 65536"/>
              <a:gd name="T5" fmla="*/ 0 60000 65536"/>
              <a:gd name="T6" fmla="*/ 0 w 750"/>
              <a:gd name="T7" fmla="*/ 0 h 1065"/>
              <a:gd name="T8" fmla="*/ 750 w 750"/>
              <a:gd name="T9" fmla="*/ 1065 h 106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50" h="1065">
                <a:moveTo>
                  <a:pt x="0" y="0"/>
                </a:moveTo>
                <a:lnTo>
                  <a:pt x="750" y="1065"/>
                </a:lnTo>
              </a:path>
            </a:pathLst>
          </a:cu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24" name="WordArt 28"/>
          <p:cNvSpPr>
            <a:spLocks noChangeArrowheads="1" noChangeShapeType="1" noTextEdit="1"/>
          </p:cNvSpPr>
          <p:nvPr/>
        </p:nvSpPr>
        <p:spPr bwMode="auto">
          <a:xfrm>
            <a:off x="395288" y="5734050"/>
            <a:ext cx="3960812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НОК (60,42) =</a:t>
            </a:r>
          </a:p>
        </p:txBody>
      </p:sp>
      <p:sp>
        <p:nvSpPr>
          <p:cNvPr id="29725" name="Freeform 29"/>
          <p:cNvSpPr>
            <a:spLocks/>
          </p:cNvSpPr>
          <p:nvPr/>
        </p:nvSpPr>
        <p:spPr bwMode="auto">
          <a:xfrm flipH="1">
            <a:off x="6443663" y="2636838"/>
            <a:ext cx="144462" cy="2952750"/>
          </a:xfrm>
          <a:custGeom>
            <a:avLst/>
            <a:gdLst>
              <a:gd name="T0" fmla="*/ 0 w 750"/>
              <a:gd name="T1" fmla="*/ 0 h 1065"/>
              <a:gd name="T2" fmla="*/ 144462 w 750"/>
              <a:gd name="T3" fmla="*/ 2952750 h 1065"/>
              <a:gd name="T4" fmla="*/ 0 60000 65536"/>
              <a:gd name="T5" fmla="*/ 0 60000 65536"/>
              <a:gd name="T6" fmla="*/ 0 w 750"/>
              <a:gd name="T7" fmla="*/ 0 h 1065"/>
              <a:gd name="T8" fmla="*/ 750 w 750"/>
              <a:gd name="T9" fmla="*/ 1065 h 106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50" h="1065">
                <a:moveTo>
                  <a:pt x="0" y="0"/>
                </a:moveTo>
                <a:lnTo>
                  <a:pt x="750" y="1065"/>
                </a:lnTo>
              </a:path>
            </a:pathLst>
          </a:cu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26" name="Freeform 30"/>
          <p:cNvSpPr>
            <a:spLocks/>
          </p:cNvSpPr>
          <p:nvPr/>
        </p:nvSpPr>
        <p:spPr bwMode="auto">
          <a:xfrm flipH="1">
            <a:off x="5795963" y="2133600"/>
            <a:ext cx="503237" cy="2447925"/>
          </a:xfrm>
          <a:custGeom>
            <a:avLst/>
            <a:gdLst>
              <a:gd name="T0" fmla="*/ 0 w 750"/>
              <a:gd name="T1" fmla="*/ 0 h 1065"/>
              <a:gd name="T2" fmla="*/ 503237 w 750"/>
              <a:gd name="T3" fmla="*/ 2447925 h 1065"/>
              <a:gd name="T4" fmla="*/ 0 60000 65536"/>
              <a:gd name="T5" fmla="*/ 0 60000 65536"/>
              <a:gd name="T6" fmla="*/ 0 w 750"/>
              <a:gd name="T7" fmla="*/ 0 h 1065"/>
              <a:gd name="T8" fmla="*/ 750 w 750"/>
              <a:gd name="T9" fmla="*/ 1065 h 106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50" h="1065">
                <a:moveTo>
                  <a:pt x="0" y="0"/>
                </a:moveTo>
                <a:lnTo>
                  <a:pt x="750" y="1065"/>
                </a:lnTo>
              </a:path>
            </a:pathLst>
          </a:cu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7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9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7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97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9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97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97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97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97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8" dur="1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20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2000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10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20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1000"/>
                                        <p:tgtEl>
                                          <p:spTgt spid="29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000"/>
                                        <p:tgtEl>
                                          <p:spTgt spid="297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10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6" dur="1000"/>
                                        <p:tgtEl>
                                          <p:spTgt spid="29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1000"/>
                                        <p:tgtEl>
                                          <p:spTgt spid="29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1000"/>
                                        <p:tgtEl>
                                          <p:spTgt spid="29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1000"/>
                                        <p:tgtEl>
                                          <p:spTgt spid="29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10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1000"/>
                                        <p:tgtEl>
                                          <p:spTgt spid="29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nimBg="1"/>
      <p:bldP spid="29704" grpId="0" animBg="1"/>
      <p:bldP spid="29707" grpId="0" animBg="1"/>
      <p:bldP spid="29708" grpId="0" animBg="1"/>
      <p:bldP spid="29709" grpId="0" animBg="1"/>
      <p:bldP spid="29710" grpId="0" animBg="1"/>
      <p:bldP spid="29711" grpId="0" animBg="1"/>
      <p:bldP spid="29712" grpId="0"/>
      <p:bldP spid="29713" grpId="0"/>
      <p:bldP spid="29714" grpId="0" animBg="1"/>
      <p:bldP spid="29715" grpId="0" animBg="1"/>
      <p:bldP spid="29716" grpId="0"/>
      <p:bldP spid="29717" grpId="0" animBg="1"/>
      <p:bldP spid="29718" grpId="0" animBg="1"/>
      <p:bldP spid="29718" grpId="1" animBg="1"/>
      <p:bldP spid="29719" grpId="0" animBg="1"/>
      <p:bldP spid="29720" grpId="0"/>
      <p:bldP spid="29721" grpId="0"/>
      <p:bldP spid="29722" grpId="0"/>
      <p:bldP spid="29723" grpId="0" animBg="1"/>
      <p:bldP spid="29724" grpId="0" animBg="1"/>
      <p:bldP spid="29725" grpId="0" animBg="1"/>
      <p:bldP spid="29726" grpId="0" animBg="1"/>
      <p:bldP spid="29726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0" y="333375"/>
            <a:ext cx="9144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/>
              <a:t>Подчеркнем общие делители пар чисел:</a:t>
            </a:r>
            <a:endParaRPr lang="ru-RU" sz="3600" b="1" i="1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187450" y="1773238"/>
            <a:ext cx="8778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chemeClr val="accent2"/>
                </a:solidFill>
                <a:latin typeface="Times New Roman" pitchFamily="18" charset="0"/>
              </a:rPr>
              <a:t>9:</a:t>
            </a:r>
            <a:r>
              <a:rPr lang="ru-RU" sz="3600" b="1">
                <a:solidFill>
                  <a:schemeClr val="accent2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98525" y="2422525"/>
            <a:ext cx="11572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chemeClr val="accent2"/>
                </a:solidFill>
                <a:latin typeface="Times New Roman" pitchFamily="18" charset="0"/>
              </a:rPr>
              <a:t>18:</a:t>
            </a:r>
            <a:r>
              <a:rPr lang="ru-RU" sz="3600" b="1">
                <a:solidFill>
                  <a:schemeClr val="accent2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900113" y="3357563"/>
            <a:ext cx="11572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chemeClr val="accent2"/>
                </a:solidFill>
                <a:latin typeface="Times New Roman" pitchFamily="18" charset="0"/>
              </a:rPr>
              <a:t>15:</a:t>
            </a:r>
            <a:r>
              <a:rPr lang="ru-RU" sz="3600" b="1">
                <a:solidFill>
                  <a:schemeClr val="accent2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900113" y="4006850"/>
            <a:ext cx="11572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chemeClr val="accent2"/>
                </a:solidFill>
                <a:latin typeface="Times New Roman" pitchFamily="18" charset="0"/>
              </a:rPr>
              <a:t>20:</a:t>
            </a:r>
            <a:r>
              <a:rPr lang="ru-RU" sz="3600" b="1">
                <a:solidFill>
                  <a:schemeClr val="accent2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900113" y="5013325"/>
            <a:ext cx="11572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chemeClr val="accent2"/>
                </a:solidFill>
                <a:latin typeface="Times New Roman" pitchFamily="18" charset="0"/>
              </a:rPr>
              <a:t>36:</a:t>
            </a:r>
            <a:r>
              <a:rPr lang="ru-RU" sz="3600" b="1">
                <a:solidFill>
                  <a:schemeClr val="accent2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900113" y="5662613"/>
            <a:ext cx="11572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chemeClr val="accent2"/>
                </a:solidFill>
                <a:latin typeface="Times New Roman" pitchFamily="18" charset="0"/>
              </a:rPr>
              <a:t>48:</a:t>
            </a:r>
            <a:r>
              <a:rPr lang="ru-RU" sz="3600" b="1">
                <a:solidFill>
                  <a:schemeClr val="accent2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908175" y="1773238"/>
            <a:ext cx="180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Times New Roman" pitchFamily="18" charset="0"/>
              </a:rPr>
              <a:t>1, 3, 9</a:t>
            </a:r>
            <a:r>
              <a:rPr lang="ru-RU" sz="3600" b="1">
                <a:solidFill>
                  <a:schemeClr val="accent2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1908175" y="2420938"/>
            <a:ext cx="37655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Times New Roman" pitchFamily="18" charset="0"/>
              </a:rPr>
              <a:t>1, 2, 3, 6, 9, 18</a:t>
            </a:r>
            <a:r>
              <a:rPr lang="ru-RU" sz="3600" b="1">
                <a:solidFill>
                  <a:schemeClr val="accent2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1908175" y="3357563"/>
            <a:ext cx="26479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Times New Roman" pitchFamily="18" charset="0"/>
              </a:rPr>
              <a:t>1, 3, 5, 15</a:t>
            </a:r>
            <a:r>
              <a:rPr lang="ru-RU" sz="3600" b="1">
                <a:solidFill>
                  <a:schemeClr val="accent2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1908175" y="4005263"/>
            <a:ext cx="40449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Times New Roman" pitchFamily="18" charset="0"/>
              </a:rPr>
              <a:t>1, 2, 4, 5, 10, 20</a:t>
            </a:r>
            <a:r>
              <a:rPr lang="ru-RU" sz="3600" b="1">
                <a:solidFill>
                  <a:schemeClr val="accent2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1908175" y="5013325"/>
            <a:ext cx="6000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Times New Roman" pitchFamily="18" charset="0"/>
              </a:rPr>
              <a:t>1, 2, 3, 4, 6, 9, 12, 18, 36</a:t>
            </a:r>
            <a:r>
              <a:rPr lang="ru-RU" sz="3600" b="1">
                <a:solidFill>
                  <a:schemeClr val="accent2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908175" y="5662613"/>
            <a:ext cx="67246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Times New Roman" pitchFamily="18" charset="0"/>
              </a:rPr>
              <a:t>1, 2, 3, 4, 6, 8, 12, 16, 42, 48</a:t>
            </a:r>
            <a:r>
              <a:rPr lang="ru-RU" sz="36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3087" name="AutoShape 15"/>
          <p:cNvSpPr>
            <a:spLocks/>
          </p:cNvSpPr>
          <p:nvPr/>
        </p:nvSpPr>
        <p:spPr bwMode="auto">
          <a:xfrm>
            <a:off x="684213" y="1916113"/>
            <a:ext cx="215900" cy="1152525"/>
          </a:xfrm>
          <a:prstGeom prst="leftBracket">
            <a:avLst>
              <a:gd name="adj" fmla="val 44485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8" name="AutoShape 16"/>
          <p:cNvSpPr>
            <a:spLocks/>
          </p:cNvSpPr>
          <p:nvPr/>
        </p:nvSpPr>
        <p:spPr bwMode="auto">
          <a:xfrm>
            <a:off x="684213" y="3573463"/>
            <a:ext cx="215900" cy="1152525"/>
          </a:xfrm>
          <a:prstGeom prst="leftBracket">
            <a:avLst>
              <a:gd name="adj" fmla="val 44485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9" name="AutoShape 17"/>
          <p:cNvSpPr>
            <a:spLocks/>
          </p:cNvSpPr>
          <p:nvPr/>
        </p:nvSpPr>
        <p:spPr bwMode="auto">
          <a:xfrm>
            <a:off x="684213" y="5157788"/>
            <a:ext cx="215900" cy="1152525"/>
          </a:xfrm>
          <a:prstGeom prst="leftBracket">
            <a:avLst>
              <a:gd name="adj" fmla="val 44485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>
            <a:off x="1979613" y="3141663"/>
            <a:ext cx="288925" cy="0"/>
          </a:xfrm>
          <a:prstGeom prst="line">
            <a:avLst/>
          </a:prstGeom>
          <a:noFill/>
          <a:ln w="50800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>
            <a:off x="1979613" y="2492375"/>
            <a:ext cx="288925" cy="0"/>
          </a:xfrm>
          <a:prstGeom prst="line">
            <a:avLst/>
          </a:prstGeom>
          <a:noFill/>
          <a:ln w="50800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2" name="Line 20"/>
          <p:cNvSpPr>
            <a:spLocks noChangeShapeType="1"/>
          </p:cNvSpPr>
          <p:nvPr/>
        </p:nvSpPr>
        <p:spPr bwMode="auto">
          <a:xfrm>
            <a:off x="3132138" y="3141663"/>
            <a:ext cx="288925" cy="0"/>
          </a:xfrm>
          <a:prstGeom prst="line">
            <a:avLst/>
          </a:prstGeom>
          <a:noFill/>
          <a:ln w="50800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>
            <a:off x="2555875" y="2492375"/>
            <a:ext cx="288925" cy="0"/>
          </a:xfrm>
          <a:prstGeom prst="line">
            <a:avLst/>
          </a:prstGeom>
          <a:noFill/>
          <a:ln w="50800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>
            <a:off x="3132138" y="2492375"/>
            <a:ext cx="288925" cy="0"/>
          </a:xfrm>
          <a:prstGeom prst="line">
            <a:avLst/>
          </a:prstGeom>
          <a:noFill/>
          <a:ln w="50800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5" name="Line 23"/>
          <p:cNvSpPr>
            <a:spLocks noChangeShapeType="1"/>
          </p:cNvSpPr>
          <p:nvPr/>
        </p:nvSpPr>
        <p:spPr bwMode="auto">
          <a:xfrm>
            <a:off x="4211638" y="3141663"/>
            <a:ext cx="288925" cy="0"/>
          </a:xfrm>
          <a:prstGeom prst="line">
            <a:avLst/>
          </a:prstGeom>
          <a:noFill/>
          <a:ln w="50800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6" name="Line 24"/>
          <p:cNvSpPr>
            <a:spLocks noChangeShapeType="1"/>
          </p:cNvSpPr>
          <p:nvPr/>
        </p:nvSpPr>
        <p:spPr bwMode="auto">
          <a:xfrm>
            <a:off x="1979613" y="4076700"/>
            <a:ext cx="288925" cy="0"/>
          </a:xfrm>
          <a:prstGeom prst="line">
            <a:avLst/>
          </a:prstGeom>
          <a:noFill/>
          <a:ln w="508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7" name="Line 25"/>
          <p:cNvSpPr>
            <a:spLocks noChangeShapeType="1"/>
          </p:cNvSpPr>
          <p:nvPr/>
        </p:nvSpPr>
        <p:spPr bwMode="auto">
          <a:xfrm>
            <a:off x="1979613" y="4724400"/>
            <a:ext cx="288925" cy="0"/>
          </a:xfrm>
          <a:prstGeom prst="line">
            <a:avLst/>
          </a:prstGeom>
          <a:noFill/>
          <a:ln w="508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8" name="Line 26"/>
          <p:cNvSpPr>
            <a:spLocks noChangeShapeType="1"/>
          </p:cNvSpPr>
          <p:nvPr/>
        </p:nvSpPr>
        <p:spPr bwMode="auto">
          <a:xfrm>
            <a:off x="3132138" y="4076700"/>
            <a:ext cx="288925" cy="0"/>
          </a:xfrm>
          <a:prstGeom prst="line">
            <a:avLst/>
          </a:prstGeom>
          <a:noFill/>
          <a:ln w="508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9" name="Line 27"/>
          <p:cNvSpPr>
            <a:spLocks noChangeShapeType="1"/>
          </p:cNvSpPr>
          <p:nvPr/>
        </p:nvSpPr>
        <p:spPr bwMode="auto">
          <a:xfrm>
            <a:off x="3635375" y="4724400"/>
            <a:ext cx="288925" cy="0"/>
          </a:xfrm>
          <a:prstGeom prst="line">
            <a:avLst/>
          </a:prstGeom>
          <a:noFill/>
          <a:ln w="508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0" name="Line 28"/>
          <p:cNvSpPr>
            <a:spLocks noChangeShapeType="1"/>
          </p:cNvSpPr>
          <p:nvPr/>
        </p:nvSpPr>
        <p:spPr bwMode="auto">
          <a:xfrm>
            <a:off x="1979613" y="5734050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1" name="Line 29"/>
          <p:cNvSpPr>
            <a:spLocks noChangeShapeType="1"/>
          </p:cNvSpPr>
          <p:nvPr/>
        </p:nvSpPr>
        <p:spPr bwMode="auto">
          <a:xfrm>
            <a:off x="1979613" y="6381750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" name="Line 30"/>
          <p:cNvSpPr>
            <a:spLocks noChangeShapeType="1"/>
          </p:cNvSpPr>
          <p:nvPr/>
        </p:nvSpPr>
        <p:spPr bwMode="auto">
          <a:xfrm>
            <a:off x="2555875" y="5734050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3" name="Line 31"/>
          <p:cNvSpPr>
            <a:spLocks noChangeShapeType="1"/>
          </p:cNvSpPr>
          <p:nvPr/>
        </p:nvSpPr>
        <p:spPr bwMode="auto">
          <a:xfrm>
            <a:off x="2555875" y="6381750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4" name="Line 32"/>
          <p:cNvSpPr>
            <a:spLocks noChangeShapeType="1"/>
          </p:cNvSpPr>
          <p:nvPr/>
        </p:nvSpPr>
        <p:spPr bwMode="auto">
          <a:xfrm>
            <a:off x="3132138" y="5734050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5" name="Line 33"/>
          <p:cNvSpPr>
            <a:spLocks noChangeShapeType="1"/>
          </p:cNvSpPr>
          <p:nvPr/>
        </p:nvSpPr>
        <p:spPr bwMode="auto">
          <a:xfrm>
            <a:off x="3132138" y="6381750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6" name="Line 34"/>
          <p:cNvSpPr>
            <a:spLocks noChangeShapeType="1"/>
          </p:cNvSpPr>
          <p:nvPr/>
        </p:nvSpPr>
        <p:spPr bwMode="auto">
          <a:xfrm>
            <a:off x="3708400" y="5734050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7" name="Line 35"/>
          <p:cNvSpPr>
            <a:spLocks noChangeShapeType="1"/>
          </p:cNvSpPr>
          <p:nvPr/>
        </p:nvSpPr>
        <p:spPr bwMode="auto">
          <a:xfrm>
            <a:off x="3708400" y="6381750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8" name="Line 36"/>
          <p:cNvSpPr>
            <a:spLocks noChangeShapeType="1"/>
          </p:cNvSpPr>
          <p:nvPr/>
        </p:nvSpPr>
        <p:spPr bwMode="auto">
          <a:xfrm>
            <a:off x="4284663" y="5734050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9" name="Line 37"/>
          <p:cNvSpPr>
            <a:spLocks noChangeShapeType="1"/>
          </p:cNvSpPr>
          <p:nvPr/>
        </p:nvSpPr>
        <p:spPr bwMode="auto">
          <a:xfrm>
            <a:off x="4284663" y="6381750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0" name="Line 38"/>
          <p:cNvSpPr>
            <a:spLocks noChangeShapeType="1"/>
          </p:cNvSpPr>
          <p:nvPr/>
        </p:nvSpPr>
        <p:spPr bwMode="auto">
          <a:xfrm>
            <a:off x="5508625" y="5734050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1" name="Line 39"/>
          <p:cNvSpPr>
            <a:spLocks noChangeShapeType="1"/>
          </p:cNvSpPr>
          <p:nvPr/>
        </p:nvSpPr>
        <p:spPr bwMode="auto">
          <a:xfrm>
            <a:off x="5508625" y="6381750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2" name="Text Box 40"/>
          <p:cNvSpPr txBox="1">
            <a:spLocks noChangeArrowheads="1"/>
          </p:cNvSpPr>
          <p:nvPr/>
        </p:nvSpPr>
        <p:spPr bwMode="auto">
          <a:xfrm>
            <a:off x="0" y="0"/>
            <a:ext cx="87137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/>
              <a:t>В каждой паре из общих делителей выделите     наибольшее число:</a:t>
            </a:r>
            <a:endParaRPr lang="ru-RU" sz="3600" b="1" i="1"/>
          </a:p>
        </p:txBody>
      </p:sp>
      <p:pic>
        <p:nvPicPr>
          <p:cNvPr id="5161" name="Picture 41" descr="CRCTR0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0738" y="1844675"/>
            <a:ext cx="1973262" cy="20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14" name="Oval 42"/>
          <p:cNvSpPr>
            <a:spLocks noChangeArrowheads="1"/>
          </p:cNvSpPr>
          <p:nvPr/>
        </p:nvSpPr>
        <p:spPr bwMode="auto">
          <a:xfrm>
            <a:off x="4067175" y="2349500"/>
            <a:ext cx="576263" cy="1008063"/>
          </a:xfrm>
          <a:prstGeom prst="ellipse">
            <a:avLst/>
          </a:prstGeom>
          <a:solidFill>
            <a:srgbClr val="FF00FF">
              <a:alpha val="21960"/>
            </a:srgbClr>
          </a:solidFill>
          <a:ln w="508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15" name="Oval 43"/>
          <p:cNvSpPr>
            <a:spLocks noChangeArrowheads="1"/>
          </p:cNvSpPr>
          <p:nvPr/>
        </p:nvSpPr>
        <p:spPr bwMode="auto">
          <a:xfrm>
            <a:off x="2987675" y="1700213"/>
            <a:ext cx="576263" cy="1008062"/>
          </a:xfrm>
          <a:prstGeom prst="ellipse">
            <a:avLst/>
          </a:prstGeom>
          <a:solidFill>
            <a:srgbClr val="FF00FF">
              <a:alpha val="21960"/>
            </a:srgbClr>
          </a:solidFill>
          <a:ln w="508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16" name="Oval 44"/>
          <p:cNvSpPr>
            <a:spLocks noChangeArrowheads="1"/>
          </p:cNvSpPr>
          <p:nvPr/>
        </p:nvSpPr>
        <p:spPr bwMode="auto">
          <a:xfrm>
            <a:off x="2987675" y="3284538"/>
            <a:ext cx="576263" cy="1008062"/>
          </a:xfrm>
          <a:prstGeom prst="ellipse">
            <a:avLst/>
          </a:prstGeom>
          <a:solidFill>
            <a:srgbClr val="00FF00">
              <a:alpha val="25882"/>
            </a:srgbClr>
          </a:solidFill>
          <a:ln w="508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17" name="Oval 45"/>
          <p:cNvSpPr>
            <a:spLocks noChangeArrowheads="1"/>
          </p:cNvSpPr>
          <p:nvPr/>
        </p:nvSpPr>
        <p:spPr bwMode="auto">
          <a:xfrm>
            <a:off x="3492500" y="4005263"/>
            <a:ext cx="576263" cy="1008062"/>
          </a:xfrm>
          <a:prstGeom prst="ellipse">
            <a:avLst/>
          </a:prstGeom>
          <a:solidFill>
            <a:srgbClr val="00FF00">
              <a:alpha val="25882"/>
            </a:srgbClr>
          </a:solidFill>
          <a:ln w="508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18" name="Oval 46"/>
          <p:cNvSpPr>
            <a:spLocks noChangeArrowheads="1"/>
          </p:cNvSpPr>
          <p:nvPr/>
        </p:nvSpPr>
        <p:spPr bwMode="auto">
          <a:xfrm>
            <a:off x="5364163" y="4941888"/>
            <a:ext cx="576262" cy="1008062"/>
          </a:xfrm>
          <a:prstGeom prst="ellipse">
            <a:avLst/>
          </a:prstGeom>
          <a:solidFill>
            <a:srgbClr val="33CCCC">
              <a:alpha val="25882"/>
            </a:srgbClr>
          </a:solidFill>
          <a:ln w="508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19" name="Oval 47"/>
          <p:cNvSpPr>
            <a:spLocks noChangeArrowheads="1"/>
          </p:cNvSpPr>
          <p:nvPr/>
        </p:nvSpPr>
        <p:spPr bwMode="auto">
          <a:xfrm>
            <a:off x="5364163" y="5661025"/>
            <a:ext cx="576262" cy="1008063"/>
          </a:xfrm>
          <a:prstGeom prst="ellipse">
            <a:avLst/>
          </a:prstGeom>
          <a:solidFill>
            <a:srgbClr val="33CCCC">
              <a:alpha val="25882"/>
            </a:srgbClr>
          </a:solidFill>
          <a:ln w="508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3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3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1000"/>
                                        <p:tgtEl>
                                          <p:spTgt spid="3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3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3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1000"/>
                                        <p:tgtEl>
                                          <p:spTgt spid="3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1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4" dur="2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7" dur="2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2" dur="2000"/>
                                        <p:tgtEl>
                                          <p:spTgt spid="3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5" dur="2000"/>
                                        <p:tgtEl>
                                          <p:spTgt spid="3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0" dur="2000"/>
                                        <p:tgtEl>
                                          <p:spTgt spid="3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3" dur="2000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4" grpId="1"/>
      <p:bldP spid="3087" grpId="0" animBg="1"/>
      <p:bldP spid="3088" grpId="0" animBg="1"/>
      <p:bldP spid="3089" grpId="0" animBg="1"/>
      <p:bldP spid="3090" grpId="0" animBg="1"/>
      <p:bldP spid="3091" grpId="0" animBg="1"/>
      <p:bldP spid="3092" grpId="0" animBg="1"/>
      <p:bldP spid="3093" grpId="0" animBg="1"/>
      <p:bldP spid="3094" grpId="0" animBg="1"/>
      <p:bldP spid="3095" grpId="0" animBg="1"/>
      <p:bldP spid="3096" grpId="0" animBg="1"/>
      <p:bldP spid="3097" grpId="0" animBg="1"/>
      <p:bldP spid="3098" grpId="0" animBg="1"/>
      <p:bldP spid="3099" grpId="0" animBg="1"/>
      <p:bldP spid="3100" grpId="0" animBg="1"/>
      <p:bldP spid="3101" grpId="0" animBg="1"/>
      <p:bldP spid="3102" grpId="0" animBg="1"/>
      <p:bldP spid="3103" grpId="0" animBg="1"/>
      <p:bldP spid="3104" grpId="0" animBg="1"/>
      <p:bldP spid="3105" grpId="0" animBg="1"/>
      <p:bldP spid="3106" grpId="0" animBg="1"/>
      <p:bldP spid="3107" grpId="0" animBg="1"/>
      <p:bldP spid="3108" grpId="0" animBg="1"/>
      <p:bldP spid="3109" grpId="0" animBg="1"/>
      <p:bldP spid="3110" grpId="0" animBg="1"/>
      <p:bldP spid="3111" grpId="0" animBg="1"/>
      <p:bldP spid="3112" grpId="0"/>
      <p:bldP spid="3114" grpId="0" animBg="1"/>
      <p:bldP spid="3115" grpId="0" animBg="1"/>
      <p:bldP spid="3116" grpId="0" animBg="1"/>
      <p:bldP spid="3117" grpId="0" animBg="1"/>
      <p:bldP spid="3118" grpId="0" animBg="1"/>
      <p:bldP spid="311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WordArt 2"/>
          <p:cNvSpPr>
            <a:spLocks noChangeArrowheads="1" noChangeShapeType="1" noTextEdit="1"/>
          </p:cNvSpPr>
          <p:nvPr/>
        </p:nvSpPr>
        <p:spPr bwMode="auto">
          <a:xfrm>
            <a:off x="468313" y="5300663"/>
            <a:ext cx="4103687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НОК (250; 130)=</a:t>
            </a:r>
          </a:p>
        </p:txBody>
      </p:sp>
      <p:sp>
        <p:nvSpPr>
          <p:cNvPr id="23555" name="WordArt 3"/>
          <p:cNvSpPr>
            <a:spLocks noChangeArrowheads="1" noChangeShapeType="1" noTextEdit="1"/>
          </p:cNvSpPr>
          <p:nvPr/>
        </p:nvSpPr>
        <p:spPr bwMode="auto">
          <a:xfrm>
            <a:off x="8532813" y="2349500"/>
            <a:ext cx="4016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051050" y="404813"/>
            <a:ext cx="1098550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250</a:t>
            </a:r>
          </a:p>
          <a:p>
            <a:r>
              <a:rPr lang="ru-RU" sz="4800" b="1">
                <a:latin typeface="Times New Roman" pitchFamily="18" charset="0"/>
              </a:rPr>
              <a:t>50</a:t>
            </a:r>
          </a:p>
          <a:p>
            <a:r>
              <a:rPr lang="ru-RU" sz="4800" b="1">
                <a:latin typeface="Times New Roman" pitchFamily="18" charset="0"/>
              </a:rPr>
              <a:t>10</a:t>
            </a:r>
          </a:p>
          <a:p>
            <a:r>
              <a:rPr lang="ru-RU" sz="4800" b="1">
                <a:latin typeface="Times New Roman" pitchFamily="18" charset="0"/>
              </a:rPr>
              <a:t>  2</a:t>
            </a:r>
          </a:p>
          <a:p>
            <a:r>
              <a:rPr lang="ru-RU" sz="4800" b="1">
                <a:latin typeface="Times New Roman" pitchFamily="18" charset="0"/>
              </a:rPr>
              <a:t>  1</a:t>
            </a: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 flipH="1">
            <a:off x="3276600" y="692150"/>
            <a:ext cx="0" cy="3313113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3419475" y="404813"/>
            <a:ext cx="488950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5</a:t>
            </a:r>
          </a:p>
          <a:p>
            <a:r>
              <a:rPr lang="ru-RU" sz="4800" b="1">
                <a:latin typeface="Times New Roman" pitchFamily="18" charset="0"/>
              </a:rPr>
              <a:t>5</a:t>
            </a:r>
          </a:p>
          <a:p>
            <a:r>
              <a:rPr lang="ru-RU" sz="4800" b="1">
                <a:latin typeface="Times New Roman" pitchFamily="18" charset="0"/>
              </a:rPr>
              <a:t>5</a:t>
            </a:r>
          </a:p>
          <a:p>
            <a:r>
              <a:rPr lang="ru-RU" sz="4800" b="1">
                <a:latin typeface="Times New Roman" pitchFamily="18" charset="0"/>
              </a:rPr>
              <a:t>2</a:t>
            </a:r>
          </a:p>
          <a:p>
            <a:endParaRPr lang="ru-RU" sz="4800" b="1">
              <a:latin typeface="Times New Roman" pitchFamily="18" charset="0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4787900" y="333375"/>
            <a:ext cx="109855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130</a:t>
            </a:r>
          </a:p>
          <a:p>
            <a:r>
              <a:rPr lang="ru-RU" sz="4800" b="1">
                <a:latin typeface="Times New Roman" pitchFamily="18" charset="0"/>
              </a:rPr>
              <a:t>  10</a:t>
            </a:r>
          </a:p>
          <a:p>
            <a:r>
              <a:rPr lang="ru-RU" sz="4800" b="1">
                <a:latin typeface="Times New Roman" pitchFamily="18" charset="0"/>
              </a:rPr>
              <a:t>    2</a:t>
            </a:r>
          </a:p>
          <a:p>
            <a:r>
              <a:rPr lang="ru-RU" sz="4800" b="1">
                <a:latin typeface="Times New Roman" pitchFamily="18" charset="0"/>
              </a:rPr>
              <a:t>    1</a:t>
            </a:r>
          </a:p>
          <a:p>
            <a:r>
              <a:rPr lang="ru-RU" sz="4800" b="1">
                <a:latin typeface="Times New Roman" pitchFamily="18" charset="0"/>
              </a:rPr>
              <a:t>  </a:t>
            </a:r>
          </a:p>
          <a:p>
            <a:r>
              <a:rPr lang="ru-RU" sz="4800" b="1">
                <a:latin typeface="Times New Roman" pitchFamily="18" charset="0"/>
              </a:rPr>
              <a:t>  </a:t>
            </a:r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 flipH="1">
            <a:off x="6011863" y="549275"/>
            <a:ext cx="0" cy="2735263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6156325" y="404813"/>
            <a:ext cx="79375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13</a:t>
            </a:r>
          </a:p>
          <a:p>
            <a:r>
              <a:rPr lang="ru-RU" sz="4800" b="1">
                <a:latin typeface="Times New Roman" pitchFamily="18" charset="0"/>
              </a:rPr>
              <a:t>5</a:t>
            </a:r>
          </a:p>
          <a:p>
            <a:r>
              <a:rPr lang="ru-RU" sz="4800" b="1">
                <a:latin typeface="Times New Roman" pitchFamily="18" charset="0"/>
              </a:rPr>
              <a:t>2</a:t>
            </a:r>
          </a:p>
          <a:p>
            <a:endParaRPr lang="ru-RU" sz="4800" b="1">
              <a:latin typeface="Times New Roman" pitchFamily="18" charset="0"/>
            </a:endParaRPr>
          </a:p>
          <a:p>
            <a:endParaRPr lang="ru-RU" sz="4800" b="1">
              <a:latin typeface="Times New Roman" pitchFamily="18" charset="0"/>
            </a:endParaRPr>
          </a:p>
          <a:p>
            <a:endParaRPr lang="ru-RU" sz="4800" b="1">
              <a:latin typeface="Times New Roman" pitchFamily="18" charset="0"/>
            </a:endParaRPr>
          </a:p>
        </p:txBody>
      </p:sp>
      <p:pic>
        <p:nvPicPr>
          <p:cNvPr id="23562" name="Picture 10" descr="CRCTR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5450" y="0"/>
            <a:ext cx="1098550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3492500" y="1125538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6227763" y="2565400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5" name="Line 14"/>
          <p:cNvSpPr>
            <a:spLocks noChangeShapeType="1"/>
          </p:cNvSpPr>
          <p:nvPr/>
        </p:nvSpPr>
        <p:spPr bwMode="auto">
          <a:xfrm>
            <a:off x="6227763" y="1844675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6" name="Line 15"/>
          <p:cNvSpPr>
            <a:spLocks noChangeShapeType="1"/>
          </p:cNvSpPr>
          <p:nvPr/>
        </p:nvSpPr>
        <p:spPr bwMode="auto">
          <a:xfrm>
            <a:off x="3492500" y="3357563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8" name="Oval 18"/>
          <p:cNvSpPr>
            <a:spLocks noChangeArrowheads="1"/>
          </p:cNvSpPr>
          <p:nvPr/>
        </p:nvSpPr>
        <p:spPr bwMode="auto">
          <a:xfrm>
            <a:off x="6156325" y="1125538"/>
            <a:ext cx="503238" cy="863600"/>
          </a:xfrm>
          <a:prstGeom prst="ellipse">
            <a:avLst/>
          </a:prstGeom>
          <a:solidFill>
            <a:srgbClr val="33CCCC">
              <a:alpha val="25882"/>
            </a:srgbClr>
          </a:solidFill>
          <a:ln w="508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39" name="Oval 19"/>
          <p:cNvSpPr>
            <a:spLocks noChangeArrowheads="1"/>
          </p:cNvSpPr>
          <p:nvPr/>
        </p:nvSpPr>
        <p:spPr bwMode="auto">
          <a:xfrm>
            <a:off x="6156325" y="1989138"/>
            <a:ext cx="503238" cy="865187"/>
          </a:xfrm>
          <a:prstGeom prst="ellipse">
            <a:avLst/>
          </a:prstGeom>
          <a:solidFill>
            <a:srgbClr val="33CCCC">
              <a:alpha val="25882"/>
            </a:srgbClr>
          </a:solidFill>
          <a:ln w="508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40" name="WordArt 20"/>
          <p:cNvSpPr>
            <a:spLocks noChangeArrowheads="1" noChangeShapeType="1" noTextEdit="1"/>
          </p:cNvSpPr>
          <p:nvPr/>
        </p:nvSpPr>
        <p:spPr bwMode="auto">
          <a:xfrm>
            <a:off x="611188" y="4292600"/>
            <a:ext cx="3960812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НОД (250;130)=</a:t>
            </a:r>
          </a:p>
        </p:txBody>
      </p:sp>
      <p:sp>
        <p:nvSpPr>
          <p:cNvPr id="30741" name="Text Box 21"/>
          <p:cNvSpPr txBox="1">
            <a:spLocks noChangeArrowheads="1"/>
          </p:cNvSpPr>
          <p:nvPr/>
        </p:nvSpPr>
        <p:spPr bwMode="auto">
          <a:xfrm>
            <a:off x="4787900" y="4149725"/>
            <a:ext cx="19462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chemeClr val="accent2"/>
                </a:solidFill>
                <a:latin typeface="Times New Roman" pitchFamily="18" charset="0"/>
              </a:rPr>
              <a:t>5 </a:t>
            </a:r>
            <a:r>
              <a:rPr lang="en-US" sz="5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5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ru-RU" sz="5400" b="1">
                <a:solidFill>
                  <a:schemeClr val="accent2"/>
                </a:solidFill>
                <a:latin typeface="Times New Roman" pitchFamily="18" charset="0"/>
              </a:rPr>
              <a:t>=</a:t>
            </a:r>
          </a:p>
        </p:txBody>
      </p:sp>
      <p:sp>
        <p:nvSpPr>
          <p:cNvPr id="30742" name="Text Box 22"/>
          <p:cNvSpPr txBox="1">
            <a:spLocks noChangeArrowheads="1"/>
          </p:cNvSpPr>
          <p:nvPr/>
        </p:nvSpPr>
        <p:spPr bwMode="auto">
          <a:xfrm>
            <a:off x="6804025" y="4076700"/>
            <a:ext cx="8699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54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0743" name="Text Box 23"/>
          <p:cNvSpPr txBox="1">
            <a:spLocks noChangeArrowheads="1"/>
          </p:cNvSpPr>
          <p:nvPr/>
        </p:nvSpPr>
        <p:spPr bwMode="auto">
          <a:xfrm>
            <a:off x="4643438" y="5084763"/>
            <a:ext cx="29749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chemeClr val="accent2"/>
                </a:solidFill>
                <a:latin typeface="Times New Roman" pitchFamily="18" charset="0"/>
              </a:rPr>
              <a:t>250 </a:t>
            </a:r>
            <a:r>
              <a:rPr lang="en-US" sz="5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5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13 </a:t>
            </a:r>
            <a:r>
              <a:rPr lang="ru-RU" sz="5400" b="1">
                <a:solidFill>
                  <a:schemeClr val="accent2"/>
                </a:solidFill>
                <a:latin typeface="Times New Roman" pitchFamily="18" charset="0"/>
              </a:rPr>
              <a:t>=</a:t>
            </a:r>
          </a:p>
        </p:txBody>
      </p:sp>
      <p:sp>
        <p:nvSpPr>
          <p:cNvPr id="30744" name="Text Box 24"/>
          <p:cNvSpPr txBox="1">
            <a:spLocks noChangeArrowheads="1"/>
          </p:cNvSpPr>
          <p:nvPr/>
        </p:nvSpPr>
        <p:spPr bwMode="auto">
          <a:xfrm>
            <a:off x="7588250" y="5084763"/>
            <a:ext cx="15557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3250</a:t>
            </a:r>
            <a:endParaRPr lang="ru-RU" sz="54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0745" name="Line 25"/>
          <p:cNvSpPr>
            <a:spLocks noChangeShapeType="1"/>
          </p:cNvSpPr>
          <p:nvPr/>
        </p:nvSpPr>
        <p:spPr bwMode="auto">
          <a:xfrm flipH="1">
            <a:off x="6156325" y="1052513"/>
            <a:ext cx="503238" cy="9366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46" name="Line 26"/>
          <p:cNvSpPr>
            <a:spLocks noChangeShapeType="1"/>
          </p:cNvSpPr>
          <p:nvPr/>
        </p:nvSpPr>
        <p:spPr bwMode="auto">
          <a:xfrm flipH="1">
            <a:off x="6156325" y="2060575"/>
            <a:ext cx="503238" cy="9366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0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0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30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  <p:bldP spid="30738" grpId="0" animBg="1"/>
      <p:bldP spid="30739" grpId="0" animBg="1"/>
      <p:bldP spid="30740" grpId="0" animBg="1"/>
      <p:bldP spid="30741" grpId="0"/>
      <p:bldP spid="30742" grpId="0"/>
      <p:bldP spid="30743" grpId="0"/>
      <p:bldP spid="30744" grpId="0"/>
      <p:bldP spid="30745" grpId="0" animBg="1"/>
      <p:bldP spid="3074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1331913" y="188913"/>
            <a:ext cx="4103687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НОД (36,48)=</a:t>
            </a:r>
          </a:p>
        </p:txBody>
      </p:sp>
      <p:sp>
        <p:nvSpPr>
          <p:cNvPr id="24579" name="WordArt 3"/>
          <p:cNvSpPr>
            <a:spLocks noChangeArrowheads="1" noChangeShapeType="1" noTextEdit="1"/>
          </p:cNvSpPr>
          <p:nvPr/>
        </p:nvSpPr>
        <p:spPr bwMode="auto">
          <a:xfrm>
            <a:off x="5651500" y="0"/>
            <a:ext cx="546100" cy="766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476375" y="1363663"/>
            <a:ext cx="793750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36</a:t>
            </a:r>
          </a:p>
          <a:p>
            <a:r>
              <a:rPr lang="ru-RU" sz="4800" b="1">
                <a:latin typeface="Times New Roman" pitchFamily="18" charset="0"/>
              </a:rPr>
              <a:t>18</a:t>
            </a:r>
          </a:p>
          <a:p>
            <a:r>
              <a:rPr lang="ru-RU" sz="4800" b="1">
                <a:latin typeface="Times New Roman" pitchFamily="18" charset="0"/>
              </a:rPr>
              <a:t>  9</a:t>
            </a:r>
          </a:p>
          <a:p>
            <a:r>
              <a:rPr lang="ru-RU" sz="4800" b="1">
                <a:latin typeface="Times New Roman" pitchFamily="18" charset="0"/>
              </a:rPr>
              <a:t>  3</a:t>
            </a:r>
          </a:p>
          <a:p>
            <a:r>
              <a:rPr lang="ru-RU" sz="4800" b="1">
                <a:latin typeface="Times New Roman" pitchFamily="18" charset="0"/>
              </a:rPr>
              <a:t>  1</a:t>
            </a: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2628900" y="1341438"/>
            <a:ext cx="0" cy="4032250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916238" y="1341438"/>
            <a:ext cx="488950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2</a:t>
            </a:r>
          </a:p>
          <a:p>
            <a:r>
              <a:rPr lang="ru-RU" sz="4800" b="1">
                <a:latin typeface="Times New Roman" pitchFamily="18" charset="0"/>
              </a:rPr>
              <a:t>2</a:t>
            </a:r>
          </a:p>
          <a:p>
            <a:r>
              <a:rPr lang="ru-RU" sz="4800" b="1">
                <a:latin typeface="Times New Roman" pitchFamily="18" charset="0"/>
              </a:rPr>
              <a:t>3</a:t>
            </a:r>
          </a:p>
          <a:p>
            <a:r>
              <a:rPr lang="ru-RU" sz="4800" b="1">
                <a:latin typeface="Times New Roman" pitchFamily="18" charset="0"/>
              </a:rPr>
              <a:t>3</a:t>
            </a:r>
          </a:p>
          <a:p>
            <a:endParaRPr lang="ru-RU" sz="4800" b="1">
              <a:latin typeface="Times New Roman" pitchFamily="18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4860925" y="1363663"/>
            <a:ext cx="79375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48</a:t>
            </a:r>
          </a:p>
          <a:p>
            <a:r>
              <a:rPr lang="ru-RU" sz="4800" b="1">
                <a:latin typeface="Times New Roman" pitchFamily="18" charset="0"/>
              </a:rPr>
              <a:t>24</a:t>
            </a:r>
          </a:p>
          <a:p>
            <a:r>
              <a:rPr lang="ru-RU" sz="4800" b="1">
                <a:latin typeface="Times New Roman" pitchFamily="18" charset="0"/>
              </a:rPr>
              <a:t>12</a:t>
            </a:r>
          </a:p>
          <a:p>
            <a:r>
              <a:rPr lang="ru-RU" sz="4800" b="1">
                <a:latin typeface="Times New Roman" pitchFamily="18" charset="0"/>
              </a:rPr>
              <a:t>  6</a:t>
            </a:r>
          </a:p>
          <a:p>
            <a:r>
              <a:rPr lang="ru-RU" sz="4800" b="1">
                <a:latin typeface="Times New Roman" pitchFamily="18" charset="0"/>
              </a:rPr>
              <a:t>  3</a:t>
            </a:r>
          </a:p>
          <a:p>
            <a:r>
              <a:rPr lang="ru-RU" sz="4800" b="1">
                <a:latin typeface="Times New Roman" pitchFamily="18" charset="0"/>
              </a:rPr>
              <a:t>  1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6013450" y="1341438"/>
            <a:ext cx="0" cy="4535487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6300788" y="1341438"/>
            <a:ext cx="48895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2</a:t>
            </a:r>
          </a:p>
          <a:p>
            <a:r>
              <a:rPr lang="ru-RU" sz="4800" b="1">
                <a:latin typeface="Times New Roman" pitchFamily="18" charset="0"/>
              </a:rPr>
              <a:t>2</a:t>
            </a:r>
          </a:p>
          <a:p>
            <a:r>
              <a:rPr lang="ru-RU" sz="4800" b="1">
                <a:latin typeface="Times New Roman" pitchFamily="18" charset="0"/>
              </a:rPr>
              <a:t>2</a:t>
            </a:r>
          </a:p>
          <a:p>
            <a:r>
              <a:rPr lang="ru-RU" sz="4800" b="1">
                <a:latin typeface="Times New Roman" pitchFamily="18" charset="0"/>
              </a:rPr>
              <a:t>2</a:t>
            </a:r>
          </a:p>
          <a:p>
            <a:r>
              <a:rPr lang="ru-RU" sz="4800" b="1">
                <a:latin typeface="Times New Roman" pitchFamily="18" charset="0"/>
              </a:rPr>
              <a:t>3</a:t>
            </a:r>
          </a:p>
          <a:p>
            <a:endParaRPr lang="ru-RU" sz="4800" b="1">
              <a:latin typeface="Times New Roman" pitchFamily="18" charset="0"/>
            </a:endParaRPr>
          </a:p>
        </p:txBody>
      </p:sp>
      <p:pic>
        <p:nvPicPr>
          <p:cNvPr id="24586" name="Picture 10" descr="CRCTR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0038" y="0"/>
            <a:ext cx="122396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2987675" y="2133600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6372225" y="2133600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>
            <a:off x="2987675" y="2852738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6372225" y="2852738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>
            <a:off x="2987675" y="3573463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>
            <a:off x="6372225" y="5013325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7" name="Oval 17"/>
          <p:cNvSpPr>
            <a:spLocks noChangeArrowheads="1"/>
          </p:cNvSpPr>
          <p:nvPr/>
        </p:nvSpPr>
        <p:spPr bwMode="auto">
          <a:xfrm>
            <a:off x="6227763" y="1341438"/>
            <a:ext cx="576262" cy="1008062"/>
          </a:xfrm>
          <a:prstGeom prst="ellipse">
            <a:avLst/>
          </a:prstGeom>
          <a:solidFill>
            <a:srgbClr val="33CCCC">
              <a:alpha val="25882"/>
            </a:srgbClr>
          </a:solidFill>
          <a:ln w="508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8" name="Oval 18"/>
          <p:cNvSpPr>
            <a:spLocks noChangeArrowheads="1"/>
          </p:cNvSpPr>
          <p:nvPr/>
        </p:nvSpPr>
        <p:spPr bwMode="auto">
          <a:xfrm>
            <a:off x="6227763" y="2060575"/>
            <a:ext cx="576262" cy="1008063"/>
          </a:xfrm>
          <a:prstGeom prst="ellipse">
            <a:avLst/>
          </a:prstGeom>
          <a:solidFill>
            <a:srgbClr val="33CCCC">
              <a:alpha val="25882"/>
            </a:srgbClr>
          </a:solidFill>
          <a:ln w="508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9" name="Oval 19"/>
          <p:cNvSpPr>
            <a:spLocks noChangeArrowheads="1"/>
          </p:cNvSpPr>
          <p:nvPr/>
        </p:nvSpPr>
        <p:spPr bwMode="auto">
          <a:xfrm>
            <a:off x="6227763" y="4221163"/>
            <a:ext cx="576262" cy="1008062"/>
          </a:xfrm>
          <a:prstGeom prst="ellipse">
            <a:avLst/>
          </a:prstGeom>
          <a:solidFill>
            <a:srgbClr val="33CCCC">
              <a:alpha val="25882"/>
            </a:srgbClr>
          </a:solidFill>
          <a:ln w="508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0" name="WordArt 20"/>
          <p:cNvSpPr>
            <a:spLocks noChangeArrowheads="1" noChangeShapeType="1" noTextEdit="1"/>
          </p:cNvSpPr>
          <p:nvPr/>
        </p:nvSpPr>
        <p:spPr bwMode="auto">
          <a:xfrm>
            <a:off x="395288" y="5949950"/>
            <a:ext cx="3960812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НОД (36,48)=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4572000" y="5734050"/>
            <a:ext cx="28035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chemeClr val="accent2"/>
                </a:solidFill>
                <a:latin typeface="Times New Roman" pitchFamily="18" charset="0"/>
              </a:rPr>
              <a:t>2 </a:t>
            </a:r>
            <a:r>
              <a:rPr lang="en-US" sz="5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5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sz="5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5400" b="1">
                <a:solidFill>
                  <a:schemeClr val="accent2"/>
                </a:solidFill>
                <a:latin typeface="Times New Roman" pitchFamily="18" charset="0"/>
              </a:rPr>
              <a:t> 3 =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7308850" y="5734050"/>
            <a:ext cx="8699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54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5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5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5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5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51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1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1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1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6" dur="20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9" dur="2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2" dur="20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7" dur="1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1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000"/>
                            </p:stCondLst>
                            <p:childTnLst>
                              <p:par>
                                <p:cTn id="1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10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5" grpId="0" animBg="1"/>
      <p:bldP spid="5128" grpId="0" animBg="1"/>
      <p:bldP spid="5131" grpId="0" animBg="1"/>
      <p:bldP spid="5132" grpId="0" animBg="1"/>
      <p:bldP spid="5133" grpId="0" animBg="1"/>
      <p:bldP spid="5134" grpId="0" animBg="1"/>
      <p:bldP spid="5135" grpId="0" animBg="1"/>
      <p:bldP spid="5136" grpId="0" animBg="1"/>
      <p:bldP spid="5137" grpId="0" animBg="1"/>
      <p:bldP spid="5138" grpId="0" animBg="1"/>
      <p:bldP spid="5139" grpId="0" animBg="1"/>
      <p:bldP spid="5140" grpId="0" animBg="1"/>
      <p:bldP spid="5141" grpId="0"/>
      <p:bldP spid="514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2"/>
          <p:cNvSpPr>
            <a:spLocks noChangeArrowheads="1" noChangeShapeType="1" noTextEdit="1"/>
          </p:cNvSpPr>
          <p:nvPr/>
        </p:nvSpPr>
        <p:spPr bwMode="auto">
          <a:xfrm>
            <a:off x="1331913" y="260350"/>
            <a:ext cx="4103687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НОК (36, 48) =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5580063" y="0"/>
            <a:ext cx="546100" cy="766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476375" y="1363663"/>
            <a:ext cx="793750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36</a:t>
            </a:r>
          </a:p>
          <a:p>
            <a:r>
              <a:rPr lang="ru-RU" sz="4800" b="1">
                <a:latin typeface="Times New Roman" pitchFamily="18" charset="0"/>
              </a:rPr>
              <a:t>18</a:t>
            </a:r>
          </a:p>
          <a:p>
            <a:r>
              <a:rPr lang="ru-RU" sz="4800" b="1">
                <a:latin typeface="Times New Roman" pitchFamily="18" charset="0"/>
              </a:rPr>
              <a:t>  9</a:t>
            </a:r>
          </a:p>
          <a:p>
            <a:r>
              <a:rPr lang="ru-RU" sz="4800" b="1">
                <a:latin typeface="Times New Roman" pitchFamily="18" charset="0"/>
              </a:rPr>
              <a:t>  3</a:t>
            </a:r>
          </a:p>
          <a:p>
            <a:r>
              <a:rPr lang="ru-RU" sz="4800" b="1">
                <a:latin typeface="Times New Roman" pitchFamily="18" charset="0"/>
              </a:rPr>
              <a:t>  1</a:t>
            </a:r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 flipH="1">
            <a:off x="2627313" y="1484313"/>
            <a:ext cx="0" cy="345757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2916238" y="1341438"/>
            <a:ext cx="488950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2</a:t>
            </a:r>
          </a:p>
          <a:p>
            <a:r>
              <a:rPr lang="ru-RU" sz="4800" b="1">
                <a:latin typeface="Times New Roman" pitchFamily="18" charset="0"/>
              </a:rPr>
              <a:t>2</a:t>
            </a:r>
          </a:p>
          <a:p>
            <a:r>
              <a:rPr lang="ru-RU" sz="4800" b="1">
                <a:latin typeface="Times New Roman" pitchFamily="18" charset="0"/>
              </a:rPr>
              <a:t>3</a:t>
            </a:r>
          </a:p>
          <a:p>
            <a:r>
              <a:rPr lang="ru-RU" sz="4800" b="1">
                <a:latin typeface="Times New Roman" pitchFamily="18" charset="0"/>
              </a:rPr>
              <a:t>3</a:t>
            </a:r>
          </a:p>
          <a:p>
            <a:endParaRPr lang="ru-RU" sz="4800" b="1">
              <a:latin typeface="Times New Roman" pitchFamily="18" charset="0"/>
            </a:endParaRP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4932363" y="1196975"/>
            <a:ext cx="79375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48</a:t>
            </a:r>
          </a:p>
          <a:p>
            <a:r>
              <a:rPr lang="ru-RU" sz="4800" b="1">
                <a:latin typeface="Times New Roman" pitchFamily="18" charset="0"/>
              </a:rPr>
              <a:t>24</a:t>
            </a:r>
          </a:p>
          <a:p>
            <a:r>
              <a:rPr lang="ru-RU" sz="4800" b="1">
                <a:latin typeface="Times New Roman" pitchFamily="18" charset="0"/>
              </a:rPr>
              <a:t>12</a:t>
            </a:r>
          </a:p>
          <a:p>
            <a:r>
              <a:rPr lang="ru-RU" sz="4800" b="1">
                <a:latin typeface="Times New Roman" pitchFamily="18" charset="0"/>
              </a:rPr>
              <a:t>  6</a:t>
            </a:r>
          </a:p>
          <a:p>
            <a:r>
              <a:rPr lang="ru-RU" sz="4800" b="1">
                <a:latin typeface="Times New Roman" pitchFamily="18" charset="0"/>
              </a:rPr>
              <a:t>  3</a:t>
            </a:r>
          </a:p>
          <a:p>
            <a:r>
              <a:rPr lang="ru-RU" sz="4800" b="1">
                <a:latin typeface="Times New Roman" pitchFamily="18" charset="0"/>
              </a:rPr>
              <a:t>  1</a:t>
            </a:r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6011863" y="1412875"/>
            <a:ext cx="0" cy="4032250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6300788" y="1196975"/>
            <a:ext cx="48895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2</a:t>
            </a:r>
          </a:p>
          <a:p>
            <a:r>
              <a:rPr lang="ru-RU" sz="4800" b="1">
                <a:latin typeface="Times New Roman" pitchFamily="18" charset="0"/>
              </a:rPr>
              <a:t>2</a:t>
            </a:r>
          </a:p>
          <a:p>
            <a:r>
              <a:rPr lang="ru-RU" sz="4800" b="1">
                <a:latin typeface="Times New Roman" pitchFamily="18" charset="0"/>
              </a:rPr>
              <a:t>2</a:t>
            </a:r>
          </a:p>
          <a:p>
            <a:r>
              <a:rPr lang="ru-RU" sz="4800" b="1">
                <a:latin typeface="Times New Roman" pitchFamily="18" charset="0"/>
              </a:rPr>
              <a:t>2</a:t>
            </a:r>
          </a:p>
          <a:p>
            <a:r>
              <a:rPr lang="ru-RU" sz="4800" b="1">
                <a:latin typeface="Times New Roman" pitchFamily="18" charset="0"/>
              </a:rPr>
              <a:t>3</a:t>
            </a:r>
          </a:p>
          <a:p>
            <a:endParaRPr lang="ru-RU" sz="4800" b="1">
              <a:latin typeface="Times New Roman" pitchFamily="18" charset="0"/>
            </a:endParaRPr>
          </a:p>
        </p:txBody>
      </p:sp>
      <p:pic>
        <p:nvPicPr>
          <p:cNvPr id="25610" name="Picture 10" descr="CRCTR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89838" y="0"/>
            <a:ext cx="1554162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9" name="Line 11"/>
          <p:cNvSpPr>
            <a:spLocks noChangeShapeType="1"/>
          </p:cNvSpPr>
          <p:nvPr/>
        </p:nvSpPr>
        <p:spPr bwMode="auto">
          <a:xfrm>
            <a:off x="2987675" y="2133600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auto">
          <a:xfrm>
            <a:off x="6372225" y="1916113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1" name="Line 13"/>
          <p:cNvSpPr>
            <a:spLocks noChangeShapeType="1"/>
          </p:cNvSpPr>
          <p:nvPr/>
        </p:nvSpPr>
        <p:spPr bwMode="auto">
          <a:xfrm>
            <a:off x="2987675" y="2852738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2" name="Line 14"/>
          <p:cNvSpPr>
            <a:spLocks noChangeShapeType="1"/>
          </p:cNvSpPr>
          <p:nvPr/>
        </p:nvSpPr>
        <p:spPr bwMode="auto">
          <a:xfrm>
            <a:off x="6372225" y="2636838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3" name="Line 15"/>
          <p:cNvSpPr>
            <a:spLocks noChangeShapeType="1"/>
          </p:cNvSpPr>
          <p:nvPr/>
        </p:nvSpPr>
        <p:spPr bwMode="auto">
          <a:xfrm>
            <a:off x="2987675" y="3573463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4" name="Line 16"/>
          <p:cNvSpPr>
            <a:spLocks noChangeShapeType="1"/>
          </p:cNvSpPr>
          <p:nvPr/>
        </p:nvSpPr>
        <p:spPr bwMode="auto">
          <a:xfrm>
            <a:off x="6372225" y="4868863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5" name="Oval 17"/>
          <p:cNvSpPr>
            <a:spLocks noChangeArrowheads="1"/>
          </p:cNvSpPr>
          <p:nvPr/>
        </p:nvSpPr>
        <p:spPr bwMode="auto">
          <a:xfrm>
            <a:off x="6227763" y="1268413"/>
            <a:ext cx="504825" cy="863600"/>
          </a:xfrm>
          <a:prstGeom prst="ellipse">
            <a:avLst/>
          </a:prstGeom>
          <a:solidFill>
            <a:srgbClr val="33CCCC">
              <a:alpha val="25882"/>
            </a:srgbClr>
          </a:solidFill>
          <a:ln w="508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66" name="Oval 18"/>
          <p:cNvSpPr>
            <a:spLocks noChangeArrowheads="1"/>
          </p:cNvSpPr>
          <p:nvPr/>
        </p:nvSpPr>
        <p:spPr bwMode="auto">
          <a:xfrm>
            <a:off x="6227763" y="1989138"/>
            <a:ext cx="504825" cy="863600"/>
          </a:xfrm>
          <a:prstGeom prst="ellipse">
            <a:avLst/>
          </a:prstGeom>
          <a:solidFill>
            <a:srgbClr val="33CCCC">
              <a:alpha val="25882"/>
            </a:srgbClr>
          </a:solidFill>
          <a:ln w="508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67" name="Oval 19"/>
          <p:cNvSpPr>
            <a:spLocks noChangeArrowheads="1"/>
          </p:cNvSpPr>
          <p:nvPr/>
        </p:nvSpPr>
        <p:spPr bwMode="auto">
          <a:xfrm>
            <a:off x="6300788" y="4221163"/>
            <a:ext cx="503237" cy="863600"/>
          </a:xfrm>
          <a:prstGeom prst="ellipse">
            <a:avLst/>
          </a:prstGeom>
          <a:solidFill>
            <a:srgbClr val="33CCCC">
              <a:alpha val="25882"/>
            </a:srgbClr>
          </a:solidFill>
          <a:ln w="508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68" name="WordArt 20"/>
          <p:cNvSpPr>
            <a:spLocks noChangeArrowheads="1" noChangeShapeType="1" noTextEdit="1"/>
          </p:cNvSpPr>
          <p:nvPr/>
        </p:nvSpPr>
        <p:spPr bwMode="auto">
          <a:xfrm>
            <a:off x="395288" y="5949950"/>
            <a:ext cx="3960812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НОК (36, 48) =</a:t>
            </a:r>
          </a:p>
        </p:txBody>
      </p:sp>
      <p:sp>
        <p:nvSpPr>
          <p:cNvPr id="27669" name="Text Box 21"/>
          <p:cNvSpPr txBox="1">
            <a:spLocks noChangeArrowheads="1"/>
          </p:cNvSpPr>
          <p:nvPr/>
        </p:nvSpPr>
        <p:spPr bwMode="auto">
          <a:xfrm>
            <a:off x="4572000" y="5734050"/>
            <a:ext cx="12128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chemeClr val="accent2"/>
                </a:solidFill>
                <a:latin typeface="Times New Roman" pitchFamily="18" charset="0"/>
              </a:rPr>
              <a:t>36 </a:t>
            </a:r>
            <a:r>
              <a:rPr lang="en-US" sz="5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endParaRPr lang="ru-RU" sz="54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7670" name="Text Box 22"/>
          <p:cNvSpPr txBox="1">
            <a:spLocks noChangeArrowheads="1"/>
          </p:cNvSpPr>
          <p:nvPr/>
        </p:nvSpPr>
        <p:spPr bwMode="auto">
          <a:xfrm>
            <a:off x="7235825" y="5734050"/>
            <a:ext cx="16033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=144</a:t>
            </a:r>
            <a:endParaRPr lang="ru-RU" sz="54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7671" name="Line 23"/>
          <p:cNvSpPr>
            <a:spLocks noChangeShapeType="1"/>
          </p:cNvSpPr>
          <p:nvPr/>
        </p:nvSpPr>
        <p:spPr bwMode="auto">
          <a:xfrm flipH="1">
            <a:off x="6156325" y="1341438"/>
            <a:ext cx="503238" cy="9366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72" name="Line 24"/>
          <p:cNvSpPr>
            <a:spLocks noChangeShapeType="1"/>
          </p:cNvSpPr>
          <p:nvPr/>
        </p:nvSpPr>
        <p:spPr bwMode="auto">
          <a:xfrm flipH="1">
            <a:off x="6156325" y="1989138"/>
            <a:ext cx="503238" cy="9366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73" name="Line 25"/>
          <p:cNvSpPr>
            <a:spLocks noChangeShapeType="1"/>
          </p:cNvSpPr>
          <p:nvPr/>
        </p:nvSpPr>
        <p:spPr bwMode="auto">
          <a:xfrm flipH="1">
            <a:off x="6372225" y="4292600"/>
            <a:ext cx="431800" cy="7937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76" name="Freeform 28"/>
          <p:cNvSpPr>
            <a:spLocks/>
          </p:cNvSpPr>
          <p:nvPr/>
        </p:nvSpPr>
        <p:spPr bwMode="auto">
          <a:xfrm>
            <a:off x="6588125" y="4005263"/>
            <a:ext cx="288925" cy="1871662"/>
          </a:xfrm>
          <a:custGeom>
            <a:avLst/>
            <a:gdLst>
              <a:gd name="T0" fmla="*/ 0 w 750"/>
              <a:gd name="T1" fmla="*/ 0 h 1065"/>
              <a:gd name="T2" fmla="*/ 288925 w 750"/>
              <a:gd name="T3" fmla="*/ 1871662 h 1065"/>
              <a:gd name="T4" fmla="*/ 0 60000 65536"/>
              <a:gd name="T5" fmla="*/ 0 60000 65536"/>
              <a:gd name="T6" fmla="*/ 0 w 750"/>
              <a:gd name="T7" fmla="*/ 0 h 1065"/>
              <a:gd name="T8" fmla="*/ 750 w 750"/>
              <a:gd name="T9" fmla="*/ 1065 h 106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50" h="1065">
                <a:moveTo>
                  <a:pt x="0" y="0"/>
                </a:moveTo>
                <a:lnTo>
                  <a:pt x="750" y="1065"/>
                </a:lnTo>
              </a:path>
            </a:pathLst>
          </a:cu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77" name="Freeform 29"/>
          <p:cNvSpPr>
            <a:spLocks/>
          </p:cNvSpPr>
          <p:nvPr/>
        </p:nvSpPr>
        <p:spPr bwMode="auto">
          <a:xfrm flipH="1">
            <a:off x="6084888" y="3357563"/>
            <a:ext cx="287337" cy="2447925"/>
          </a:xfrm>
          <a:custGeom>
            <a:avLst/>
            <a:gdLst>
              <a:gd name="T0" fmla="*/ 0 w 750"/>
              <a:gd name="T1" fmla="*/ 0 h 1065"/>
              <a:gd name="T2" fmla="*/ 287337 w 750"/>
              <a:gd name="T3" fmla="*/ 2447925 h 1065"/>
              <a:gd name="T4" fmla="*/ 0 60000 65536"/>
              <a:gd name="T5" fmla="*/ 0 60000 65536"/>
              <a:gd name="T6" fmla="*/ 0 w 750"/>
              <a:gd name="T7" fmla="*/ 0 h 1065"/>
              <a:gd name="T8" fmla="*/ 750 w 750"/>
              <a:gd name="T9" fmla="*/ 1065 h 106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50" h="1065">
                <a:moveTo>
                  <a:pt x="0" y="0"/>
                </a:moveTo>
                <a:lnTo>
                  <a:pt x="750" y="1065"/>
                </a:lnTo>
              </a:path>
            </a:pathLst>
          </a:cu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79" name="Text Box 31"/>
          <p:cNvSpPr txBox="1">
            <a:spLocks noChangeArrowheads="1"/>
          </p:cNvSpPr>
          <p:nvPr/>
        </p:nvSpPr>
        <p:spPr bwMode="auto">
          <a:xfrm>
            <a:off x="5508625" y="5734050"/>
            <a:ext cx="6985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chemeClr val="accent2"/>
                </a:solidFill>
                <a:latin typeface="Times New Roman" pitchFamily="18" charset="0"/>
              </a:rPr>
              <a:t> 2</a:t>
            </a:r>
          </a:p>
        </p:txBody>
      </p:sp>
      <p:sp>
        <p:nvSpPr>
          <p:cNvPr id="27680" name="Text Box 32"/>
          <p:cNvSpPr txBox="1">
            <a:spLocks noChangeArrowheads="1"/>
          </p:cNvSpPr>
          <p:nvPr/>
        </p:nvSpPr>
        <p:spPr bwMode="auto">
          <a:xfrm>
            <a:off x="6300788" y="5734050"/>
            <a:ext cx="8699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5400" b="1">
                <a:solidFill>
                  <a:schemeClr val="accent2"/>
                </a:solidFill>
                <a:latin typeface="Times New Roman" pitchFamily="18" charset="0"/>
              </a:rPr>
              <a:t> 2</a:t>
            </a:r>
          </a:p>
        </p:txBody>
      </p:sp>
      <p:sp>
        <p:nvSpPr>
          <p:cNvPr id="27682" name="Freeform 34"/>
          <p:cNvSpPr>
            <a:spLocks/>
          </p:cNvSpPr>
          <p:nvPr/>
        </p:nvSpPr>
        <p:spPr bwMode="auto">
          <a:xfrm>
            <a:off x="2051050" y="2060575"/>
            <a:ext cx="2952750" cy="3889375"/>
          </a:xfrm>
          <a:custGeom>
            <a:avLst/>
            <a:gdLst>
              <a:gd name="T0" fmla="*/ 0 w 750"/>
              <a:gd name="T1" fmla="*/ 0 h 1065"/>
              <a:gd name="T2" fmla="*/ 2952750 w 750"/>
              <a:gd name="T3" fmla="*/ 3889375 h 1065"/>
              <a:gd name="T4" fmla="*/ 0 60000 65536"/>
              <a:gd name="T5" fmla="*/ 0 60000 65536"/>
              <a:gd name="T6" fmla="*/ 0 w 750"/>
              <a:gd name="T7" fmla="*/ 0 h 1065"/>
              <a:gd name="T8" fmla="*/ 750 w 750"/>
              <a:gd name="T9" fmla="*/ 1065 h 106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50" h="1065">
                <a:moveTo>
                  <a:pt x="0" y="0"/>
                </a:moveTo>
                <a:lnTo>
                  <a:pt x="750" y="1065"/>
                </a:lnTo>
              </a:path>
            </a:pathLst>
          </a:cu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76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7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76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7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76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7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76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7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76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76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76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76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76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76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10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5" dur="20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8" dur="20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1" dur="20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6" dur="1000"/>
                                        <p:tgtEl>
                                          <p:spTgt spid="27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27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27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100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1000"/>
                                        <p:tgtEl>
                                          <p:spTgt spid="27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000"/>
                            </p:stCondLst>
                            <p:childTnLst>
                              <p:par>
                                <p:cTn id="1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1000"/>
                                        <p:tgtEl>
                                          <p:spTgt spid="27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1000"/>
                                        <p:tgtEl>
                                          <p:spTgt spid="27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000"/>
                            </p:stCondLst>
                            <p:childTnLst>
                              <p:par>
                                <p:cTn id="1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1000"/>
                                        <p:tgtEl>
                                          <p:spTgt spid="27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1000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000"/>
                            </p:stCondLst>
                            <p:childTnLst>
                              <p:par>
                                <p:cTn id="1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10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/>
      <p:bldP spid="27653" grpId="0" animBg="1"/>
      <p:bldP spid="27656" grpId="0" animBg="1"/>
      <p:bldP spid="27659" grpId="0" animBg="1"/>
      <p:bldP spid="27660" grpId="0" animBg="1"/>
      <p:bldP spid="27661" grpId="0" animBg="1"/>
      <p:bldP spid="27662" grpId="0" animBg="1"/>
      <p:bldP spid="27663" grpId="0" animBg="1"/>
      <p:bldP spid="27664" grpId="0" animBg="1"/>
      <p:bldP spid="27665" grpId="0" animBg="1"/>
      <p:bldP spid="27666" grpId="0" animBg="1"/>
      <p:bldP spid="27667" grpId="0" animBg="1"/>
      <p:bldP spid="27668" grpId="0" animBg="1"/>
      <p:bldP spid="27669" grpId="0"/>
      <p:bldP spid="27670" grpId="0"/>
      <p:bldP spid="27671" grpId="0" animBg="1"/>
      <p:bldP spid="27672" grpId="0" animBg="1"/>
      <p:bldP spid="27673" grpId="0" animBg="1"/>
      <p:bldP spid="27676" grpId="0" animBg="1"/>
      <p:bldP spid="27677" grpId="0" animBg="1"/>
      <p:bldP spid="27679" grpId="0"/>
      <p:bldP spid="27680" grpId="0"/>
      <p:bldP spid="2768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WordArt 2"/>
          <p:cNvSpPr>
            <a:spLocks noChangeArrowheads="1" noChangeShapeType="1" noTextEdit="1"/>
          </p:cNvSpPr>
          <p:nvPr/>
        </p:nvSpPr>
        <p:spPr bwMode="auto">
          <a:xfrm>
            <a:off x="0" y="5876925"/>
            <a:ext cx="4103688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НОК (360;432)=</a:t>
            </a:r>
          </a:p>
        </p:txBody>
      </p:sp>
      <p:sp>
        <p:nvSpPr>
          <p:cNvPr id="26627" name="WordArt 3"/>
          <p:cNvSpPr>
            <a:spLocks noChangeArrowheads="1" noChangeShapeType="1" noTextEdit="1"/>
          </p:cNvSpPr>
          <p:nvPr/>
        </p:nvSpPr>
        <p:spPr bwMode="auto">
          <a:xfrm>
            <a:off x="8316913" y="2492375"/>
            <a:ext cx="546100" cy="766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619250" y="98425"/>
            <a:ext cx="94615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</a:rPr>
              <a:t>360</a:t>
            </a:r>
          </a:p>
          <a:p>
            <a:r>
              <a:rPr lang="ru-RU" sz="4000" b="1">
                <a:latin typeface="Times New Roman" pitchFamily="18" charset="0"/>
              </a:rPr>
              <a:t>120</a:t>
            </a:r>
          </a:p>
          <a:p>
            <a:r>
              <a:rPr lang="ru-RU" sz="4000" b="1">
                <a:latin typeface="Times New Roman" pitchFamily="18" charset="0"/>
              </a:rPr>
              <a:t>40</a:t>
            </a:r>
          </a:p>
          <a:p>
            <a:r>
              <a:rPr lang="ru-RU" sz="4000" b="1">
                <a:latin typeface="Times New Roman" pitchFamily="18" charset="0"/>
              </a:rPr>
              <a:t>  8</a:t>
            </a:r>
          </a:p>
          <a:p>
            <a:r>
              <a:rPr lang="ru-RU" sz="4000" b="1">
                <a:latin typeface="Times New Roman" pitchFamily="18" charset="0"/>
              </a:rPr>
              <a:t>  4</a:t>
            </a:r>
          </a:p>
          <a:p>
            <a:r>
              <a:rPr lang="ru-RU" sz="4000" b="1">
                <a:latin typeface="Times New Roman" pitchFamily="18" charset="0"/>
              </a:rPr>
              <a:t>  2</a:t>
            </a:r>
          </a:p>
          <a:p>
            <a:r>
              <a:rPr lang="ru-RU" sz="4000" b="1">
                <a:latin typeface="Times New Roman" pitchFamily="18" charset="0"/>
              </a:rPr>
              <a:t>  1</a:t>
            </a:r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 flipH="1">
            <a:off x="2627313" y="260350"/>
            <a:ext cx="0" cy="367347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843213" y="0"/>
            <a:ext cx="43815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</a:rPr>
              <a:t>3</a:t>
            </a:r>
          </a:p>
          <a:p>
            <a:r>
              <a:rPr lang="ru-RU" sz="4000" b="1">
                <a:latin typeface="Times New Roman" pitchFamily="18" charset="0"/>
              </a:rPr>
              <a:t>3</a:t>
            </a:r>
          </a:p>
          <a:p>
            <a:r>
              <a:rPr lang="ru-RU" sz="4000" b="1">
                <a:latin typeface="Times New Roman" pitchFamily="18" charset="0"/>
              </a:rPr>
              <a:t>5</a:t>
            </a:r>
          </a:p>
          <a:p>
            <a:r>
              <a:rPr lang="ru-RU" sz="4000" b="1">
                <a:latin typeface="Times New Roman" pitchFamily="18" charset="0"/>
              </a:rPr>
              <a:t>2</a:t>
            </a:r>
          </a:p>
          <a:p>
            <a:r>
              <a:rPr lang="ru-RU" sz="4000" b="1">
                <a:latin typeface="Times New Roman" pitchFamily="18" charset="0"/>
              </a:rPr>
              <a:t>2</a:t>
            </a:r>
          </a:p>
          <a:p>
            <a:r>
              <a:rPr lang="ru-RU" sz="4000" b="1">
                <a:latin typeface="Times New Roman" pitchFamily="18" charset="0"/>
              </a:rPr>
              <a:t>2</a:t>
            </a:r>
          </a:p>
          <a:p>
            <a:endParaRPr lang="ru-RU" sz="4000" b="1">
              <a:latin typeface="Times New Roman" pitchFamily="18" charset="0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787900" y="98425"/>
            <a:ext cx="10731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</a:rPr>
              <a:t>432</a:t>
            </a:r>
          </a:p>
          <a:p>
            <a:r>
              <a:rPr lang="ru-RU" sz="4000" b="1">
                <a:latin typeface="Times New Roman" pitchFamily="18" charset="0"/>
              </a:rPr>
              <a:t> 144</a:t>
            </a:r>
          </a:p>
          <a:p>
            <a:r>
              <a:rPr lang="ru-RU" sz="4000" b="1">
                <a:latin typeface="Times New Roman" pitchFamily="18" charset="0"/>
              </a:rPr>
              <a:t>   48</a:t>
            </a:r>
          </a:p>
          <a:p>
            <a:r>
              <a:rPr lang="ru-RU" sz="4000" b="1">
                <a:latin typeface="Times New Roman" pitchFamily="18" charset="0"/>
              </a:rPr>
              <a:t>   24</a:t>
            </a:r>
          </a:p>
          <a:p>
            <a:r>
              <a:rPr lang="ru-RU" sz="4000" b="1">
                <a:latin typeface="Times New Roman" pitchFamily="18" charset="0"/>
              </a:rPr>
              <a:t>   12</a:t>
            </a:r>
          </a:p>
          <a:p>
            <a:r>
              <a:rPr lang="ru-RU" sz="4000" b="1">
                <a:latin typeface="Times New Roman" pitchFamily="18" charset="0"/>
              </a:rPr>
              <a:t>    6</a:t>
            </a:r>
          </a:p>
          <a:p>
            <a:r>
              <a:rPr lang="ru-RU" sz="4000" b="1">
                <a:latin typeface="Times New Roman" pitchFamily="18" charset="0"/>
              </a:rPr>
              <a:t>    3 </a:t>
            </a:r>
          </a:p>
          <a:p>
            <a:r>
              <a:rPr lang="ru-RU" sz="4000" b="1">
                <a:latin typeface="Times New Roman" pitchFamily="18" charset="0"/>
              </a:rPr>
              <a:t>    1 </a:t>
            </a:r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 flipH="1">
            <a:off x="6084888" y="188913"/>
            <a:ext cx="0" cy="4608512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6156325" y="98425"/>
            <a:ext cx="4381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</a:rPr>
              <a:t>3</a:t>
            </a:r>
          </a:p>
          <a:p>
            <a:r>
              <a:rPr lang="ru-RU" sz="4000" b="1">
                <a:latin typeface="Times New Roman" pitchFamily="18" charset="0"/>
              </a:rPr>
              <a:t>3</a:t>
            </a:r>
          </a:p>
          <a:p>
            <a:r>
              <a:rPr lang="ru-RU" sz="4000" b="1">
                <a:latin typeface="Times New Roman" pitchFamily="18" charset="0"/>
              </a:rPr>
              <a:t>2</a:t>
            </a:r>
          </a:p>
          <a:p>
            <a:r>
              <a:rPr lang="ru-RU" sz="4000" b="1">
                <a:latin typeface="Times New Roman" pitchFamily="18" charset="0"/>
              </a:rPr>
              <a:t>2</a:t>
            </a:r>
          </a:p>
          <a:p>
            <a:r>
              <a:rPr lang="ru-RU" sz="4000" b="1">
                <a:latin typeface="Times New Roman" pitchFamily="18" charset="0"/>
              </a:rPr>
              <a:t>2</a:t>
            </a:r>
          </a:p>
          <a:p>
            <a:r>
              <a:rPr lang="ru-RU" sz="4000" b="1">
                <a:latin typeface="Times New Roman" pitchFamily="18" charset="0"/>
              </a:rPr>
              <a:t>2</a:t>
            </a:r>
          </a:p>
          <a:p>
            <a:r>
              <a:rPr lang="ru-RU" sz="4000" b="1">
                <a:latin typeface="Times New Roman" pitchFamily="18" charset="0"/>
              </a:rPr>
              <a:t>3</a:t>
            </a:r>
          </a:p>
          <a:p>
            <a:endParaRPr lang="ru-RU" sz="4000" b="1">
              <a:latin typeface="Times New Roman" pitchFamily="18" charset="0"/>
            </a:endParaRPr>
          </a:p>
        </p:txBody>
      </p:sp>
      <p:pic>
        <p:nvPicPr>
          <p:cNvPr id="26634" name="Picture 10" descr="CRCTR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78763" y="0"/>
            <a:ext cx="1265237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5" name="Line 11"/>
          <p:cNvSpPr>
            <a:spLocks noChangeShapeType="1"/>
          </p:cNvSpPr>
          <p:nvPr/>
        </p:nvSpPr>
        <p:spPr bwMode="auto">
          <a:xfrm>
            <a:off x="2916238" y="620713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>
            <a:off x="6227763" y="2565400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7" name="Line 13"/>
          <p:cNvSpPr>
            <a:spLocks noChangeShapeType="1"/>
          </p:cNvSpPr>
          <p:nvPr/>
        </p:nvSpPr>
        <p:spPr bwMode="auto">
          <a:xfrm>
            <a:off x="6227763" y="1916113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8" name="Line 14"/>
          <p:cNvSpPr>
            <a:spLocks noChangeShapeType="1"/>
          </p:cNvSpPr>
          <p:nvPr/>
        </p:nvSpPr>
        <p:spPr bwMode="auto">
          <a:xfrm>
            <a:off x="2916238" y="2420938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9" name="Oval 15"/>
          <p:cNvSpPr>
            <a:spLocks noChangeArrowheads="1"/>
          </p:cNvSpPr>
          <p:nvPr/>
        </p:nvSpPr>
        <p:spPr bwMode="auto">
          <a:xfrm>
            <a:off x="6156325" y="188913"/>
            <a:ext cx="503238" cy="576262"/>
          </a:xfrm>
          <a:prstGeom prst="ellipse">
            <a:avLst/>
          </a:prstGeom>
          <a:solidFill>
            <a:srgbClr val="33CCCC">
              <a:alpha val="25882"/>
            </a:srgbClr>
          </a:solidFill>
          <a:ln w="508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60" name="Oval 16"/>
          <p:cNvSpPr>
            <a:spLocks noChangeArrowheads="1"/>
          </p:cNvSpPr>
          <p:nvPr/>
        </p:nvSpPr>
        <p:spPr bwMode="auto">
          <a:xfrm>
            <a:off x="6156325" y="765175"/>
            <a:ext cx="503238" cy="647700"/>
          </a:xfrm>
          <a:prstGeom prst="ellipse">
            <a:avLst/>
          </a:prstGeom>
          <a:solidFill>
            <a:srgbClr val="33CCCC">
              <a:alpha val="25882"/>
            </a:srgbClr>
          </a:solidFill>
          <a:ln w="508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41" name="WordArt 17"/>
          <p:cNvSpPr>
            <a:spLocks noChangeArrowheads="1" noChangeShapeType="1" noTextEdit="1"/>
          </p:cNvSpPr>
          <p:nvPr/>
        </p:nvSpPr>
        <p:spPr bwMode="auto">
          <a:xfrm>
            <a:off x="0" y="5013325"/>
            <a:ext cx="3960813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НОД (360;432)=</a:t>
            </a:r>
          </a:p>
        </p:txBody>
      </p:sp>
      <p:sp>
        <p:nvSpPr>
          <p:cNvPr id="31762" name="Text Box 18"/>
          <p:cNvSpPr txBox="1">
            <a:spLocks noChangeArrowheads="1"/>
          </p:cNvSpPr>
          <p:nvPr/>
        </p:nvSpPr>
        <p:spPr bwMode="auto">
          <a:xfrm>
            <a:off x="3851275" y="4797425"/>
            <a:ext cx="46926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chemeClr val="accent2"/>
                </a:solidFill>
                <a:latin typeface="Times New Roman" pitchFamily="18" charset="0"/>
              </a:rPr>
              <a:t>3 </a:t>
            </a:r>
            <a:r>
              <a:rPr lang="en-US" sz="5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5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sz="4000" b="1">
                <a:solidFill>
                  <a:schemeClr val="accent2"/>
                </a:solidFill>
              </a:rPr>
              <a:t>·</a:t>
            </a:r>
            <a:r>
              <a:rPr lang="ru-RU" sz="4000" b="1">
                <a:solidFill>
                  <a:schemeClr val="accent2"/>
                </a:solidFill>
              </a:rPr>
              <a:t> </a:t>
            </a:r>
            <a:r>
              <a:rPr lang="ru-RU"/>
              <a:t> </a:t>
            </a:r>
            <a:r>
              <a:rPr lang="ru-RU" sz="5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5400" b="1">
                <a:solidFill>
                  <a:schemeClr val="accent2"/>
                </a:solidFill>
              </a:rPr>
              <a:t>·</a:t>
            </a:r>
            <a:r>
              <a:rPr lang="ru-RU" sz="5400" b="1">
                <a:solidFill>
                  <a:schemeClr val="accent2"/>
                </a:solidFill>
              </a:rPr>
              <a:t> 2 </a:t>
            </a:r>
            <a:r>
              <a:rPr lang="en-US" sz="5400" b="1">
                <a:solidFill>
                  <a:schemeClr val="accent2"/>
                </a:solidFill>
              </a:rPr>
              <a:t>·</a:t>
            </a:r>
            <a:r>
              <a:rPr lang="ru-RU" sz="5400" b="1">
                <a:solidFill>
                  <a:schemeClr val="accent2"/>
                </a:solidFill>
              </a:rPr>
              <a:t> 2</a:t>
            </a:r>
            <a:r>
              <a:rPr lang="ru-RU" sz="5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>
                <a:solidFill>
                  <a:schemeClr val="accent2"/>
                </a:solidFill>
                <a:latin typeface="Times New Roman" pitchFamily="18" charset="0"/>
              </a:rPr>
              <a:t>=</a:t>
            </a:r>
          </a:p>
        </p:txBody>
      </p:sp>
      <p:sp>
        <p:nvSpPr>
          <p:cNvPr id="31763" name="Text Box 19"/>
          <p:cNvSpPr txBox="1">
            <a:spLocks noChangeArrowheads="1"/>
          </p:cNvSpPr>
          <p:nvPr/>
        </p:nvSpPr>
        <p:spPr bwMode="auto">
          <a:xfrm>
            <a:off x="8274050" y="4724400"/>
            <a:ext cx="8699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endParaRPr lang="ru-RU" sz="54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1764" name="Text Box 20"/>
          <p:cNvSpPr txBox="1">
            <a:spLocks noChangeArrowheads="1"/>
          </p:cNvSpPr>
          <p:nvPr/>
        </p:nvSpPr>
        <p:spPr bwMode="auto">
          <a:xfrm>
            <a:off x="4140200" y="5662613"/>
            <a:ext cx="12128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chemeClr val="accent2"/>
                </a:solidFill>
                <a:latin typeface="Times New Roman" pitchFamily="18" charset="0"/>
              </a:rPr>
              <a:t>360</a:t>
            </a:r>
          </a:p>
        </p:txBody>
      </p:sp>
      <p:sp>
        <p:nvSpPr>
          <p:cNvPr id="31765" name="Text Box 21"/>
          <p:cNvSpPr txBox="1">
            <a:spLocks noChangeArrowheads="1"/>
          </p:cNvSpPr>
          <p:nvPr/>
        </p:nvSpPr>
        <p:spPr bwMode="auto">
          <a:xfrm>
            <a:off x="7588250" y="5661025"/>
            <a:ext cx="15557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2160</a:t>
            </a:r>
            <a:endParaRPr lang="ru-RU" sz="54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1766" name="Line 22"/>
          <p:cNvSpPr>
            <a:spLocks noChangeShapeType="1"/>
          </p:cNvSpPr>
          <p:nvPr/>
        </p:nvSpPr>
        <p:spPr bwMode="auto">
          <a:xfrm flipH="1">
            <a:off x="6300788" y="260350"/>
            <a:ext cx="287337" cy="10810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7" name="Line 25"/>
          <p:cNvSpPr>
            <a:spLocks noChangeShapeType="1"/>
          </p:cNvSpPr>
          <p:nvPr/>
        </p:nvSpPr>
        <p:spPr bwMode="auto">
          <a:xfrm>
            <a:off x="6227763" y="692150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8" name="Line 26"/>
          <p:cNvSpPr>
            <a:spLocks noChangeShapeType="1"/>
          </p:cNvSpPr>
          <p:nvPr/>
        </p:nvSpPr>
        <p:spPr bwMode="auto">
          <a:xfrm>
            <a:off x="2916238" y="1268413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9" name="Line 27"/>
          <p:cNvSpPr>
            <a:spLocks noChangeShapeType="1"/>
          </p:cNvSpPr>
          <p:nvPr/>
        </p:nvSpPr>
        <p:spPr bwMode="auto">
          <a:xfrm>
            <a:off x="6227763" y="1268413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50" name="Line 28"/>
          <p:cNvSpPr>
            <a:spLocks noChangeShapeType="1"/>
          </p:cNvSpPr>
          <p:nvPr/>
        </p:nvSpPr>
        <p:spPr bwMode="auto">
          <a:xfrm>
            <a:off x="2916238" y="3068638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51" name="Line 29"/>
          <p:cNvSpPr>
            <a:spLocks noChangeShapeType="1"/>
          </p:cNvSpPr>
          <p:nvPr/>
        </p:nvSpPr>
        <p:spPr bwMode="auto">
          <a:xfrm>
            <a:off x="2916238" y="3644900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52" name="Line 30"/>
          <p:cNvSpPr>
            <a:spLocks noChangeShapeType="1"/>
          </p:cNvSpPr>
          <p:nvPr/>
        </p:nvSpPr>
        <p:spPr bwMode="auto">
          <a:xfrm>
            <a:off x="6227763" y="3141663"/>
            <a:ext cx="28892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75" name="Oval 31"/>
          <p:cNvSpPr>
            <a:spLocks noChangeArrowheads="1"/>
          </p:cNvSpPr>
          <p:nvPr/>
        </p:nvSpPr>
        <p:spPr bwMode="auto">
          <a:xfrm>
            <a:off x="6156325" y="1412875"/>
            <a:ext cx="503238" cy="647700"/>
          </a:xfrm>
          <a:prstGeom prst="ellipse">
            <a:avLst/>
          </a:prstGeom>
          <a:solidFill>
            <a:srgbClr val="33CCCC">
              <a:alpha val="25882"/>
            </a:srgbClr>
          </a:solidFill>
          <a:ln w="508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76" name="Oval 32"/>
          <p:cNvSpPr>
            <a:spLocks noChangeArrowheads="1"/>
          </p:cNvSpPr>
          <p:nvPr/>
        </p:nvSpPr>
        <p:spPr bwMode="auto">
          <a:xfrm>
            <a:off x="6156325" y="2060575"/>
            <a:ext cx="503238" cy="504825"/>
          </a:xfrm>
          <a:prstGeom prst="ellipse">
            <a:avLst/>
          </a:prstGeom>
          <a:solidFill>
            <a:srgbClr val="33CCCC">
              <a:alpha val="25882"/>
            </a:srgbClr>
          </a:solidFill>
          <a:ln w="508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77" name="Oval 33"/>
          <p:cNvSpPr>
            <a:spLocks noChangeArrowheads="1"/>
          </p:cNvSpPr>
          <p:nvPr/>
        </p:nvSpPr>
        <p:spPr bwMode="auto">
          <a:xfrm>
            <a:off x="6156325" y="2636838"/>
            <a:ext cx="503238" cy="649287"/>
          </a:xfrm>
          <a:prstGeom prst="ellipse">
            <a:avLst/>
          </a:prstGeom>
          <a:solidFill>
            <a:srgbClr val="33CCCC">
              <a:alpha val="25882"/>
            </a:srgbClr>
          </a:solidFill>
          <a:ln w="508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78" name="Line 34"/>
          <p:cNvSpPr>
            <a:spLocks noChangeShapeType="1"/>
          </p:cNvSpPr>
          <p:nvPr/>
        </p:nvSpPr>
        <p:spPr bwMode="auto">
          <a:xfrm flipH="1">
            <a:off x="6372225" y="1341438"/>
            <a:ext cx="142875" cy="71913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79" name="Line 35"/>
          <p:cNvSpPr>
            <a:spLocks noChangeShapeType="1"/>
          </p:cNvSpPr>
          <p:nvPr/>
        </p:nvSpPr>
        <p:spPr bwMode="auto">
          <a:xfrm flipH="1">
            <a:off x="6300788" y="2133600"/>
            <a:ext cx="215900" cy="10795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80" name="Rectangle 36"/>
          <p:cNvSpPr>
            <a:spLocks noChangeArrowheads="1"/>
          </p:cNvSpPr>
          <p:nvPr/>
        </p:nvSpPr>
        <p:spPr bwMode="auto">
          <a:xfrm>
            <a:off x="5292725" y="5661025"/>
            <a:ext cx="22987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 b="1">
                <a:solidFill>
                  <a:schemeClr val="accent2"/>
                </a:solidFill>
              </a:rPr>
              <a:t>·</a:t>
            </a:r>
            <a:r>
              <a:rPr lang="ru-RU" sz="5400" b="1">
                <a:solidFill>
                  <a:schemeClr val="accent2"/>
                </a:solidFill>
              </a:rPr>
              <a:t> 2</a:t>
            </a:r>
            <a:r>
              <a:rPr lang="en-US" sz="5400" b="1">
                <a:solidFill>
                  <a:schemeClr val="accent2"/>
                </a:solidFill>
              </a:rPr>
              <a:t>·</a:t>
            </a:r>
            <a:r>
              <a:rPr lang="ru-RU" sz="5400" b="1">
                <a:solidFill>
                  <a:schemeClr val="accent2"/>
                </a:solidFill>
              </a:rPr>
              <a:t> 3 =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1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1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1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1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1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9" grpId="0" animBg="1"/>
      <p:bldP spid="31760" grpId="0" animBg="1"/>
      <p:bldP spid="31762" grpId="0"/>
      <p:bldP spid="31763" grpId="0"/>
      <p:bldP spid="31764" grpId="0"/>
      <p:bldP spid="31765" grpId="0"/>
      <p:bldP spid="31766" grpId="0" animBg="1"/>
      <p:bldP spid="31775" grpId="0" animBg="1"/>
      <p:bldP spid="31776" grpId="0" animBg="1"/>
      <p:bldP spid="31777" grpId="0" animBg="1"/>
      <p:bldP spid="31778" grpId="0" animBg="1"/>
      <p:bldP spid="31779" grpId="0" animBg="1"/>
      <p:bldP spid="3178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u="sng" smtClean="0">
                <a:latin typeface="Georgia" pitchFamily="18" charset="0"/>
              </a:rPr>
              <a:t>ЗАДАНИЕ НА ДОМ: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  <a:r>
              <a:rPr lang="ru-RU" smtClean="0"/>
              <a:t>   №664    </a:t>
            </a:r>
            <a:endParaRPr lang="ru-RU" smtClean="0"/>
          </a:p>
        </p:txBody>
      </p:sp>
      <p:pic>
        <p:nvPicPr>
          <p:cNvPr id="27652" name="Picture 4" descr="Колокольчики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2492375"/>
            <a:ext cx="3776662" cy="273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ChangeArrowheads="1"/>
          </p:cNvSpPr>
          <p:nvPr/>
        </p:nvSpPr>
        <p:spPr bwMode="auto">
          <a:xfrm>
            <a:off x="611188" y="1125538"/>
            <a:ext cx="8064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 sz="2400" b="1" i="1"/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900113" y="476250"/>
            <a:ext cx="6769100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88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cida Console" pitchFamily="49" charset="0"/>
              </a:rPr>
              <a:t>СПАСИБО ЗА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88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cida Console" pitchFamily="49" charset="0"/>
              </a:rPr>
              <a:t>УРОК!</a:t>
            </a:r>
          </a:p>
        </p:txBody>
      </p:sp>
      <p:pic>
        <p:nvPicPr>
          <p:cNvPr id="28676" name="Picture 8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133600"/>
            <a:ext cx="2117725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1" name="Picture 9" descr="Рисунок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2060575"/>
            <a:ext cx="231775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-612775" y="260350"/>
            <a:ext cx="8172450" cy="2735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Наибольший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Общий              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        Делитель                  </a:t>
            </a:r>
          </a:p>
        </p:txBody>
      </p:sp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5867400" y="1916113"/>
            <a:ext cx="2592388" cy="1081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НОД</a:t>
            </a:r>
          </a:p>
        </p:txBody>
      </p:sp>
      <p:pic>
        <p:nvPicPr>
          <p:cNvPr id="6148" name="Picture 4" descr="CRCTR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5450" y="4941888"/>
            <a:ext cx="1098550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79388" y="3644900"/>
            <a:ext cx="76327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u="sng"/>
              <a:t>Наибольший общий делитель</a:t>
            </a:r>
            <a:r>
              <a:rPr lang="ru-RU" sz="3200" b="1" i="1"/>
              <a:t> чисел а и </a:t>
            </a:r>
            <a:r>
              <a:rPr lang="en-US" sz="3200" b="1" i="1"/>
              <a:t>b </a:t>
            </a:r>
            <a:r>
              <a:rPr lang="ru-RU" sz="3200" b="1" i="1"/>
              <a:t>или</a:t>
            </a:r>
          </a:p>
          <a:p>
            <a:r>
              <a:rPr lang="ru-RU" sz="3200" b="1" i="1"/>
              <a:t> </a:t>
            </a:r>
            <a:r>
              <a:rPr lang="ru-RU" sz="3200" b="1" i="1" u="sng"/>
              <a:t>НОД(а,</a:t>
            </a:r>
            <a:r>
              <a:rPr lang="en-US" sz="3200" b="1" i="1" u="sng"/>
              <a:t>b</a:t>
            </a:r>
            <a:r>
              <a:rPr lang="ru-RU" sz="3200" b="1" i="1" u="sng"/>
              <a:t>)</a:t>
            </a:r>
            <a:r>
              <a:rPr lang="ru-RU" sz="3200" b="1" i="1"/>
              <a:t> –это наибольшее число, на которое делятся </a:t>
            </a:r>
            <a:r>
              <a:rPr lang="ru-RU" sz="4400" b="1" i="1"/>
              <a:t>а</a:t>
            </a:r>
            <a:r>
              <a:rPr lang="ru-RU" sz="3200" b="1" i="1"/>
              <a:t>, и </a:t>
            </a:r>
            <a:r>
              <a:rPr lang="en-US" sz="4400" b="1" i="1"/>
              <a:t>b</a:t>
            </a:r>
            <a:r>
              <a:rPr lang="ru-RU" sz="3200" b="1" i="1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0" y="1125538"/>
            <a:ext cx="223202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- </a:t>
            </a:r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кратные </a:t>
            </a:r>
            <a:r>
              <a:rPr lang="ru-RU" sz="4800" b="1">
                <a:solidFill>
                  <a:srgbClr val="006600"/>
                </a:solidFill>
                <a:latin typeface="Times New Roman" pitchFamily="18" charset="0"/>
              </a:rPr>
              <a:t>2</a:t>
            </a:r>
            <a:endParaRPr lang="ru-RU" sz="4800" b="1" i="1">
              <a:solidFill>
                <a:srgbClr val="006600"/>
              </a:solidFill>
              <a:latin typeface="Times New Roman" pitchFamily="18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0" y="1700213"/>
            <a:ext cx="2159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8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- </a:t>
            </a:r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кратные </a:t>
            </a:r>
            <a:r>
              <a:rPr lang="ru-RU" sz="4400" b="1">
                <a:solidFill>
                  <a:srgbClr val="006600"/>
                </a:solidFill>
                <a:latin typeface="Times New Roman" pitchFamily="18" charset="0"/>
              </a:rPr>
              <a:t>3</a:t>
            </a:r>
            <a:endParaRPr lang="ru-RU" sz="4400" b="1" i="1">
              <a:solidFill>
                <a:srgbClr val="006600"/>
              </a:solidFill>
              <a:latin typeface="Times New Roman" pitchFamily="18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928813" y="1125538"/>
            <a:ext cx="73548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Times New Roman" pitchFamily="18" charset="0"/>
              </a:rPr>
              <a:t> : 2, 4, 6, 8, 10, 12, 14, 16, 18…</a:t>
            </a:r>
            <a:endParaRPr lang="ru-RU" sz="36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051050" y="1773238"/>
            <a:ext cx="5818188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4400" b="1">
              <a:latin typeface="Times New Roman" pitchFamily="18" charset="0"/>
            </a:endParaRPr>
          </a:p>
          <a:p>
            <a:r>
              <a:rPr lang="ru-RU" sz="4400" b="1">
                <a:latin typeface="Times New Roman" pitchFamily="18" charset="0"/>
              </a:rPr>
              <a:t>: 3, 6, 9, 12, 15, 18, 21…</a:t>
            </a:r>
            <a:endParaRPr lang="ru-RU" sz="36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3563938" y="1844675"/>
            <a:ext cx="503237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2916238" y="3141663"/>
            <a:ext cx="503237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5651500" y="1844675"/>
            <a:ext cx="503238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4211638" y="3141663"/>
            <a:ext cx="503237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>
            <a:off x="8172450" y="1844675"/>
            <a:ext cx="503238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5867400" y="3141663"/>
            <a:ext cx="503238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684213" y="2349500"/>
            <a:ext cx="39592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8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ru-RU" sz="28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4400" b="1">
                <a:latin typeface="Times New Roman" pitchFamily="18" charset="0"/>
              </a:rPr>
              <a:t>Наименьшее общее кратное:</a:t>
            </a:r>
            <a:endParaRPr lang="ru-RU" sz="4400" b="1" i="1">
              <a:solidFill>
                <a:srgbClr val="006600"/>
              </a:solidFill>
              <a:latin typeface="Times New Roman" pitchFamily="18" charset="0"/>
            </a:endParaRP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572000" y="2349500"/>
            <a:ext cx="936625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 b="1">
              <a:solidFill>
                <a:srgbClr val="008000"/>
              </a:solidFill>
              <a:latin typeface="Times New Roman" pitchFamily="18" charset="0"/>
            </a:endParaRPr>
          </a:p>
          <a:p>
            <a:endParaRPr lang="ru-RU" sz="4400" b="1">
              <a:solidFill>
                <a:srgbClr val="008000"/>
              </a:solidFill>
              <a:latin typeface="Times New Roman" pitchFamily="18" charset="0"/>
            </a:endParaRPr>
          </a:p>
          <a:p>
            <a:r>
              <a:rPr lang="ru-RU" sz="10000" b="1">
                <a:latin typeface="Times New Roman" pitchFamily="18" charset="0"/>
              </a:rPr>
              <a:t>6</a:t>
            </a:r>
          </a:p>
        </p:txBody>
      </p:sp>
      <p:sp>
        <p:nvSpPr>
          <p:cNvPr id="10262" name="Rectangle 22"/>
          <p:cNvSpPr>
            <a:spLocks noChangeArrowheads="1"/>
          </p:cNvSpPr>
          <p:nvPr/>
        </p:nvSpPr>
        <p:spPr bwMode="auto">
          <a:xfrm>
            <a:off x="1331913" y="0"/>
            <a:ext cx="7488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Подчеркнем общие кратные чисел:</a:t>
            </a:r>
          </a:p>
        </p:txBody>
      </p:sp>
      <p:sp>
        <p:nvSpPr>
          <p:cNvPr id="10263" name="Rectangle 23"/>
          <p:cNvSpPr>
            <a:spLocks noChangeArrowheads="1"/>
          </p:cNvSpPr>
          <p:nvPr/>
        </p:nvSpPr>
        <p:spPr bwMode="auto">
          <a:xfrm>
            <a:off x="336550" y="0"/>
            <a:ext cx="8807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Из общих кратных выделим наименьшее число: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/>
      <p:bldP spid="10244" grpId="0"/>
      <p:bldP spid="10245" grpId="0"/>
      <p:bldP spid="10246" grpId="0" animBg="1"/>
      <p:bldP spid="10247" grpId="0" animBg="1"/>
      <p:bldP spid="10248" grpId="0" animBg="1"/>
      <p:bldP spid="10249" grpId="0" animBg="1"/>
      <p:bldP spid="10250" grpId="0" animBg="1"/>
      <p:bldP spid="10251" grpId="0" animBg="1"/>
      <p:bldP spid="10252" grpId="0"/>
      <p:bldP spid="10253" grpId="0"/>
      <p:bldP spid="10262" grpId="0"/>
      <p:bldP spid="10262" grpId="1"/>
      <p:bldP spid="102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2"/>
          <p:cNvSpPr>
            <a:spLocks noChangeArrowheads="1" noChangeShapeType="1" noTextEdit="1"/>
          </p:cNvSpPr>
          <p:nvPr/>
        </p:nvSpPr>
        <p:spPr bwMode="auto">
          <a:xfrm>
            <a:off x="827088" y="260350"/>
            <a:ext cx="6335712" cy="2881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Наименьшее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Общее                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Кратное            </a:t>
            </a:r>
          </a:p>
        </p:txBody>
      </p:sp>
      <p:sp>
        <p:nvSpPr>
          <p:cNvPr id="8195" name="WordArt 3"/>
          <p:cNvSpPr>
            <a:spLocks noChangeArrowheads="1" noChangeShapeType="1" noTextEdit="1"/>
          </p:cNvSpPr>
          <p:nvPr/>
        </p:nvSpPr>
        <p:spPr bwMode="auto">
          <a:xfrm>
            <a:off x="6156325" y="2060575"/>
            <a:ext cx="2447925" cy="1076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НОК</a:t>
            </a:r>
          </a:p>
        </p:txBody>
      </p:sp>
      <p:pic>
        <p:nvPicPr>
          <p:cNvPr id="8196" name="Picture 4" descr="CRCTR06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0775" y="5157788"/>
            <a:ext cx="1673225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50825" y="3500438"/>
            <a:ext cx="7524750" cy="222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u="sng"/>
              <a:t>Наименьшее общее кратное</a:t>
            </a:r>
            <a:r>
              <a:rPr lang="ru-RU" sz="3200" b="1" i="1"/>
              <a:t> чисел а и </a:t>
            </a:r>
            <a:r>
              <a:rPr lang="en-US" sz="3200" b="1" i="1"/>
              <a:t>b</a:t>
            </a:r>
            <a:r>
              <a:rPr lang="ru-RU" sz="3200" b="1" i="1"/>
              <a:t> или</a:t>
            </a:r>
          </a:p>
          <a:p>
            <a:r>
              <a:rPr lang="ru-RU" sz="3200" b="1" i="1" u="sng"/>
              <a:t>НОК(а,</a:t>
            </a:r>
            <a:r>
              <a:rPr lang="en-US" sz="3200" b="1" i="1" u="sng"/>
              <a:t>b</a:t>
            </a:r>
            <a:r>
              <a:rPr lang="ru-RU" sz="3200" b="1" i="1" u="sng"/>
              <a:t>)</a:t>
            </a:r>
            <a:r>
              <a:rPr lang="ru-RU" sz="3200" b="1" i="1"/>
              <a:t> –это наименьшее число, которое делится и на </a:t>
            </a:r>
            <a:r>
              <a:rPr lang="ru-RU" sz="4400" b="1" i="1"/>
              <a:t>а</a:t>
            </a:r>
            <a:r>
              <a:rPr lang="ru-RU" sz="3200" b="1" i="1"/>
              <a:t>, и на </a:t>
            </a:r>
            <a:r>
              <a:rPr lang="en-US" sz="4400" b="1" i="1"/>
              <a:t>b</a:t>
            </a:r>
            <a:r>
              <a:rPr lang="ru-RU" sz="3200" b="1" i="1"/>
              <a:t>.</a:t>
            </a:r>
            <a:endParaRPr lang="en-US" sz="3200" b="1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03119" y="980660"/>
            <a:ext cx="4937762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Обозначение: НОК (2; 3) = 6.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43188" y="1500188"/>
            <a:ext cx="3544887" cy="4000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нахождения НОК: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875" y="3143250"/>
            <a:ext cx="10620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063" y="3429000"/>
            <a:ext cx="714375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Найдите наименьшее общее кратное чисел:  75 и 60.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71625" y="3929063"/>
          <a:ext cx="1000132" cy="1828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0066"/>
                <a:gridCol w="50006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3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1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928938" y="3929063"/>
          <a:ext cx="1119174" cy="228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59587"/>
                <a:gridCol w="55958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3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1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286250" y="4572000"/>
            <a:ext cx="265588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75 = 3 ∙ 5∙ 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14813" y="4071938"/>
            <a:ext cx="317023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60 = 2∙ 2∙ 3 ∙ 5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55650" y="6143625"/>
            <a:ext cx="81407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НОК (75; 60) </a:t>
            </a: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 3 ∙ 5 ∙ 5∙ 2∙ 2 = 75∙ 2 ∙ 2 </a:t>
            </a: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 300.  </a:t>
            </a:r>
          </a:p>
        </p:txBody>
      </p:sp>
      <p:sp>
        <p:nvSpPr>
          <p:cNvPr id="23" name="Кольцо 22"/>
          <p:cNvSpPr/>
          <p:nvPr/>
        </p:nvSpPr>
        <p:spPr>
          <a:xfrm>
            <a:off x="5368925" y="4652963"/>
            <a:ext cx="1609725" cy="573087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Кольцо 23"/>
          <p:cNvSpPr/>
          <p:nvPr/>
        </p:nvSpPr>
        <p:spPr>
          <a:xfrm>
            <a:off x="3492500" y="6165850"/>
            <a:ext cx="1439863" cy="576263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Кольцо 24"/>
          <p:cNvSpPr/>
          <p:nvPr/>
        </p:nvSpPr>
        <p:spPr>
          <a:xfrm>
            <a:off x="5205413" y="4210050"/>
            <a:ext cx="950912" cy="474663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Кольцо 25"/>
          <p:cNvSpPr/>
          <p:nvPr/>
        </p:nvSpPr>
        <p:spPr>
          <a:xfrm>
            <a:off x="4859338" y="6240463"/>
            <a:ext cx="936625" cy="428625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14313" y="1857375"/>
            <a:ext cx="7929562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71450">
              <a:tabLst>
                <a:tab pos="354013" algn="l"/>
              </a:tabLst>
              <a:defRPr/>
            </a:pPr>
            <a:r>
              <a:rPr 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1. Разложить все числа на простые множители.</a:t>
            </a:r>
            <a:endParaRPr lang="ru-RU" b="1" i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14313" y="2214563"/>
            <a:ext cx="8143875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71450" eaLnBrk="0" hangingPunct="0">
              <a:tabLst>
                <a:tab pos="354013" algn="l"/>
              </a:tabLst>
              <a:defRPr/>
            </a:pPr>
            <a:r>
              <a:rPr 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2. Написать разложение одного из чисел (лучше наибольшего).</a:t>
            </a:r>
            <a:endParaRPr lang="ru-RU" b="1" i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14313" y="2571750"/>
            <a:ext cx="8929687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71450" eaLnBrk="0" hangingPunct="0">
              <a:tabLst>
                <a:tab pos="354013" algn="l"/>
              </a:tabLst>
              <a:defRPr/>
            </a:pPr>
            <a:r>
              <a:rPr 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3. Дополнить данное разложение теми множителями из разложения  	других чисел, которые не вошли в написанное разложение.</a:t>
            </a:r>
            <a:endParaRPr lang="ru-RU" b="1" i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0" y="0"/>
            <a:ext cx="91440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Определение. </a:t>
            </a:r>
          </a:p>
          <a:p>
            <a:pPr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Наименьшее натуральное число, которое делится на каждое из данных натуральных чисел, называется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наименьшим общим кратным.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10" grpId="0"/>
      <p:bldP spid="11" grpId="0"/>
      <p:bldP spid="20" grpId="0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idx="1"/>
          </p:nvPr>
        </p:nvGraphicFramePr>
        <p:xfrm>
          <a:off x="1219200" y="5246688"/>
          <a:ext cx="6756400" cy="4454525"/>
        </p:xfrm>
        <a:graphic>
          <a:graphicData uri="http://schemas.openxmlformats.org/presentationml/2006/ole">
            <p:oleObj spid="_x0000_s1026" name="Документ" r:id="rId3" imgW="6778259" imgH="4469589" progId="Word.Document.8">
              <p:embed/>
            </p:oleObj>
          </a:graphicData>
        </a:graphic>
      </p:graphicFrame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539750" y="260350"/>
            <a:ext cx="8064500" cy="72072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1200" b="1">
              <a:latin typeface="Times New Roman" pitchFamily="18" charset="0"/>
            </a:endParaRPr>
          </a:p>
          <a:p>
            <a:pPr algn="ctr"/>
            <a:r>
              <a:rPr lang="ru-RU" sz="2800" b="1">
                <a:latin typeface="Times New Roman" pitchFamily="18" charset="0"/>
              </a:rPr>
              <a:t>«Нахождение НОК и</a:t>
            </a:r>
            <a:r>
              <a:rPr lang="kk-KZ" sz="2800" b="1">
                <a:latin typeface="Times New Roman" pitchFamily="18" charset="0"/>
              </a:rPr>
              <a:t> </a:t>
            </a:r>
            <a:r>
              <a:rPr lang="ru-RU" sz="2800" b="1">
                <a:latin typeface="Times New Roman" pitchFamily="18" charset="0"/>
              </a:rPr>
              <a:t>НОД натуральных чисел»</a:t>
            </a:r>
            <a:endParaRPr lang="ru-RU" sz="2800"/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1258888" y="1125538"/>
            <a:ext cx="6842125" cy="50165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>
                <a:latin typeface="Times New Roman" pitchFamily="18" charset="0"/>
              </a:rPr>
              <a:t>Разложить числа  на простые множители</a:t>
            </a:r>
            <a:endParaRPr lang="ru-RU" sz="2400" b="1"/>
          </a:p>
        </p:txBody>
      </p:sp>
      <p:sp>
        <p:nvSpPr>
          <p:cNvPr id="1030" name="AutoShape 9"/>
          <p:cNvSpPr>
            <a:spLocks noChangeArrowheads="1"/>
          </p:cNvSpPr>
          <p:nvPr/>
        </p:nvSpPr>
        <p:spPr bwMode="auto">
          <a:xfrm>
            <a:off x="3059832" y="1700808"/>
            <a:ext cx="2449041" cy="720675"/>
          </a:xfrm>
          <a:prstGeom prst="diamond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dirty="0">
                <a:latin typeface="Times New Roman" pitchFamily="18" charset="0"/>
              </a:rPr>
              <a:t>Если</a:t>
            </a:r>
            <a:endParaRPr lang="ru-RU" sz="2400" dirty="0"/>
          </a:p>
        </p:txBody>
      </p:sp>
      <p:sp>
        <p:nvSpPr>
          <p:cNvPr id="1031" name="Rectangle 10"/>
          <p:cNvSpPr>
            <a:spLocks noChangeArrowheads="1"/>
          </p:cNvSpPr>
          <p:nvPr/>
        </p:nvSpPr>
        <p:spPr bwMode="auto">
          <a:xfrm>
            <a:off x="6156325" y="2420938"/>
            <a:ext cx="1728788" cy="4587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>
                <a:latin typeface="Times New Roman" pitchFamily="18" charset="0"/>
              </a:rPr>
              <a:t>НОК (а;</a:t>
            </a:r>
            <a:r>
              <a:rPr lang="en-US" sz="2400" b="1">
                <a:latin typeface="Times New Roman" pitchFamily="18" charset="0"/>
              </a:rPr>
              <a:t>b)</a:t>
            </a:r>
            <a:endParaRPr lang="ru-RU" sz="2400" b="1"/>
          </a:p>
        </p:txBody>
      </p:sp>
      <p:sp>
        <p:nvSpPr>
          <p:cNvPr id="1032" name="Rectangle 11"/>
          <p:cNvSpPr>
            <a:spLocks noChangeArrowheads="1"/>
          </p:cNvSpPr>
          <p:nvPr/>
        </p:nvSpPr>
        <p:spPr bwMode="auto">
          <a:xfrm>
            <a:off x="971550" y="2492375"/>
            <a:ext cx="1655763" cy="4572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>
                <a:latin typeface="Times New Roman" pitchFamily="18" charset="0"/>
              </a:rPr>
              <a:t>НОД </a:t>
            </a:r>
            <a:r>
              <a:rPr lang="en-US" sz="2400" b="1">
                <a:latin typeface="Times New Roman" pitchFamily="18" charset="0"/>
              </a:rPr>
              <a:t>(a;b)</a:t>
            </a:r>
            <a:endParaRPr lang="ru-RU" sz="2400" b="1"/>
          </a:p>
        </p:txBody>
      </p:sp>
      <p:sp>
        <p:nvSpPr>
          <p:cNvPr id="1033" name="Rectangle 12"/>
          <p:cNvSpPr>
            <a:spLocks noChangeArrowheads="1"/>
          </p:cNvSpPr>
          <p:nvPr/>
        </p:nvSpPr>
        <p:spPr bwMode="auto">
          <a:xfrm>
            <a:off x="4716463" y="3068638"/>
            <a:ext cx="4176712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/>
              <a:t>Найти и вычеркнуть одинаковые множители в одном из чисел (например </a:t>
            </a:r>
            <a:r>
              <a:rPr lang="en-US" b="1" i="1"/>
              <a:t>b</a:t>
            </a:r>
            <a:r>
              <a:rPr lang="ru-RU" b="1"/>
              <a:t>).</a:t>
            </a:r>
          </a:p>
        </p:txBody>
      </p:sp>
      <p:sp>
        <p:nvSpPr>
          <p:cNvPr id="1034" name="Rectangle 13"/>
          <p:cNvSpPr>
            <a:spLocks noChangeArrowheads="1"/>
          </p:cNvSpPr>
          <p:nvPr/>
        </p:nvSpPr>
        <p:spPr bwMode="auto">
          <a:xfrm>
            <a:off x="4716463" y="4292600"/>
            <a:ext cx="4176712" cy="122396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/>
              <a:t>Выписать все множители числа </a:t>
            </a:r>
            <a:r>
              <a:rPr lang="en-US" b="1" i="1"/>
              <a:t>a</a:t>
            </a:r>
            <a:r>
              <a:rPr lang="en-US" b="1"/>
              <a:t> </a:t>
            </a:r>
            <a:r>
              <a:rPr lang="ru-RU" b="1"/>
              <a:t>Дописать множители числа </a:t>
            </a:r>
            <a:r>
              <a:rPr lang="en-US" b="1" i="1"/>
              <a:t>b</a:t>
            </a:r>
            <a:r>
              <a:rPr lang="ru-RU" b="1"/>
              <a:t>, которые не вошли в состав разложения числа </a:t>
            </a:r>
            <a:r>
              <a:rPr lang="ru-RU" b="1" i="1"/>
              <a:t>а</a:t>
            </a:r>
          </a:p>
        </p:txBody>
      </p:sp>
      <p:sp>
        <p:nvSpPr>
          <p:cNvPr id="1035" name="Rectangle 14"/>
          <p:cNvSpPr>
            <a:spLocks noChangeArrowheads="1"/>
          </p:cNvSpPr>
          <p:nvPr/>
        </p:nvSpPr>
        <p:spPr bwMode="auto">
          <a:xfrm>
            <a:off x="250825" y="3141663"/>
            <a:ext cx="3816350" cy="1223962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b="1"/>
              <a:t>Из всех разложений выбрать </a:t>
            </a:r>
          </a:p>
          <a:p>
            <a:r>
              <a:rPr lang="ru-RU" b="1"/>
              <a:t>общие множители </a:t>
            </a:r>
          </a:p>
          <a:p>
            <a:r>
              <a:rPr lang="ru-RU" b="1"/>
              <a:t>(У одного из чисел взять их в кружок)</a:t>
            </a:r>
          </a:p>
        </p:txBody>
      </p:sp>
      <p:sp>
        <p:nvSpPr>
          <p:cNvPr id="1036" name="Rectangle 15"/>
          <p:cNvSpPr>
            <a:spLocks noChangeArrowheads="1"/>
          </p:cNvSpPr>
          <p:nvPr/>
        </p:nvSpPr>
        <p:spPr bwMode="auto">
          <a:xfrm>
            <a:off x="323850" y="4581525"/>
            <a:ext cx="3743325" cy="58896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/>
              <a:t>Выписать те числа, которые взяли в кружок</a:t>
            </a:r>
          </a:p>
        </p:txBody>
      </p:sp>
      <p:sp>
        <p:nvSpPr>
          <p:cNvPr id="1037" name="Rectangle 16"/>
          <p:cNvSpPr>
            <a:spLocks noChangeArrowheads="1"/>
          </p:cNvSpPr>
          <p:nvPr/>
        </p:nvSpPr>
        <p:spPr bwMode="auto">
          <a:xfrm>
            <a:off x="2555875" y="5734050"/>
            <a:ext cx="2808288" cy="93503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/>
              <a:t>Найти произведение</a:t>
            </a:r>
          </a:p>
          <a:p>
            <a:pPr algn="ctr"/>
            <a:r>
              <a:rPr lang="ru-RU" b="1"/>
              <a:t>полученных множителей</a:t>
            </a:r>
          </a:p>
        </p:txBody>
      </p:sp>
      <p:sp>
        <p:nvSpPr>
          <p:cNvPr id="1038" name="Line 17"/>
          <p:cNvSpPr>
            <a:spLocks noChangeShapeType="1"/>
          </p:cNvSpPr>
          <p:nvPr/>
        </p:nvSpPr>
        <p:spPr bwMode="auto">
          <a:xfrm flipH="1">
            <a:off x="1908175" y="2060575"/>
            <a:ext cx="15113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9" name="Line 18"/>
          <p:cNvSpPr>
            <a:spLocks noChangeShapeType="1"/>
          </p:cNvSpPr>
          <p:nvPr/>
        </p:nvSpPr>
        <p:spPr bwMode="auto">
          <a:xfrm>
            <a:off x="1908175" y="2060575"/>
            <a:ext cx="1588" cy="4460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40" name="Line 19"/>
          <p:cNvSpPr>
            <a:spLocks noChangeShapeType="1"/>
          </p:cNvSpPr>
          <p:nvPr/>
        </p:nvSpPr>
        <p:spPr bwMode="auto">
          <a:xfrm>
            <a:off x="5076825" y="2060575"/>
            <a:ext cx="1727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1" name="Line 20"/>
          <p:cNvSpPr>
            <a:spLocks noChangeShapeType="1"/>
          </p:cNvSpPr>
          <p:nvPr/>
        </p:nvSpPr>
        <p:spPr bwMode="auto">
          <a:xfrm>
            <a:off x="6804025" y="2060575"/>
            <a:ext cx="0" cy="3587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42" name="Line 21"/>
          <p:cNvSpPr>
            <a:spLocks noChangeShapeType="1"/>
          </p:cNvSpPr>
          <p:nvPr/>
        </p:nvSpPr>
        <p:spPr bwMode="auto">
          <a:xfrm>
            <a:off x="1908175" y="2924175"/>
            <a:ext cx="0" cy="2889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43" name="Line 22"/>
          <p:cNvSpPr>
            <a:spLocks noChangeShapeType="1"/>
          </p:cNvSpPr>
          <p:nvPr/>
        </p:nvSpPr>
        <p:spPr bwMode="auto">
          <a:xfrm>
            <a:off x="6804025" y="2852738"/>
            <a:ext cx="0" cy="2524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44" name="Line 23"/>
          <p:cNvSpPr>
            <a:spLocks noChangeShapeType="1"/>
          </p:cNvSpPr>
          <p:nvPr/>
        </p:nvSpPr>
        <p:spPr bwMode="auto">
          <a:xfrm>
            <a:off x="6804025" y="3933825"/>
            <a:ext cx="0" cy="3238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45" name="Line 24"/>
          <p:cNvSpPr>
            <a:spLocks noChangeShapeType="1"/>
          </p:cNvSpPr>
          <p:nvPr/>
        </p:nvSpPr>
        <p:spPr bwMode="auto">
          <a:xfrm>
            <a:off x="1835150" y="4365625"/>
            <a:ext cx="0" cy="2873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46" name="Line 26"/>
          <p:cNvSpPr>
            <a:spLocks noChangeShapeType="1"/>
          </p:cNvSpPr>
          <p:nvPr/>
        </p:nvSpPr>
        <p:spPr bwMode="auto">
          <a:xfrm flipH="1">
            <a:off x="6877050" y="5516563"/>
            <a:ext cx="0" cy="5762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7" name="Line 27"/>
          <p:cNvSpPr>
            <a:spLocks noChangeShapeType="1"/>
          </p:cNvSpPr>
          <p:nvPr/>
        </p:nvSpPr>
        <p:spPr bwMode="auto">
          <a:xfrm flipH="1" flipV="1">
            <a:off x="5364163" y="6092825"/>
            <a:ext cx="15128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48" name="Line 28"/>
          <p:cNvSpPr>
            <a:spLocks noChangeShapeType="1"/>
          </p:cNvSpPr>
          <p:nvPr/>
        </p:nvSpPr>
        <p:spPr bwMode="auto">
          <a:xfrm>
            <a:off x="1763713" y="6092825"/>
            <a:ext cx="7921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49" name="Line 55"/>
          <p:cNvSpPr>
            <a:spLocks noChangeShapeType="1"/>
          </p:cNvSpPr>
          <p:nvPr/>
        </p:nvSpPr>
        <p:spPr bwMode="auto">
          <a:xfrm flipH="1">
            <a:off x="1763713" y="5157788"/>
            <a:ext cx="0" cy="9350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50" name="Line 56"/>
          <p:cNvSpPr>
            <a:spLocks noChangeShapeType="1"/>
          </p:cNvSpPr>
          <p:nvPr/>
        </p:nvSpPr>
        <p:spPr bwMode="auto">
          <a:xfrm>
            <a:off x="4284663" y="1557338"/>
            <a:ext cx="0" cy="2508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250001" y="692620"/>
            <a:ext cx="8643998" cy="5429288"/>
          </a:xfrm>
          <a:prstGeom prst="horizontalScroll">
            <a:avLst/>
          </a:prstGeom>
          <a:blipFill>
            <a:blip r:embed="rId2" cstate="print"/>
            <a:tile tx="0" ty="0" sx="100000" sy="100000" flip="none" algn="tl"/>
          </a:blipFill>
          <a:ln w="47625">
            <a:solidFill>
              <a:schemeClr val="accent2">
                <a:lumMod val="75000"/>
                <a:alpha val="50000"/>
              </a:schemeClr>
            </a:solidFill>
          </a:ln>
          <a:effectLst>
            <a:innerShdw blurRad="266700" dist="63500" dir="3540000">
              <a:schemeClr val="accent2">
                <a:alpha val="77000"/>
              </a:schemeClr>
            </a:innerShdw>
          </a:effectLst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Слово «крат» - старинное русское слово (</a:t>
            </a:r>
            <a:r>
              <a:rPr lang="en-US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XI </a:t>
            </a:r>
            <a:r>
              <a:rPr lang="ru-RU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век), означающее «раз». Слова «многократно» означает «много раз».</a:t>
            </a:r>
          </a:p>
          <a:p>
            <a:pPr>
              <a:defRPr/>
            </a:pPr>
            <a:r>
              <a:rPr lang="ru-RU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Понятием кратного пользуются в жизненной практике при установлении вида года. Через каждые три обыкновенных года, в каждом из которых по 365 дней (в феврале 28 дней), бывает четвертый год, так называемый високосный, в котором 366 дней (в феврале 29 дней).</a:t>
            </a:r>
          </a:p>
          <a:p>
            <a:pPr>
              <a:defRPr/>
            </a:pPr>
            <a:r>
              <a:rPr lang="ru-RU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Если число, которым выражается указанный год, есть число, кратное 4, то указанный год високосный, а если не кратно 4, то год обыкновенный. Так, 2008 год - високосный, так как 2008 кратно 4, 2007 - не високосный, так как 2007 не кратно 4.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06541" y="116540"/>
            <a:ext cx="5930919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0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Историческая минутка.</a:t>
            </a:r>
          </a:p>
        </p:txBody>
      </p:sp>
      <p:sp>
        <p:nvSpPr>
          <p:cNvPr id="1127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8011EC-D7A0-46F7-B455-F7631F2A5381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WordArt 2"/>
          <p:cNvSpPr>
            <a:spLocks noChangeArrowheads="1" noChangeShapeType="1" noTextEdit="1"/>
          </p:cNvSpPr>
          <p:nvPr/>
        </p:nvSpPr>
        <p:spPr bwMode="auto">
          <a:xfrm>
            <a:off x="1619250" y="260350"/>
            <a:ext cx="381635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НОД (60,75) =</a:t>
            </a:r>
          </a:p>
        </p:txBody>
      </p:sp>
      <p:sp>
        <p:nvSpPr>
          <p:cNvPr id="12291" name="WordArt 3"/>
          <p:cNvSpPr>
            <a:spLocks noChangeArrowheads="1" noChangeShapeType="1" noTextEdit="1"/>
          </p:cNvSpPr>
          <p:nvPr/>
        </p:nvSpPr>
        <p:spPr bwMode="auto">
          <a:xfrm>
            <a:off x="5651500" y="0"/>
            <a:ext cx="546100" cy="766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476375" y="1363663"/>
            <a:ext cx="793750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60</a:t>
            </a:r>
          </a:p>
          <a:p>
            <a:r>
              <a:rPr lang="ru-RU" sz="4800" b="1">
                <a:latin typeface="Times New Roman" pitchFamily="18" charset="0"/>
              </a:rPr>
              <a:t>30</a:t>
            </a:r>
          </a:p>
          <a:p>
            <a:r>
              <a:rPr lang="ru-RU" sz="4800" b="1">
                <a:latin typeface="Times New Roman" pitchFamily="18" charset="0"/>
              </a:rPr>
              <a:t>15</a:t>
            </a:r>
          </a:p>
          <a:p>
            <a:r>
              <a:rPr lang="ru-RU" sz="4800" b="1">
                <a:latin typeface="Times New Roman" pitchFamily="18" charset="0"/>
              </a:rPr>
              <a:t>  5</a:t>
            </a:r>
          </a:p>
          <a:p>
            <a:r>
              <a:rPr lang="ru-RU" sz="4800" b="1">
                <a:latin typeface="Times New Roman" pitchFamily="18" charset="0"/>
              </a:rPr>
              <a:t>  1</a:t>
            </a:r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 flipH="1">
            <a:off x="2627313" y="1341438"/>
            <a:ext cx="1587" cy="37433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916238" y="1341438"/>
            <a:ext cx="488950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2</a:t>
            </a:r>
          </a:p>
          <a:p>
            <a:r>
              <a:rPr lang="ru-RU" sz="4800" b="1">
                <a:latin typeface="Times New Roman" pitchFamily="18" charset="0"/>
              </a:rPr>
              <a:t>2</a:t>
            </a:r>
          </a:p>
          <a:p>
            <a:r>
              <a:rPr lang="ru-RU" sz="4800" b="1">
                <a:latin typeface="Times New Roman" pitchFamily="18" charset="0"/>
              </a:rPr>
              <a:t>3</a:t>
            </a:r>
          </a:p>
          <a:p>
            <a:r>
              <a:rPr lang="ru-RU" sz="4800" b="1">
                <a:latin typeface="Times New Roman" pitchFamily="18" charset="0"/>
              </a:rPr>
              <a:t>5</a:t>
            </a:r>
          </a:p>
          <a:p>
            <a:endParaRPr lang="ru-RU" sz="4800" b="1">
              <a:latin typeface="Times New Roman" pitchFamily="18" charset="0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860925" y="1363663"/>
            <a:ext cx="79375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75</a:t>
            </a:r>
          </a:p>
          <a:p>
            <a:r>
              <a:rPr lang="ru-RU" sz="4800" b="1">
                <a:latin typeface="Times New Roman" pitchFamily="18" charset="0"/>
              </a:rPr>
              <a:t>25</a:t>
            </a:r>
          </a:p>
          <a:p>
            <a:r>
              <a:rPr lang="ru-RU" sz="4800" b="1">
                <a:latin typeface="Times New Roman" pitchFamily="18" charset="0"/>
              </a:rPr>
              <a:t>  5</a:t>
            </a:r>
          </a:p>
          <a:p>
            <a:r>
              <a:rPr lang="ru-RU" sz="4800" b="1">
                <a:latin typeface="Times New Roman" pitchFamily="18" charset="0"/>
              </a:rPr>
              <a:t>  1</a:t>
            </a:r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 flipH="1">
            <a:off x="5867400" y="1341438"/>
            <a:ext cx="1588" cy="35274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6300788" y="1341438"/>
            <a:ext cx="488950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3</a:t>
            </a:r>
          </a:p>
          <a:p>
            <a:r>
              <a:rPr lang="ru-RU" sz="4800" b="1">
                <a:latin typeface="Times New Roman" pitchFamily="18" charset="0"/>
              </a:rPr>
              <a:t>5</a:t>
            </a:r>
          </a:p>
          <a:p>
            <a:r>
              <a:rPr lang="ru-RU" sz="4800" b="1">
                <a:latin typeface="Times New Roman" pitchFamily="18" charset="0"/>
              </a:rPr>
              <a:t>5</a:t>
            </a:r>
          </a:p>
        </p:txBody>
      </p:sp>
      <p:pic>
        <p:nvPicPr>
          <p:cNvPr id="12298" name="Picture 10" descr="CRCTR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78763" y="0"/>
            <a:ext cx="1265237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5" name="Line 11"/>
          <p:cNvSpPr>
            <a:spLocks noChangeShapeType="1"/>
          </p:cNvSpPr>
          <p:nvPr/>
        </p:nvSpPr>
        <p:spPr bwMode="auto">
          <a:xfrm>
            <a:off x="6372225" y="2060575"/>
            <a:ext cx="288925" cy="0"/>
          </a:xfrm>
          <a:prstGeom prst="line">
            <a:avLst/>
          </a:prstGeom>
          <a:noFill/>
          <a:ln w="50800">
            <a:solidFill>
              <a:srgbClr val="0000D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>
            <a:off x="2987675" y="4292600"/>
            <a:ext cx="288925" cy="0"/>
          </a:xfrm>
          <a:prstGeom prst="line">
            <a:avLst/>
          </a:prstGeom>
          <a:noFill/>
          <a:ln w="50800">
            <a:solidFill>
              <a:srgbClr val="0000D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7" name="Line 13"/>
          <p:cNvSpPr>
            <a:spLocks noChangeShapeType="1"/>
          </p:cNvSpPr>
          <p:nvPr/>
        </p:nvSpPr>
        <p:spPr bwMode="auto">
          <a:xfrm>
            <a:off x="2987675" y="3573463"/>
            <a:ext cx="288925" cy="0"/>
          </a:xfrm>
          <a:prstGeom prst="line">
            <a:avLst/>
          </a:prstGeom>
          <a:noFill/>
          <a:ln w="50800">
            <a:solidFill>
              <a:srgbClr val="0000D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8" name="Line 14"/>
          <p:cNvSpPr>
            <a:spLocks noChangeShapeType="1"/>
          </p:cNvSpPr>
          <p:nvPr/>
        </p:nvSpPr>
        <p:spPr bwMode="auto">
          <a:xfrm>
            <a:off x="6372225" y="2781300"/>
            <a:ext cx="288925" cy="0"/>
          </a:xfrm>
          <a:prstGeom prst="line">
            <a:avLst/>
          </a:prstGeom>
          <a:noFill/>
          <a:ln w="50800">
            <a:solidFill>
              <a:srgbClr val="0000D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9" name="WordArt 15"/>
          <p:cNvSpPr>
            <a:spLocks noChangeArrowheads="1" noChangeShapeType="1" noTextEdit="1"/>
          </p:cNvSpPr>
          <p:nvPr/>
        </p:nvSpPr>
        <p:spPr bwMode="auto">
          <a:xfrm>
            <a:off x="1547813" y="5516563"/>
            <a:ext cx="3960812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НОД (60,75) =</a:t>
            </a: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5795963" y="5300663"/>
            <a:ext cx="16891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>
                <a:latin typeface="Times New Roman" pitchFamily="18" charset="0"/>
              </a:rPr>
              <a:t>3 </a:t>
            </a:r>
            <a:r>
              <a:rPr lang="en-US" sz="6000" b="1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6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>
                <a:latin typeface="Times New Roman" pitchFamily="18" charset="0"/>
              </a:rPr>
              <a:t>5</a:t>
            </a: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7369175" y="5229225"/>
            <a:ext cx="14319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15</a:t>
            </a:r>
            <a:endParaRPr lang="ru-RU" sz="54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6645" name="Oval 21"/>
          <p:cNvSpPr>
            <a:spLocks noChangeArrowheads="1"/>
          </p:cNvSpPr>
          <p:nvPr/>
        </p:nvSpPr>
        <p:spPr bwMode="auto">
          <a:xfrm>
            <a:off x="6156325" y="1484313"/>
            <a:ext cx="792163" cy="720725"/>
          </a:xfrm>
          <a:prstGeom prst="ellips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46" name="Freeform 22"/>
          <p:cNvSpPr>
            <a:spLocks/>
          </p:cNvSpPr>
          <p:nvPr/>
        </p:nvSpPr>
        <p:spPr bwMode="auto">
          <a:xfrm>
            <a:off x="6732588" y="2781300"/>
            <a:ext cx="431800" cy="2735263"/>
          </a:xfrm>
          <a:custGeom>
            <a:avLst/>
            <a:gdLst>
              <a:gd name="T0" fmla="*/ 0 w 750"/>
              <a:gd name="T1" fmla="*/ 0 h 1065"/>
              <a:gd name="T2" fmla="*/ 431800 w 750"/>
              <a:gd name="T3" fmla="*/ 2735263 h 1065"/>
              <a:gd name="T4" fmla="*/ 0 60000 65536"/>
              <a:gd name="T5" fmla="*/ 0 60000 65536"/>
              <a:gd name="T6" fmla="*/ 0 w 750"/>
              <a:gd name="T7" fmla="*/ 0 h 1065"/>
              <a:gd name="T8" fmla="*/ 750 w 750"/>
              <a:gd name="T9" fmla="*/ 1065 h 106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50" h="1065">
                <a:moveTo>
                  <a:pt x="0" y="0"/>
                </a:moveTo>
                <a:lnTo>
                  <a:pt x="750" y="1065"/>
                </a:lnTo>
              </a:path>
            </a:pathLst>
          </a:cu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47" name="Oval 23"/>
          <p:cNvSpPr>
            <a:spLocks noChangeArrowheads="1"/>
          </p:cNvSpPr>
          <p:nvPr/>
        </p:nvSpPr>
        <p:spPr bwMode="auto">
          <a:xfrm>
            <a:off x="6084888" y="2205038"/>
            <a:ext cx="792162" cy="720725"/>
          </a:xfrm>
          <a:prstGeom prst="ellips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48" name="Freeform 24"/>
          <p:cNvSpPr>
            <a:spLocks/>
          </p:cNvSpPr>
          <p:nvPr/>
        </p:nvSpPr>
        <p:spPr bwMode="auto">
          <a:xfrm flipH="1">
            <a:off x="6227763" y="1916113"/>
            <a:ext cx="73025" cy="3529012"/>
          </a:xfrm>
          <a:custGeom>
            <a:avLst/>
            <a:gdLst>
              <a:gd name="T0" fmla="*/ 0 w 750"/>
              <a:gd name="T1" fmla="*/ 0 h 1065"/>
              <a:gd name="T2" fmla="*/ 73025 w 750"/>
              <a:gd name="T3" fmla="*/ 3529012 h 1065"/>
              <a:gd name="T4" fmla="*/ 0 60000 65536"/>
              <a:gd name="T5" fmla="*/ 0 60000 65536"/>
              <a:gd name="T6" fmla="*/ 0 w 750"/>
              <a:gd name="T7" fmla="*/ 0 h 1065"/>
              <a:gd name="T8" fmla="*/ 750 w 750"/>
              <a:gd name="T9" fmla="*/ 1065 h 106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50" h="1065">
                <a:moveTo>
                  <a:pt x="0" y="0"/>
                </a:moveTo>
                <a:lnTo>
                  <a:pt x="750" y="1065"/>
                </a:lnTo>
              </a:path>
            </a:pathLst>
          </a:cu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6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6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66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266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266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1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1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7" dur="10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2" dur="2000"/>
                                        <p:tgtEl>
                                          <p:spTgt spid="26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7" dur="2000"/>
                                        <p:tgtEl>
                                          <p:spTgt spid="26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000"/>
                            </p:stCondLst>
                            <p:childTnLst>
                              <p:par>
                                <p:cTn id="1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1000"/>
                                        <p:tgtEl>
                                          <p:spTgt spid="26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1000"/>
                                        <p:tgtEl>
                                          <p:spTgt spid="26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10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10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  <p:bldP spid="26629" grpId="0" animBg="1"/>
      <p:bldP spid="26632" grpId="0" animBg="1"/>
      <p:bldP spid="26635" grpId="0" animBg="1"/>
      <p:bldP spid="26636" grpId="0" animBg="1"/>
      <p:bldP spid="26637" grpId="0" animBg="1"/>
      <p:bldP spid="26638" grpId="0" animBg="1"/>
      <p:bldP spid="26639" grpId="0" animBg="1"/>
      <p:bldP spid="26640" grpId="0"/>
      <p:bldP spid="26641" grpId="0"/>
      <p:bldP spid="26645" grpId="0" animBg="1"/>
      <p:bldP spid="26646" grpId="0" animBg="1"/>
      <p:bldP spid="26647" grpId="0" animBg="1"/>
      <p:bldP spid="26648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1504</Words>
  <Application>Microsoft Office PowerPoint</Application>
  <PresentationFormat>Экран (4:3)</PresentationFormat>
  <Paragraphs>485</Paragraphs>
  <Slides>25</Slides>
  <Notes>7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4" baseType="lpstr">
      <vt:lpstr>Arial</vt:lpstr>
      <vt:lpstr>Book Antiqua</vt:lpstr>
      <vt:lpstr>Times New Roman</vt:lpstr>
      <vt:lpstr>Wingdings</vt:lpstr>
      <vt:lpstr>Georgia</vt:lpstr>
      <vt:lpstr>Lucida Console</vt:lpstr>
      <vt:lpstr>Calibri</vt:lpstr>
      <vt:lpstr>Оформление по умолчанию</vt:lpstr>
      <vt:lpstr>Документ Microsoft Word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ЗАДАНИЕ НА ДОМ: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НОД и НОК</dc:title>
  <dc:creator>Ася</dc:creator>
  <cp:lastModifiedBy>Учитель</cp:lastModifiedBy>
  <cp:revision>27</cp:revision>
  <dcterms:created xsi:type="dcterms:W3CDTF">2013-11-26T15:34:17Z</dcterms:created>
  <dcterms:modified xsi:type="dcterms:W3CDTF">2020-11-24T08:07:26Z</dcterms:modified>
</cp:coreProperties>
</file>