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0" r:id="rId18"/>
    <p:sldId id="281" r:id="rId19"/>
    <p:sldId id="266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zonwar.ru/granatomet/rusheinie/Dyakonov.html" TargetMode="External"/><Relationship Id="rId2" Type="http://schemas.openxmlformats.org/officeDocument/2006/relationships/hyperlink" Target="https://fishki.net/1258581-strelkovoe-oruzhie-sssr-vremyon-velikoj-otechestvennoj-vojn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armoury-online.ru/articles/slr/ru/svt-40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8%D0%BA%D0%B8%D1%80%D1%83%D1%8E%D1%89%D0%B8%D0%B9_%D0%B1%D0%BE%D0%BC%D0%B1%D0%B0%D1%80%D0%B4%D0%B8%D1%80%D0%BE%D0%B2%D1%89%D0%B8%D0%BA" TargetMode="External"/><Relationship Id="rId7" Type="http://schemas.openxmlformats.org/officeDocument/2006/relationships/hyperlink" Target="http://ru.wikipedia.org/wiki/%D0%AE%D0%B3%D0%BE%D1%81%D0%BB%D0%B0%D0%B2%D0%B8%D1%8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39" TargetMode="External"/><Relationship Id="rId5" Type="http://schemas.openxmlformats.org/officeDocument/2006/relationships/hyperlink" Target="http://ru.wikipedia.org/wiki/22_%D0%B4%D0%B5%D0%BA%D0%B0%D0%B1%D1%80%D1%8F" TargetMode="External"/><Relationship Id="rId4" Type="http://schemas.openxmlformats.org/officeDocument/2006/relationships/hyperlink" Target="http://ru.wikipedia.org/wiki/%D0%9F%D0%B5%D1%82%D0%BB%D1%8F%D0%BA%D0%BE%D0%B2,_%D0%92%D0%BB%D0%B0%D0%B4%D0%B8%D0%BC%D0%B8%D1%80_%D0%9C%D0%B8%D1%85%D0%B0%D0%B9%D0%BB%D0%BE%D0%B2%D0%B8%D1%87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E%D0%BB%D0%B8%D0%BA%D0%B0%D1%80%D0%BF%D0%BE%D0%B2,_%D0%9D%D0%B8%D0%BA%D0%BE%D0%BB%D0%B0%D0%B9_%D0%9D%D0%B8%D0%BA%D0%BE%D0%BB%D0%B0%D0%B5%D0%B2%D0%B8%D1%87" TargetMode="External"/><Relationship Id="rId13" Type="http://schemas.openxmlformats.org/officeDocument/2006/relationships/hyperlink" Target="http://ru.wikipedia.org/wiki/%D0%98%D1%81%D0%BF%D0%B0%D0%BD%D0%B8%D1%8F" TargetMode="External"/><Relationship Id="rId3" Type="http://schemas.openxmlformats.org/officeDocument/2006/relationships/hyperlink" Target="http://ru.wikipedia.org/wiki/%D0%98%D1%81%D1%82%D1%80%D0%B5%D0%B1%D0%B8%D1%82%D0%B5%D0%BB%D1%8C" TargetMode="External"/><Relationship Id="rId7" Type="http://schemas.openxmlformats.org/officeDocument/2006/relationships/hyperlink" Target="http://ru.wikipedia.org/wiki/%D0%A0%D0%BE%D1%81%D1%82%D0%BE%D0%B2-%D0%BD%D0%B0-%D0%94%D0%BE%D0%BD%D1%83" TargetMode="External"/><Relationship Id="rId12" Type="http://schemas.openxmlformats.org/officeDocument/2006/relationships/hyperlink" Target="http://ru.wikipedia.org/wiki/195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E%D0%B2%D0%BE%D1%81%D0%B8%D0%B1%D0%B8%D1%80%D1%81%D0%BA" TargetMode="External"/><Relationship Id="rId11" Type="http://schemas.openxmlformats.org/officeDocument/2006/relationships/hyperlink" Target="http://ru.wikipedia.org/wiki/1934" TargetMode="External"/><Relationship Id="rId5" Type="http://schemas.openxmlformats.org/officeDocument/2006/relationships/hyperlink" Target="http://ru.wikipedia.org/wiki/%D0%A1%D0%BE%D0%BA%D0%BE%D0%BB_(%D0%B0%D0%B2%D0%B8%D0%B0%D1%81%D1%82%D1%80%D0%BE%D0%B8%D1%82%D0%B5%D0%BB%D1%8C%D0%BD%D1%8B%D0%B9_%D0%B7%D0%B0%D0%B2%D0%BE%D0%B4)" TargetMode="External"/><Relationship Id="rId10" Type="http://schemas.openxmlformats.org/officeDocument/2006/relationships/hyperlink" Target="http://ru.wikipedia.org/wiki/1933" TargetMode="External"/><Relationship Id="rId4" Type="http://schemas.openxmlformats.org/officeDocument/2006/relationships/hyperlink" Target="http://ru.wikipedia.org/wiki/%D0%9C%D0%BE%D1%81%D0%BA%D0%B2%D0%B0" TargetMode="External"/><Relationship Id="rId9" Type="http://schemas.openxmlformats.org/officeDocument/2006/relationships/hyperlink" Target="http://ru.wikipedia.org/wiki/30_%D0%B4%D0%B5%D0%BA%D0%B0%D0%B1%D1%80%D1%8F" TargetMode="External"/><Relationship Id="rId14" Type="http://schemas.openxmlformats.org/officeDocument/2006/relationships/hyperlink" Target="http://ru.wikipedia.org/wiki/194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B%D0%B8%D0%BA%D0%B0%D1%80%D0%BF%D0%BE%D0%B2,_%D0%9D%D0%B8%D0%BA%D0%BE%D0%BB%D0%B0%D0%B9_%D0%9D%D0%B8%D0%BA%D0%BE%D0%BB%D0%B0%D0%B5%D0%B2%D0%B8%D1%87" TargetMode="External"/><Relationship Id="rId7" Type="http://schemas.openxmlformats.org/officeDocument/2006/relationships/hyperlink" Target="http://ru.wikipedia.org/wiki/1959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29" TargetMode="External"/><Relationship Id="rId5" Type="http://schemas.openxmlformats.org/officeDocument/2006/relationships/hyperlink" Target="http://ru.wikipedia.org/wiki/1929_%D0%B3%D0%BE%D0%B4" TargetMode="External"/><Relationship Id="rId4" Type="http://schemas.openxmlformats.org/officeDocument/2006/relationships/hyperlink" Target="http://ru.wikipedia.org/wiki/1928_%D0%B3%D0%BE%D0%B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2" TargetMode="External"/><Relationship Id="rId2" Type="http://schemas.openxmlformats.org/officeDocument/2006/relationships/hyperlink" Target="http://ru.wikipedia.org/wiki/193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4572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АВТОНОМНОЕ ОБЩЕОБРАЗОВАТЕЛЬНОЕ УЧРЕЖДЕНИЕ СРЕДНЯЯ ОБЩЕОБРАЗОВАТЕЛЬНАЯ ШКОЛА № 27 ГОРОДА ТЮМЕНИ (КОРПУС 1)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276872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Исследовательская работа.</a:t>
            </a:r>
          </a:p>
          <a:p>
            <a:pPr algn="ctr"/>
            <a:r>
              <a:rPr lang="ru-RU" sz="3600" b="1" dirty="0" smtClean="0"/>
              <a:t>Тема: «Оружие </a:t>
            </a:r>
          </a:p>
          <a:p>
            <a:pPr algn="ctr"/>
            <a:r>
              <a:rPr lang="ru-RU" sz="3600" b="1" dirty="0" smtClean="0"/>
              <a:t>Великой </a:t>
            </a:r>
            <a:r>
              <a:rPr lang="ru-RU" sz="3600" b="1" dirty="0"/>
              <a:t>Отечественной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Войны»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74432" y="4725144"/>
            <a:ext cx="2843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Выполнил: Петров Иван </a:t>
            </a:r>
          </a:p>
          <a:p>
            <a:pPr algn="r"/>
            <a:r>
              <a:rPr lang="ru-RU" sz="2000" dirty="0" smtClean="0"/>
              <a:t>ученик 7 «Г»      класса.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Руководитель:     </a:t>
            </a:r>
            <a:r>
              <a:rPr lang="ru-RU" sz="2000" dirty="0" err="1" smtClean="0"/>
              <a:t>Малгина</a:t>
            </a:r>
            <a:r>
              <a:rPr lang="ru-RU" sz="2000" dirty="0" smtClean="0"/>
              <a:t> А.А. учитель истории.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913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7505" y="1432456"/>
            <a:ext cx="5184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Год создания: 1942г.</a:t>
            </a:r>
          </a:p>
          <a:p>
            <a:r>
              <a:rPr lang="ru-RU"/>
              <a:t>Масса: 3,04 кг (без магазина),               3,67 кг (с магазином)</a:t>
            </a:r>
          </a:p>
          <a:p>
            <a:r>
              <a:rPr lang="ru-RU"/>
              <a:t>Длина: 615</a:t>
            </a:r>
            <a:r>
              <a:rPr lang="en-US"/>
              <a:t>/</a:t>
            </a:r>
            <a:r>
              <a:rPr lang="ru-RU"/>
              <a:t>825мм со сложенным</a:t>
            </a:r>
            <a:r>
              <a:rPr lang="en-US"/>
              <a:t>/</a:t>
            </a:r>
            <a:r>
              <a:rPr lang="ru-RU"/>
              <a:t>разложенным прикладом</a:t>
            </a:r>
          </a:p>
          <a:p>
            <a:r>
              <a:rPr lang="ru-RU"/>
              <a:t>Длина ствола: 272мм</a:t>
            </a:r>
          </a:p>
          <a:p>
            <a:r>
              <a:rPr lang="ru-RU"/>
              <a:t>Патрон: 7,62х25мм</a:t>
            </a:r>
          </a:p>
          <a:p>
            <a:r>
              <a:rPr lang="ru-RU"/>
              <a:t>Калибр: 7,62мм</a:t>
            </a:r>
          </a:p>
          <a:p>
            <a:r>
              <a:rPr lang="ru-RU"/>
              <a:t>Принцип работы: Свободный затвор</a:t>
            </a:r>
          </a:p>
          <a:p>
            <a:r>
              <a:rPr lang="ru-RU"/>
              <a:t>Скорострельность: 700 выстрелов</a:t>
            </a:r>
            <a:r>
              <a:rPr lang="en-US"/>
              <a:t>/</a:t>
            </a:r>
            <a:r>
              <a:rPr lang="ru-RU"/>
              <a:t>мин</a:t>
            </a:r>
          </a:p>
          <a:p>
            <a:r>
              <a:rPr lang="ru-RU"/>
              <a:t>Нач. скорость пули: 500м</a:t>
            </a:r>
            <a:r>
              <a:rPr lang="en-US"/>
              <a:t>/</a:t>
            </a:r>
            <a:r>
              <a:rPr lang="ru-RU"/>
              <a:t>с</a:t>
            </a:r>
          </a:p>
          <a:p>
            <a:r>
              <a:rPr lang="ru-RU"/>
              <a:t>Эффективная дальность: 200м</a:t>
            </a:r>
          </a:p>
          <a:p>
            <a:r>
              <a:rPr lang="ru-RU"/>
              <a:t>Вид боепитания: коробчатый магазин на 35 патронов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837583"/>
            <a:ext cx="5298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Пистолет-пулемёт </a:t>
            </a:r>
            <a:r>
              <a:rPr lang="ru-RU" sz="2800" b="1" dirty="0" err="1"/>
              <a:t>Судаева</a:t>
            </a:r>
            <a:r>
              <a:rPr lang="ru-RU" sz="2800" b="1" dirty="0"/>
              <a:t> (ППС)</a:t>
            </a:r>
          </a:p>
        </p:txBody>
      </p:sp>
      <p:pic>
        <p:nvPicPr>
          <p:cNvPr id="9" name="Picture 11" descr="ппс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892775" y="1628800"/>
            <a:ext cx="2649537" cy="1943100"/>
          </a:xfrm>
          <a:prstGeom prst="rect">
            <a:avLst/>
          </a:prstGeom>
          <a:noFill/>
        </p:spPr>
      </p:pic>
      <p:pic>
        <p:nvPicPr>
          <p:cNvPr id="10" name="Picture 9" descr="части пп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59289" y="3844833"/>
            <a:ext cx="3395663" cy="1943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843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837583"/>
            <a:ext cx="2953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Винтовка Мосина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0080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Год создания: 1895г.</a:t>
            </a:r>
          </a:p>
          <a:p>
            <a:r>
              <a:rPr lang="ru-RU" dirty="0"/>
              <a:t>Масса: 4,05 кг</a:t>
            </a:r>
          </a:p>
          <a:p>
            <a:r>
              <a:rPr lang="ru-RU" dirty="0"/>
              <a:t>Длина: 1232мм</a:t>
            </a:r>
          </a:p>
          <a:p>
            <a:r>
              <a:rPr lang="ru-RU" dirty="0"/>
              <a:t>Длина ствола: 729мм</a:t>
            </a:r>
          </a:p>
          <a:p>
            <a:r>
              <a:rPr lang="ru-RU" dirty="0"/>
              <a:t>Патрон: 7,62х54мм</a:t>
            </a:r>
          </a:p>
          <a:p>
            <a:r>
              <a:rPr lang="ru-RU" dirty="0"/>
              <a:t>Калибр: 7,62мм</a:t>
            </a:r>
          </a:p>
          <a:p>
            <a:r>
              <a:rPr lang="ru-RU" dirty="0"/>
              <a:t>Принцип работы: Скользящий затвор</a:t>
            </a:r>
          </a:p>
          <a:p>
            <a:r>
              <a:rPr lang="ru-RU" dirty="0"/>
              <a:t>Скорострельность: 10 выстрелов</a:t>
            </a:r>
            <a:r>
              <a:rPr lang="en-US" dirty="0"/>
              <a:t>/</a:t>
            </a:r>
            <a:r>
              <a:rPr lang="ru-RU" dirty="0"/>
              <a:t>мин</a:t>
            </a:r>
          </a:p>
          <a:p>
            <a:r>
              <a:rPr lang="ru-RU" dirty="0"/>
              <a:t>Нач. скорость пули: 865-870м</a:t>
            </a:r>
            <a:r>
              <a:rPr lang="en-US" dirty="0"/>
              <a:t>/</a:t>
            </a:r>
            <a:r>
              <a:rPr lang="ru-RU" dirty="0"/>
              <a:t>с</a:t>
            </a:r>
          </a:p>
          <a:p>
            <a:r>
              <a:rPr lang="ru-RU" dirty="0"/>
              <a:t>Эффективная дальность: 2000м</a:t>
            </a:r>
          </a:p>
          <a:p>
            <a:r>
              <a:rPr lang="ru-RU" dirty="0"/>
              <a:t>Вид боепитания: обойма на 5 патронов</a:t>
            </a:r>
          </a:p>
        </p:txBody>
      </p:sp>
      <p:pic>
        <p:nvPicPr>
          <p:cNvPr id="11" name="Picture 10" descr="мосинка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49767" y="1700808"/>
            <a:ext cx="3313113" cy="1943100"/>
          </a:xfrm>
          <a:prstGeom prst="rect">
            <a:avLst/>
          </a:prstGeom>
          <a:noFill/>
        </p:spPr>
      </p:pic>
      <p:pic>
        <p:nvPicPr>
          <p:cNvPr id="12" name="Picture 11" descr="части мос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49767" y="4077072"/>
            <a:ext cx="3313113" cy="1943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2267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837583"/>
            <a:ext cx="3758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Пистолет Токарева (ТТ)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Год создания: 1930г.</a:t>
            </a:r>
          </a:p>
          <a:p>
            <a:r>
              <a:rPr lang="ru-RU" dirty="0"/>
              <a:t>Масса: 845 г</a:t>
            </a:r>
          </a:p>
          <a:p>
            <a:r>
              <a:rPr lang="ru-RU" dirty="0"/>
              <a:t>Длина: 196мм</a:t>
            </a:r>
          </a:p>
          <a:p>
            <a:r>
              <a:rPr lang="ru-RU" dirty="0"/>
              <a:t>Длина ствола: 116мм</a:t>
            </a:r>
          </a:p>
          <a:p>
            <a:r>
              <a:rPr lang="ru-RU" dirty="0"/>
              <a:t>Патрон: 7,62х25мм</a:t>
            </a:r>
          </a:p>
          <a:p>
            <a:r>
              <a:rPr lang="ru-RU" dirty="0"/>
              <a:t>Калибр: 7,62мм</a:t>
            </a:r>
          </a:p>
          <a:p>
            <a:r>
              <a:rPr lang="ru-RU" dirty="0"/>
              <a:t>Нач. скорость пули: 420м</a:t>
            </a:r>
            <a:r>
              <a:rPr lang="en-US" dirty="0"/>
              <a:t>/</a:t>
            </a:r>
            <a:r>
              <a:rPr lang="ru-RU" dirty="0"/>
              <a:t>с</a:t>
            </a:r>
          </a:p>
          <a:p>
            <a:r>
              <a:rPr lang="ru-RU" dirty="0"/>
              <a:t>Эффективная дальность: 25м</a:t>
            </a:r>
          </a:p>
          <a:p>
            <a:r>
              <a:rPr lang="ru-RU" dirty="0"/>
              <a:t>Вид боепитания: магазин на 8 патронов</a:t>
            </a:r>
          </a:p>
        </p:txBody>
      </p:sp>
      <p:pic>
        <p:nvPicPr>
          <p:cNvPr id="8" name="Picture 8" descr="т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74940" y="1628800"/>
            <a:ext cx="2857500" cy="1943100"/>
          </a:xfrm>
          <a:prstGeom prst="rect">
            <a:avLst/>
          </a:prstGeom>
          <a:noFill/>
        </p:spPr>
      </p:pic>
      <p:pic>
        <p:nvPicPr>
          <p:cNvPr id="9" name="Picture 11" descr="тт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11155" y="3933056"/>
            <a:ext cx="2447925" cy="1825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8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98190" y="766933"/>
            <a:ext cx="670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Пистолет-пулемет Дегтярева – ППД-34/40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Год создания: </a:t>
            </a:r>
            <a:r>
              <a:rPr lang="ru-RU" dirty="0" smtClean="0"/>
              <a:t>1934 г.</a:t>
            </a:r>
            <a:endParaRPr lang="ru-RU" dirty="0"/>
          </a:p>
          <a:p>
            <a:r>
              <a:rPr lang="ru-RU" dirty="0" smtClean="0"/>
              <a:t>Длина:788 </a:t>
            </a:r>
            <a:r>
              <a:rPr lang="ru-RU" dirty="0"/>
              <a:t>мм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Длина ствола: </a:t>
            </a:r>
          </a:p>
          <a:p>
            <a:r>
              <a:rPr lang="ru-RU" dirty="0" smtClean="0"/>
              <a:t>Калибр</a:t>
            </a:r>
            <a:r>
              <a:rPr lang="ru-RU" dirty="0"/>
              <a:t>: </a:t>
            </a:r>
            <a:r>
              <a:rPr lang="en-US" dirty="0"/>
              <a:t> 7,62x25 </a:t>
            </a:r>
            <a:r>
              <a:rPr lang="ru-RU" dirty="0"/>
              <a:t>мм ТТ</a:t>
            </a:r>
            <a:endParaRPr lang="ru-RU" dirty="0"/>
          </a:p>
          <a:p>
            <a:r>
              <a:rPr lang="ru-RU" dirty="0"/>
              <a:t>Нач. скорость пули: </a:t>
            </a:r>
            <a:r>
              <a:rPr lang="ru-RU" dirty="0"/>
              <a:t>до 800 </a:t>
            </a:r>
            <a:r>
              <a:rPr lang="ru-RU" dirty="0" err="1"/>
              <a:t>выстр</a:t>
            </a:r>
            <a:r>
              <a:rPr lang="ru-RU" dirty="0"/>
              <a:t>/мин</a:t>
            </a:r>
            <a:endParaRPr lang="ru-RU" dirty="0"/>
          </a:p>
          <a:p>
            <a:r>
              <a:rPr lang="ru-RU" dirty="0"/>
              <a:t>Эффективная дальность: </a:t>
            </a:r>
            <a:r>
              <a:rPr lang="ru-RU" dirty="0"/>
              <a:t>200 м</a:t>
            </a:r>
            <a:endParaRPr lang="ru-RU" dirty="0"/>
          </a:p>
          <a:p>
            <a:r>
              <a:rPr lang="ru-RU" dirty="0"/>
              <a:t>Вид </a:t>
            </a:r>
            <a:r>
              <a:rPr lang="ru-RU" dirty="0" smtClean="0"/>
              <a:t>боепитания: 2 </a:t>
            </a:r>
            <a:r>
              <a:rPr lang="ru-RU" dirty="0"/>
              <a:t>типа магазинов: барабанный на 71 патрон или коробчатый рожковый – на 25 патронов.</a:t>
            </a:r>
            <a:endParaRPr lang="ru-RU" dirty="0"/>
          </a:p>
        </p:txBody>
      </p:sp>
      <p:pic>
        <p:nvPicPr>
          <p:cNvPr id="4098" name="Picture 2" descr="https://topwar.ru/uploads/posts/2013-09/1378161391_pp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89567"/>
            <a:ext cx="3935760" cy="295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98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98190" y="766933"/>
            <a:ext cx="5899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Автоматическая винтовка Симонова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Калибр: 7,62 мм</a:t>
            </a:r>
            <a:r>
              <a:rPr lang="ru-RU"/>
              <a:t/>
            </a:r>
            <a:br>
              <a:rPr lang="ru-RU"/>
            </a:br>
            <a:r>
              <a:rPr lang="ru-RU"/>
              <a:t>Патрон: 7,62х54R</a:t>
            </a:r>
            <a:r>
              <a:rPr lang="ru-RU"/>
              <a:t/>
            </a:r>
            <a:br>
              <a:rPr lang="ru-RU"/>
            </a:br>
            <a:r>
              <a:rPr lang="ru-RU"/>
              <a:t>Длина: 1260 мм</a:t>
            </a:r>
            <a:r>
              <a:rPr lang="ru-RU"/>
              <a:t/>
            </a:r>
            <a:br>
              <a:rPr lang="ru-RU"/>
            </a:br>
            <a:r>
              <a:rPr lang="ru-RU"/>
              <a:t>Масса (без патронов): 4,4 кг</a:t>
            </a:r>
            <a:r>
              <a:rPr lang="ru-RU"/>
              <a:t/>
            </a:r>
            <a:br>
              <a:rPr lang="ru-RU"/>
            </a:br>
            <a:r>
              <a:rPr lang="ru-RU"/>
              <a:t>Прицельная дальность: 1500 м</a:t>
            </a:r>
            <a:r>
              <a:rPr lang="ru-RU"/>
              <a:t/>
            </a:r>
            <a:br>
              <a:rPr lang="ru-RU"/>
            </a:br>
            <a:r>
              <a:rPr lang="ru-RU"/>
              <a:t>Начальная скорость пули: 840 м/с</a:t>
            </a:r>
            <a:r>
              <a:rPr lang="ru-RU"/>
              <a:t/>
            </a:r>
            <a:br>
              <a:rPr lang="ru-RU"/>
            </a:br>
            <a:r>
              <a:rPr lang="ru-RU"/>
              <a:t>Практическая скорострельность: 40 выстр/мин</a:t>
            </a:r>
            <a:r>
              <a:rPr lang="ru-RU"/>
              <a:t/>
            </a:r>
            <a:br>
              <a:rPr lang="ru-RU"/>
            </a:br>
            <a:r>
              <a:rPr lang="ru-RU"/>
              <a:t>Емкость магазина: 15 патронов.</a:t>
            </a:r>
            <a:endParaRPr lang="ru-RU" dirty="0"/>
          </a:p>
        </p:txBody>
      </p:sp>
      <p:pic>
        <p:nvPicPr>
          <p:cNvPr id="11268" name="Picture 4" descr="Картинки по запросу автоматическая винтовка симон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114" y="1772816"/>
            <a:ext cx="418582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3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05588" y="766933"/>
            <a:ext cx="5484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Самозарядная винтовка Токарева</a:t>
            </a:r>
            <a:endParaRPr lang="ru-RU" sz="2800" b="1" dirty="0"/>
          </a:p>
        </p:txBody>
      </p:sp>
      <p:pic>
        <p:nvPicPr>
          <p:cNvPr id="12290" name="Picture 2" descr="Самозарядная винтовка Токарева СВТ-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5262697" cy="92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0427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Вес с магазином (без штыка): 3,9 кг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Вес с магазином и штыком: 4,3 кг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Длина без штыка: 1226 мм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Полная длина (со штыком): 1465 мм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Длина нарезной части ствола: 555 мм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Число нарезов: 4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Начальная скорость пули: 830 м/с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Прицельная дальность: 1500 м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Предельная дальность полёта пули достигает 3200 м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inherit"/>
              </a:rPr>
              <a:t>Ёмкость магазина: 10 патронов</a:t>
            </a:r>
            <a:endParaRPr lang="ru-RU" b="0" i="0" dirty="0">
              <a:solidFill>
                <a:srgbClr val="000000"/>
              </a:solidFill>
              <a:effectLst/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90570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20862" y="766933"/>
            <a:ext cx="3253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Пулемёт «Максим»</a:t>
            </a:r>
            <a:endParaRPr lang="ru-RU" sz="2800" b="1" dirty="0"/>
          </a:p>
        </p:txBody>
      </p:sp>
      <p:pic>
        <p:nvPicPr>
          <p:cNvPr id="13314" name="Picture 2" descr="исторический пулем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480" y="1804278"/>
            <a:ext cx="3995936" cy="196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443612"/>
              </p:ext>
            </p:extLst>
          </p:nvPr>
        </p:nvGraphicFramePr>
        <p:xfrm>
          <a:off x="404754" y="1484784"/>
          <a:ext cx="4762500" cy="3902433"/>
        </p:xfrm>
        <a:graphic>
          <a:graphicData uri="http://schemas.openxmlformats.org/drawingml/2006/table">
            <a:tbl>
              <a:tblPr/>
              <a:tblGrid>
                <a:gridCol w="2381250"/>
                <a:gridCol w="2381250"/>
              </a:tblGrid>
              <a:tr h="268574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Калибр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7.62 мм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598165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Масса в боевом положении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64.3 кг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598165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Начальная скорость пули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716 м/с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309119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Темп стрельбы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500-600 выстр./мин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598165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Боевая скорострельность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250-300 выстр./мин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598165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Емкость пулеметной ленты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250 патронов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309119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Вес патрона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41.2 гр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  <a:tr h="598165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Прицельная дальность</a:t>
                      </a:r>
                      <a:endParaRPr lang="ru-RU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404344"/>
                          </a:solidFill>
                          <a:effectLst/>
                          <a:latin typeface="Times New Roman" panose="02020603050405020304" pitchFamily="18" charset="0"/>
                        </a:rPr>
                        <a:t> 1 422 м</a:t>
                      </a:r>
                      <a:endParaRPr lang="ru-RU" dirty="0">
                        <a:solidFill>
                          <a:srgbClr val="404344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D5B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4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06906" y="766933"/>
            <a:ext cx="5481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Ружейный гранатомет </a:t>
            </a:r>
            <a:r>
              <a:rPr lang="ru-RU" sz="2800" b="1" dirty="0"/>
              <a:t>Дьяконова</a:t>
            </a:r>
            <a:endParaRPr lang="ru-RU" sz="2800" b="1" dirty="0"/>
          </a:p>
        </p:txBody>
      </p:sp>
      <p:pic>
        <p:nvPicPr>
          <p:cNvPr id="14338" name="Picture 2" descr="Ружейный гранатомет Дьякон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04278"/>
            <a:ext cx="4729249" cy="198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341831"/>
              </p:ext>
            </p:extLst>
          </p:nvPr>
        </p:nvGraphicFramePr>
        <p:xfrm>
          <a:off x="179512" y="1484784"/>
          <a:ext cx="3823360" cy="5035883"/>
        </p:xfrm>
        <a:graphic>
          <a:graphicData uri="http://schemas.openxmlformats.org/drawingml/2006/table">
            <a:tbl>
              <a:tblPr/>
              <a:tblGrid>
                <a:gridCol w="1911680"/>
                <a:gridCol w="1911680"/>
              </a:tblGrid>
              <a:tr h="293752"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Калибр, мм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>
                          <a:effectLst/>
                        </a:rPr>
                        <a:t>40,7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  <a:tr h="58113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 </a:t>
                      </a:r>
                      <a:r>
                        <a:rPr lang="ru-RU" b="1">
                          <a:effectLst/>
                        </a:rPr>
                        <a:t>Вес гранатомета в сборе, кг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>
                          <a:effectLst/>
                        </a:rPr>
                        <a:t>8,2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  <a:tr h="332077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 </a:t>
                      </a:r>
                      <a:r>
                        <a:rPr lang="ru-RU" b="1">
                          <a:effectLst/>
                        </a:rPr>
                        <a:t>Вес гранаты, кг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>
                          <a:effectLst/>
                        </a:rPr>
                        <a:t>0,350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  <a:tr h="58113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 </a:t>
                      </a:r>
                      <a:r>
                        <a:rPr lang="ru-RU" b="1">
                          <a:effectLst/>
                        </a:rPr>
                        <a:t>Вес разрывного заряда, кг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effectLst/>
                        </a:rPr>
                        <a:t>0,50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  <a:tr h="101252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 </a:t>
                      </a:r>
                      <a:r>
                        <a:rPr lang="ru-RU" b="1">
                          <a:effectLst/>
                        </a:rPr>
                        <a:t>Убойное действие осколков, м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>
                          <a:effectLst/>
                        </a:rPr>
                        <a:t>до 50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  <a:tr h="157736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 </a:t>
                      </a:r>
                      <a:r>
                        <a:rPr lang="ru-RU" b="1">
                          <a:effectLst/>
                        </a:rPr>
                        <a:t>Прицельная дальность стрельбы, м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>
                          <a:effectLst/>
                        </a:rPr>
                        <a:t>300 (без дополнительного   заряда);</a:t>
                      </a:r>
                      <a:br>
                        <a:rPr lang="ru-RU" i="1" dirty="0">
                          <a:effectLst/>
                        </a:rPr>
                      </a:br>
                      <a:r>
                        <a:rPr lang="ru-RU" i="1" dirty="0">
                          <a:effectLst/>
                        </a:rPr>
                        <a:t>  900 ( с дополнительным   зарядом)</a:t>
                      </a:r>
                    </a:p>
                  </a:txBody>
                  <a:tcPr anchor="ctr">
                    <a:lnL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C5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47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9099" y="766933"/>
            <a:ext cx="6557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СГ-43.7,62-мм пулемёт Горюнова (СГ-43)</a:t>
            </a:r>
            <a:r>
              <a:rPr lang="ru-RU" sz="2800" dirty="0"/>
              <a:t> </a:t>
            </a:r>
            <a:endParaRPr lang="ru-RU" sz="2800" b="1" dirty="0"/>
          </a:p>
        </p:txBody>
      </p:sp>
      <p:pic>
        <p:nvPicPr>
          <p:cNvPr id="15362" name="Picture 2" descr="https://topwar.ru/uploads/posts/2012-05/1337309676_sg43.h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785" y="1556792"/>
            <a:ext cx="4536504" cy="335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612505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Патрон - 7,62-мм образца 1908 года (7,62x54R);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Масса «тела» пулемета – 13,8 кг;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Масса пулемета – 44,5 кг (на станке со щитом);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Длина «тела» пулемета – 1150 мм;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Длина ствола – 720 мм;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</a:rPr>
              <a:t>Начальная </a:t>
            </a: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скорость легкой пули – 865 м/с;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Начальная скорость тяжелой пули – 800 м/с;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Прицельная дальность при использовании легкой пули – 2000 м;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Прицельная дальность при использовании тяжелая пули – 2300 м;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Темп стрельбы – 500-700 выстрелов в минуту;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Боевая скорострельность – 200-250 выстрелов в минуту (предельная - 350);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Питание - холщовая лента на 250 или металлическая на 50 и 250 патронов</a:t>
            </a:r>
            <a:r>
              <a:rPr lang="ru-RU" sz="1400" dirty="0" smtClean="0">
                <a:solidFill>
                  <a:srgbClr val="222222"/>
                </a:solidFill>
                <a:latin typeface="Arial" panose="020B0604020202020204" pitchFamily="34" charset="0"/>
              </a:rPr>
              <a:t>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Высота линии огня при наземной стрельбе – 500 мм;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solidFill>
                  <a:srgbClr val="222222"/>
                </a:solidFill>
                <a:latin typeface="Arial" panose="020B0604020202020204" pitchFamily="34" charset="0"/>
              </a:rPr>
              <a:t>Высота линии огня при зенитной стрельбе – 1460 мм.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448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260648"/>
            <a:ext cx="2380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dirty="0" smtClean="0">
                <a:ea typeface="Calibri" panose="020F0502020204030204" pitchFamily="34" charset="0"/>
              </a:rPr>
              <a:t>Великая </a:t>
            </a:r>
            <a:r>
              <a:rPr lang="ru-RU" dirty="0">
                <a:ea typeface="Calibri" panose="020F0502020204030204" pitchFamily="34" charset="0"/>
              </a:rPr>
              <a:t>Отечественная война подвергла стрелковое оружие воюющих стран серьезнейшим испытаниям. Системы стрелкового вооружения получили дальнейшее развитие и усложнение как по разнообразию самих средств вооружения, так и по количеству видов боеприпасов. В годы войны практически во всех армиях воюющих стран эволюция стрелкового оружия шла одними и теми же путями: за счет снижения массы основного автоматического оружия пехоты – пистолета-пулемета; замены винтовок карабинами, а впоследствии и автоматами (штурмовыми винтовками); создания специального оружия, приспособленного для десантных операций; облегчения станковых пулеметов и их перемещения на поле боя в стрелковые цепи. Также характерным для системы стрелкового вооружения во всех армиях явились темп и принципы развития противотанкового оружия пехоты (ружейных гранат, противотанковых ружей и ручных противотанковых гранатометов с кумулятивными гранатами). </a:t>
            </a:r>
            <a:endParaRPr lang="ru-RU" dirty="0" smtClean="0">
              <a:ea typeface="Calibri" panose="020F0502020204030204" pitchFamily="34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	</a:t>
            </a:r>
            <a:r>
              <a:rPr lang="ru-RU" dirty="0"/>
              <a:t>В целом Великая Отечественная война показала, что с созданием самых современных средств вооруженной борьбы роль стрелкового оружия не уменьшилась, а внимание, которое ему уделяли в нашей стране в эти годы, значительно возросло. Накопленный во время войны опыт использования оружия, не устаревший и сегодня, заложил основы для развития и совершенствования стрелкового вооружения Вооруженных сил на многие послевоенные десятилетия.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2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26064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Введение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128" y="1196752"/>
            <a:ext cx="8856984" cy="4155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</a:rPr>
              <a:t>	</a:t>
            </a:r>
            <a:r>
              <a:rPr lang="ru-RU" sz="1600" dirty="0" smtClean="0">
                <a:latin typeface="Arial" panose="020B0604020202020204" pitchFamily="34" charset="0"/>
              </a:rPr>
              <a:t>Войны</a:t>
            </a:r>
            <a:r>
              <a:rPr lang="ru-RU" sz="1600" dirty="0">
                <a:latin typeface="Arial" panose="020B0604020202020204" pitchFamily="34" charset="0"/>
              </a:rPr>
              <a:t>, битвы, сражения </a:t>
            </a:r>
            <a:r>
              <a:rPr lang="ru-RU" sz="1600" dirty="0" smtClean="0">
                <a:latin typeface="Arial" panose="020B0604020202020204" pitchFamily="34" charset="0"/>
              </a:rPr>
              <a:t>– несомненно </a:t>
            </a:r>
            <a:r>
              <a:rPr lang="ru-RU" sz="1600" dirty="0">
                <a:latin typeface="Arial" panose="020B0604020202020204" pitchFamily="34" charset="0"/>
              </a:rPr>
              <a:t>ужасные события в любые времена.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</a:rPr>
              <a:t>	Никто </a:t>
            </a:r>
            <a:r>
              <a:rPr lang="ru-RU" sz="1600" dirty="0">
                <a:latin typeface="Arial" panose="020B0604020202020204" pitchFamily="34" charset="0"/>
              </a:rPr>
              <a:t>не желает </a:t>
            </a:r>
            <a:r>
              <a:rPr lang="ru-RU" sz="1600" dirty="0" smtClean="0">
                <a:latin typeface="Arial" panose="020B0604020202020204" pitchFamily="34" charset="0"/>
              </a:rPr>
              <a:t>оказаться вовлечённым </a:t>
            </a:r>
            <a:r>
              <a:rPr lang="ru-RU" sz="1600" dirty="0">
                <a:latin typeface="Arial" panose="020B0604020202020204" pitchFamily="34" charset="0"/>
              </a:rPr>
              <a:t>в ураган вражды. Войны уносят жизни, 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Arial" panose="020B0604020202020204" pitchFamily="34" charset="0"/>
              </a:rPr>
              <a:t>приносят упадок и даже победителя не всегда можно отличить от проигравшего. 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Arial" panose="020B0604020202020204" pitchFamily="34" charset="0"/>
              </a:rPr>
              <a:t>Войны не меняются, но меняются способы их ведения, </a:t>
            </a:r>
            <a:r>
              <a:rPr lang="ru-RU" sz="1600" dirty="0" smtClean="0">
                <a:latin typeface="Arial" panose="020B0604020202020204" pitchFamily="34" charset="0"/>
              </a:rPr>
              <a:t>меняются «инструменты</a:t>
            </a:r>
            <a:r>
              <a:rPr lang="ru-RU" sz="1600" dirty="0">
                <a:latin typeface="Arial" panose="020B0604020202020204" pitchFamily="34" charset="0"/>
              </a:rPr>
              <a:t>» войны. Любой военный конфликт </a:t>
            </a:r>
            <a:r>
              <a:rPr lang="ru-RU" sz="1600" dirty="0" smtClean="0">
                <a:latin typeface="Arial" panose="020B0604020202020204" pitchFamily="34" charset="0"/>
              </a:rPr>
              <a:t>—это </a:t>
            </a:r>
            <a:r>
              <a:rPr lang="ru-RU" sz="1600" dirty="0">
                <a:latin typeface="Arial" panose="020B0604020202020204" pitchFamily="34" charset="0"/>
              </a:rPr>
              <a:t>мощный </a:t>
            </a:r>
            <a:r>
              <a:rPr lang="ru-RU" sz="1600" dirty="0" smtClean="0">
                <a:latin typeface="Arial" panose="020B0604020202020204" pitchFamily="34" charset="0"/>
              </a:rPr>
              <a:t>толчок </a:t>
            </a:r>
            <a:r>
              <a:rPr lang="ru-RU" sz="1600" dirty="0">
                <a:latin typeface="Arial" panose="020B0604020202020204" pitchFamily="34" charset="0"/>
              </a:rPr>
              <a:t>к развитию </a:t>
            </a:r>
            <a:r>
              <a:rPr lang="ru-RU" sz="1600" dirty="0" smtClean="0">
                <a:latin typeface="Arial" panose="020B0604020202020204" pitchFamily="34" charset="0"/>
              </a:rPr>
              <a:t>всевозможного </a:t>
            </a:r>
            <a:r>
              <a:rPr lang="ru-RU" sz="1600" dirty="0">
                <a:latin typeface="Arial" panose="020B0604020202020204" pitchFamily="34" charset="0"/>
              </a:rPr>
              <a:t>вооружения. За последнюю сотню лет самым страшным военным </a:t>
            </a:r>
            <a:r>
              <a:rPr lang="ru-RU" sz="1600" dirty="0" smtClean="0">
                <a:latin typeface="Arial" panose="020B0604020202020204" pitchFamily="34" charset="0"/>
              </a:rPr>
              <a:t>столкновением </a:t>
            </a:r>
            <a:r>
              <a:rPr lang="ru-RU" sz="1600" dirty="0">
                <a:latin typeface="Arial" panose="020B0604020202020204" pitchFamily="34" charset="0"/>
              </a:rPr>
              <a:t>была </a:t>
            </a:r>
            <a:r>
              <a:rPr lang="ru-RU" sz="1600" dirty="0" smtClean="0">
                <a:latin typeface="Arial" panose="020B0604020202020204" pitchFamily="34" charset="0"/>
              </a:rPr>
              <a:t>Вторая </a:t>
            </a:r>
            <a:r>
              <a:rPr lang="ru-RU" sz="1600" dirty="0">
                <a:latin typeface="Arial" panose="020B0604020202020204" pitchFamily="34" charset="0"/>
              </a:rPr>
              <a:t>Мировая война. Но на её фоне разыгрался не мене </a:t>
            </a:r>
            <a:r>
              <a:rPr lang="ru-RU" sz="1600" dirty="0" smtClean="0">
                <a:latin typeface="Arial" panose="020B0604020202020204" pitchFamily="34" charset="0"/>
              </a:rPr>
              <a:t>страшный </a:t>
            </a:r>
            <a:r>
              <a:rPr lang="ru-RU" sz="1600" dirty="0">
                <a:latin typeface="Arial" panose="020B0604020202020204" pitchFamily="34" charset="0"/>
              </a:rPr>
              <a:t>конфликт </a:t>
            </a:r>
            <a:r>
              <a:rPr lang="ru-RU" sz="1600" dirty="0" smtClean="0">
                <a:latin typeface="Arial" panose="020B0604020202020204" pitchFamily="34" charset="0"/>
              </a:rPr>
              <a:t>–Великая </a:t>
            </a:r>
            <a:r>
              <a:rPr lang="ru-RU" sz="1600" dirty="0">
                <a:latin typeface="Arial" panose="020B0604020202020204" pitchFamily="34" charset="0"/>
              </a:rPr>
              <a:t>Отечественная война. Великая Отечественная </a:t>
            </a:r>
            <a:r>
              <a:rPr lang="ru-RU" sz="1600" dirty="0" smtClean="0">
                <a:latin typeface="Arial" panose="020B0604020202020204" pitchFamily="34" charset="0"/>
              </a:rPr>
              <a:t>война –годы</a:t>
            </a:r>
            <a:r>
              <a:rPr lang="ru-RU" sz="1600" dirty="0">
                <a:latin typeface="Arial" panose="020B0604020202020204" pitchFamily="34" charset="0"/>
              </a:rPr>
              <a:t>, когда </a:t>
            </a:r>
            <a:r>
              <a:rPr lang="ru-RU" sz="1600" dirty="0" smtClean="0">
                <a:latin typeface="Arial" panose="020B0604020202020204" pitchFamily="34" charset="0"/>
              </a:rPr>
              <a:t>советскому </a:t>
            </a:r>
            <a:r>
              <a:rPr lang="ru-RU" sz="1600" dirty="0">
                <a:latin typeface="Arial" panose="020B0604020202020204" pitchFamily="34" charset="0"/>
              </a:rPr>
              <a:t>народу пришлось взяться за оружие не просто с целью </a:t>
            </a:r>
            <a:r>
              <a:rPr lang="ru-RU" sz="1600" dirty="0" smtClean="0">
                <a:latin typeface="Arial" panose="020B0604020202020204" pitchFamily="34" charset="0"/>
              </a:rPr>
              <a:t>победить</a:t>
            </a:r>
            <a:r>
              <a:rPr lang="ru-RU" sz="1600" dirty="0">
                <a:latin typeface="Arial" panose="020B0604020202020204" pitchFamily="34" charset="0"/>
              </a:rPr>
              <a:t>, а с целью выжить. В годы войны были проявлены чудеса героизма и </a:t>
            </a:r>
            <a:r>
              <a:rPr lang="ru-RU" sz="1600" dirty="0" smtClean="0">
                <a:latin typeface="Arial" panose="020B0604020202020204" pitchFamily="34" charset="0"/>
              </a:rPr>
              <a:t>изобретательской </a:t>
            </a:r>
            <a:r>
              <a:rPr lang="ru-RU" sz="1600" dirty="0">
                <a:latin typeface="Arial" panose="020B0604020202020204" pitchFamily="34" charset="0"/>
              </a:rPr>
              <a:t>мысли. </a:t>
            </a:r>
            <a:r>
              <a:rPr lang="ru-RU" sz="1600" dirty="0" smtClean="0">
                <a:latin typeface="Arial" panose="020B0604020202020204" pitchFamily="34" charset="0"/>
              </a:rPr>
              <a:t>Советское стрелковое </a:t>
            </a:r>
            <a:r>
              <a:rPr lang="ru-RU" sz="1600" dirty="0">
                <a:latin typeface="Arial" panose="020B0604020202020204" pitchFamily="34" charset="0"/>
              </a:rPr>
              <a:t>оружие не просто сравнялось с </a:t>
            </a:r>
            <a:r>
              <a:rPr lang="ru-RU" sz="1600" dirty="0" smtClean="0">
                <a:latin typeface="Arial" panose="020B0604020202020204" pitchFamily="34" charset="0"/>
              </a:rPr>
              <a:t>оружием </a:t>
            </a:r>
            <a:r>
              <a:rPr lang="ru-RU" sz="1600" dirty="0">
                <a:latin typeface="Arial" panose="020B0604020202020204" pitchFamily="34" charset="0"/>
              </a:rPr>
              <a:t>противника, но и превзошло </a:t>
            </a:r>
            <a:r>
              <a:rPr lang="ru-RU" sz="1600" dirty="0" smtClean="0">
                <a:latin typeface="Arial" panose="020B0604020202020204" pitchFamily="34" charset="0"/>
              </a:rPr>
              <a:t>его.</a:t>
            </a:r>
            <a:endParaRPr lang="ru-RU" sz="16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07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60648"/>
            <a:ext cx="5515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Список используемых источников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24744"/>
            <a:ext cx="8352928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Пастухов И.П., Плотников С.Е. Рассказы о стрелковом оружии. М.: ДОСААФ СССР, 1983. 158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fishki.net/1258581-strelkovoe-oruzhie-sssr-vremyon-velikoj-otechestvennoj-vojny.html</a:t>
            </a:r>
            <a:endParaRPr lang="ru-RU" dirty="0" smtClean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zonwar.ru/granatomet/rusheinie/Dyakonov.html</a:t>
            </a:r>
            <a:endParaRPr lang="ru-RU" dirty="0" smtClean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oruzhie.info/</a:t>
            </a:r>
            <a:r>
              <a:rPr lang="en-US" dirty="0" err="1" smtClean="0"/>
              <a:t>pulemety</a:t>
            </a:r>
            <a:r>
              <a:rPr lang="en-US" dirty="0" smtClean="0"/>
              <a:t>/199</a:t>
            </a:r>
            <a:endParaRPr lang="ru-RU" dirty="0" smtClean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hlinkClick r:id="rId4"/>
              </a:rPr>
              <a:t>https://www.armoury-online.ru/articles/slr/ru/svt-40/</a:t>
            </a:r>
            <a:endParaRPr lang="ru-RU" dirty="0" smtClean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ru-RU" sz="1400" dirty="0" smtClean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9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268760"/>
            <a:ext cx="88924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Цель работы: </a:t>
            </a:r>
            <a:r>
              <a:rPr lang="ru-RU" sz="4000" dirty="0"/>
              <a:t>у</a:t>
            </a:r>
            <a:r>
              <a:rPr lang="ru-RU" sz="4000" dirty="0" smtClean="0"/>
              <a:t>знать </a:t>
            </a:r>
            <a:r>
              <a:rPr lang="ru-RU" sz="4000" dirty="0"/>
              <a:t>о роли боевой техники в годы Великой Отечественной войны.</a:t>
            </a:r>
            <a:endParaRPr lang="ru-RU" sz="4000" b="1" dirty="0" smtClean="0"/>
          </a:p>
          <a:p>
            <a:pPr algn="just"/>
            <a:r>
              <a:rPr lang="ru-RU" sz="4000" b="1" dirty="0" smtClean="0"/>
              <a:t>Задача работы: </a:t>
            </a:r>
            <a:r>
              <a:rPr lang="ru-RU" sz="4000" dirty="0"/>
              <a:t>и</a:t>
            </a:r>
            <a:r>
              <a:rPr lang="ru-RU" sz="4000" dirty="0" smtClean="0"/>
              <a:t>зучить авиацию и стрелковое оружие </a:t>
            </a:r>
            <a:r>
              <a:rPr lang="ru-RU" sz="4000" dirty="0"/>
              <a:t>времён Великой Отечественной </a:t>
            </a:r>
            <a:r>
              <a:rPr lang="ru-RU" sz="4000" dirty="0" smtClean="0"/>
              <a:t>войны.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/>
              <a:t>ВОЕННО-ВОЗДУШНЫЕ СИЛЫ СССР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76480" y="94794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Ил - 2</a:t>
            </a:r>
            <a:endParaRPr lang="ru-RU" sz="3600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594275"/>
            <a:ext cx="8240205" cy="283192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98219" y="4148216"/>
            <a:ext cx="7693025" cy="12010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altLang="ru-RU" sz="1600" b="1" dirty="0" smtClean="0"/>
          </a:p>
          <a:p>
            <a:r>
              <a:rPr lang="ru-RU" altLang="ru-RU" sz="1600" b="1" dirty="0" smtClean="0"/>
              <a:t>Тип: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штурмовик </a:t>
            </a:r>
            <a:endParaRPr lang="ru-RU" altLang="ru-RU" sz="1600" b="1" i="1" u="sng" dirty="0" smtClean="0">
              <a:solidFill>
                <a:schemeClr val="tx2"/>
              </a:solidFill>
            </a:endParaRPr>
          </a:p>
          <a:p>
            <a:r>
              <a:rPr lang="ru-RU" altLang="ru-RU" sz="1600" b="1" dirty="0" smtClean="0"/>
              <a:t>Производитель: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Авиационные заводы №1, №18 и №30</a:t>
            </a:r>
          </a:p>
          <a:p>
            <a:r>
              <a:rPr lang="ru-RU" altLang="ru-RU" sz="1600" b="1" dirty="0" smtClean="0"/>
              <a:t>Первый полёт: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20 декабря 1939</a:t>
            </a:r>
            <a:r>
              <a:rPr lang="ru-RU" altLang="ru-RU" sz="1600" dirty="0" smtClean="0">
                <a:solidFill>
                  <a:schemeClr val="tx2"/>
                </a:solidFill>
              </a:rPr>
              <a:t> </a:t>
            </a:r>
            <a:endParaRPr lang="ru-RU" altLang="ru-RU" sz="1600" b="1" dirty="0" smtClean="0">
              <a:solidFill>
                <a:schemeClr val="tx2"/>
              </a:solidFill>
            </a:endParaRPr>
          </a:p>
          <a:p>
            <a:r>
              <a:rPr lang="ru-RU" altLang="ru-RU" sz="1600" b="1" dirty="0" smtClean="0"/>
              <a:t>Начало эксплуатации: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1941 </a:t>
            </a:r>
            <a:endParaRPr lang="ru-RU" altLang="ru-RU" sz="1600" b="1" i="1" u="sng" dirty="0" smtClean="0">
              <a:solidFill>
                <a:schemeClr val="tx2"/>
              </a:solidFill>
            </a:endParaRPr>
          </a:p>
          <a:p>
            <a:r>
              <a:rPr lang="ru-RU" altLang="ru-RU" sz="1600" b="1" dirty="0" smtClean="0"/>
              <a:t>Конец эксплуатации: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1954 (Югославия и Болгария) </a:t>
            </a:r>
            <a:endParaRPr lang="ru-RU" altLang="ru-RU" sz="1600" b="1" i="1" u="sng" dirty="0" smtClean="0">
              <a:solidFill>
                <a:schemeClr val="tx2"/>
              </a:solidFill>
            </a:endParaRPr>
          </a:p>
          <a:p>
            <a:r>
              <a:rPr lang="ru-RU" altLang="ru-RU" sz="1600" b="1" dirty="0" smtClean="0"/>
              <a:t>Годы производства: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1941-1945 </a:t>
            </a:r>
            <a:endParaRPr lang="ru-RU" altLang="ru-RU" sz="1600" b="1" i="1" u="sng" dirty="0" smtClean="0">
              <a:solidFill>
                <a:schemeClr val="tx2"/>
              </a:solidFill>
            </a:endParaRPr>
          </a:p>
          <a:p>
            <a:r>
              <a:rPr lang="ru-RU" altLang="ru-RU" sz="1600" b="1" dirty="0" smtClean="0"/>
              <a:t>Единиц произведено:</a:t>
            </a:r>
            <a:r>
              <a:rPr lang="ru-RU" altLang="ru-RU" sz="1600" dirty="0" smtClean="0"/>
              <a:t> </a:t>
            </a:r>
            <a:r>
              <a:rPr lang="ru-RU" altLang="ru-RU" sz="1600" i="1" u="sng" dirty="0" smtClean="0">
                <a:solidFill>
                  <a:schemeClr val="tx2"/>
                </a:solidFill>
              </a:rPr>
              <a:t>36183</a:t>
            </a:r>
            <a:endParaRPr lang="ru-RU" altLang="ru-RU" sz="2000" i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2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/>
              <a:t>ВОЕННО-ВОЗДУШНЫЕ СИЛЫ СССР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83758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/>
              <a:t>Пе</a:t>
            </a:r>
            <a:r>
              <a:rPr lang="ru-RU" sz="3600" b="1" dirty="0" smtClean="0"/>
              <a:t> - 2</a:t>
            </a:r>
            <a:endParaRPr lang="ru-RU" sz="3600" b="1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98219" y="4148216"/>
            <a:ext cx="7693025" cy="12010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altLang="ru-RU" sz="1600" b="1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33" y="1516686"/>
            <a:ext cx="8642333" cy="29241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0833" y="3933056"/>
            <a:ext cx="7693025" cy="3724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600" b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Тип: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>
                <a:hlinkClick r:id="rId3" tooltip="Пикирующий бомбардировщик"/>
              </a:rPr>
              <a:t>пикирующий бомбардировщик</a:t>
            </a:r>
            <a:r>
              <a:rPr lang="ru-RU" altLang="ru-RU" sz="1600" dirty="0" smtClean="0"/>
              <a:t> </a:t>
            </a:r>
            <a:endParaRPr lang="ru-RU" altLang="ru-RU" sz="1600" b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Разработчик: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>
                <a:hlinkClick r:id="rId4" tooltip="Петляков, Владимир Михайлович"/>
              </a:rPr>
              <a:t>В. М. </a:t>
            </a:r>
            <a:r>
              <a:rPr lang="ru-RU" altLang="ru-RU" sz="1600" i="1" dirty="0" err="1" smtClean="0">
                <a:hlinkClick r:id="rId4" tooltip="Петляков, Владимир Михайлович"/>
              </a:rPr>
              <a:t>Петляков</a:t>
            </a:r>
            <a:r>
              <a:rPr lang="ru-RU" altLang="ru-RU" sz="1600" i="1" dirty="0" smtClean="0"/>
              <a:t> </a:t>
            </a:r>
            <a:endParaRPr lang="ru-RU" altLang="ru-RU" sz="1600" b="1" i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Первый полёт: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>
                <a:hlinkClick r:id="rId5" tooltip="22 декабря"/>
              </a:rPr>
              <a:t>22 декабря</a:t>
            </a:r>
            <a:r>
              <a:rPr lang="ru-RU" altLang="ru-RU" sz="1600" i="1" dirty="0" smtClean="0"/>
              <a:t> </a:t>
            </a:r>
            <a:r>
              <a:rPr lang="ru-RU" altLang="ru-RU" sz="1600" i="1" dirty="0" smtClean="0">
                <a:hlinkClick r:id="rId6" tooltip="1939"/>
              </a:rPr>
              <a:t>1939</a:t>
            </a:r>
            <a:r>
              <a:rPr lang="ru-RU" altLang="ru-RU" sz="1600" dirty="0" smtClean="0"/>
              <a:t> </a:t>
            </a:r>
            <a:endParaRPr lang="ru-RU" altLang="ru-RU" sz="1600" b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Начало эксплуатации: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/>
              <a:t>1941 </a:t>
            </a:r>
            <a:endParaRPr lang="ru-RU" altLang="ru-RU" sz="1600" b="1" i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Конец эксплуатации: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/>
              <a:t>1954 (</a:t>
            </a:r>
            <a:r>
              <a:rPr lang="ru-RU" altLang="ru-RU" sz="1600" i="1" dirty="0" smtClean="0">
                <a:hlinkClick r:id="rId7" tooltip="Югославия"/>
              </a:rPr>
              <a:t>Югославия</a:t>
            </a:r>
            <a:r>
              <a:rPr lang="ru-RU" altLang="ru-RU" sz="1600" i="1" dirty="0" smtClean="0"/>
              <a:t>) </a:t>
            </a:r>
            <a:endParaRPr lang="ru-RU" altLang="ru-RU" sz="1600" b="1" i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Годы производства: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/>
              <a:t>1940-1945</a:t>
            </a:r>
            <a:r>
              <a:rPr lang="ru-RU" altLang="ru-RU" sz="1600" dirty="0" smtClean="0"/>
              <a:t> </a:t>
            </a:r>
            <a:endParaRPr lang="ru-RU" altLang="ru-RU" sz="1600" b="1" dirty="0" smtClean="0"/>
          </a:p>
          <a:p>
            <a:pPr>
              <a:lnSpc>
                <a:spcPct val="80000"/>
              </a:lnSpc>
            </a:pPr>
            <a:r>
              <a:rPr lang="ru-RU" altLang="ru-RU" sz="1600" b="1" dirty="0" smtClean="0"/>
              <a:t>Единиц произведено:</a:t>
            </a:r>
            <a:r>
              <a:rPr lang="ru-RU" altLang="ru-RU" sz="1600" dirty="0" smtClean="0"/>
              <a:t> </a:t>
            </a:r>
            <a:r>
              <a:rPr lang="ru-RU" altLang="ru-RU" sz="1600" i="1" dirty="0" smtClean="0"/>
              <a:t>11427</a:t>
            </a:r>
            <a:r>
              <a:rPr lang="ru-RU" altLang="ru-RU" sz="1800" i="1" dirty="0" smtClean="0"/>
              <a:t> </a:t>
            </a:r>
            <a:endParaRPr lang="ru-RU" alt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261377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/>
              <a:t>ВОЕННО-ВОЗДУШНЫЕ СИЛЫ СССР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83758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И - 16</a:t>
            </a:r>
            <a:endParaRPr lang="ru-RU" sz="3600" b="1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98219" y="4148216"/>
            <a:ext cx="7693025" cy="12010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altLang="ru-RU" sz="16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0833" y="3933056"/>
            <a:ext cx="7693025" cy="3724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600" b="1" dirty="0" smtClean="0"/>
          </a:p>
        </p:txBody>
      </p:sp>
      <p:pic>
        <p:nvPicPr>
          <p:cNvPr id="1026" name="Picture 2" descr="Картинки по запросу и-16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10712"/>
            <a:ext cx="6768752" cy="326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219" y="4653781"/>
            <a:ext cx="6866070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1400" b="1" dirty="0" smtClean="0"/>
              <a:t>Тип:</a:t>
            </a:r>
            <a:r>
              <a:rPr lang="ru-RU" altLang="ru-RU" sz="1400" dirty="0" smtClean="0"/>
              <a:t> </a:t>
            </a:r>
            <a:r>
              <a:rPr lang="ru-RU" altLang="ru-RU" sz="1400" i="1" u="sng" dirty="0">
                <a:hlinkClick r:id="rId3" tooltip="Истребитель"/>
              </a:rPr>
              <a:t>истребитель</a:t>
            </a:r>
            <a:r>
              <a:rPr lang="ru-RU" altLang="ru-RU" sz="1400" dirty="0"/>
              <a:t> </a:t>
            </a:r>
            <a:endParaRPr lang="ru-RU" altLang="ru-RU" sz="1400" b="1" dirty="0"/>
          </a:p>
          <a:p>
            <a:pPr>
              <a:lnSpc>
                <a:spcPct val="80000"/>
              </a:lnSpc>
            </a:pPr>
            <a:r>
              <a:rPr lang="ru-RU" altLang="ru-RU" sz="1400" b="1" dirty="0" smtClean="0"/>
              <a:t>Разработчик:</a:t>
            </a:r>
            <a:r>
              <a:rPr lang="ru-RU" altLang="ru-RU" sz="1400" dirty="0" smtClean="0"/>
              <a:t> </a:t>
            </a:r>
            <a:r>
              <a:rPr lang="ru-RU" altLang="ru-RU" sz="1400" i="1" u="sng" dirty="0"/>
              <a:t>бригада №2 ЦКБ </a:t>
            </a:r>
            <a:endParaRPr lang="ru-RU" altLang="ru-RU" sz="1400" b="1" i="1" u="sng" dirty="0"/>
          </a:p>
          <a:p>
            <a:pPr>
              <a:lnSpc>
                <a:spcPct val="80000"/>
              </a:lnSpc>
            </a:pPr>
            <a:r>
              <a:rPr lang="ru-RU" altLang="ru-RU" sz="1400" b="1" dirty="0" smtClean="0"/>
              <a:t>Производитель:</a:t>
            </a:r>
            <a:r>
              <a:rPr lang="ru-RU" altLang="ru-RU" sz="1400" dirty="0" smtClean="0"/>
              <a:t> </a:t>
            </a:r>
            <a:r>
              <a:rPr lang="ru-RU" altLang="ru-RU" sz="1400" i="1" dirty="0"/>
              <a:t>№39 (</a:t>
            </a:r>
            <a:r>
              <a:rPr lang="ru-RU" altLang="ru-RU" sz="1400" i="1" dirty="0">
                <a:hlinkClick r:id="rId4" tooltip="Москва"/>
              </a:rPr>
              <a:t>Москва</a:t>
            </a:r>
            <a:r>
              <a:rPr lang="ru-RU" altLang="ru-RU" sz="1400" i="1" dirty="0"/>
              <a:t>)</a:t>
            </a:r>
            <a:endParaRPr lang="ru-RU" altLang="ru-RU" sz="1400" i="1" dirty="0">
              <a:hlinkClick r:id="rId5" tooltip="Сокол (авиастроительный завод)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/>
              <a:t>                                   №21 (Нижний Новгород)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/>
              <a:t>                                   №153  (</a:t>
            </a:r>
            <a:r>
              <a:rPr lang="ru-RU" altLang="ru-RU" sz="1400" i="1" dirty="0">
                <a:hlinkClick r:id="rId6" tooltip="Новосибирск"/>
              </a:rPr>
              <a:t>Новосибирск</a:t>
            </a:r>
            <a:r>
              <a:rPr lang="ru-RU" altLang="ru-RU" sz="1400" i="1" dirty="0"/>
              <a:t>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/>
              <a:t>                                   №458 (</a:t>
            </a:r>
            <a:r>
              <a:rPr lang="ru-RU" altLang="ru-RU" sz="1400" i="1" dirty="0">
                <a:hlinkClick r:id="rId7" tooltip="Ростов-на-Дону"/>
              </a:rPr>
              <a:t>Ростов-на-Дону</a:t>
            </a:r>
            <a:r>
              <a:rPr lang="ru-RU" altLang="ru-RU" sz="1400" i="1" dirty="0"/>
              <a:t>)</a:t>
            </a:r>
            <a:r>
              <a:rPr lang="ru-RU" altLang="ru-RU" sz="1400" dirty="0"/>
              <a:t> </a:t>
            </a:r>
            <a:endParaRPr lang="ru-RU" altLang="ru-RU" sz="1400" b="1" dirty="0"/>
          </a:p>
          <a:p>
            <a:pPr>
              <a:lnSpc>
                <a:spcPct val="80000"/>
              </a:lnSpc>
            </a:pPr>
            <a:r>
              <a:rPr lang="ru-RU" altLang="ru-RU" sz="1400" b="1" dirty="0"/>
              <a:t>Главный </a:t>
            </a:r>
            <a:r>
              <a:rPr lang="ru-RU" altLang="ru-RU" sz="1400" b="1" dirty="0" smtClean="0"/>
              <a:t>конструктор:</a:t>
            </a:r>
            <a:r>
              <a:rPr lang="ru-RU" altLang="ru-RU" sz="1400" dirty="0" smtClean="0"/>
              <a:t> </a:t>
            </a:r>
            <a:r>
              <a:rPr lang="ru-RU" altLang="ru-RU" sz="1400" i="1" dirty="0"/>
              <a:t>ЦКБ-12 </a:t>
            </a:r>
            <a:r>
              <a:rPr lang="ru-RU" altLang="ru-RU" sz="1400" i="1" dirty="0">
                <a:hlinkClick r:id="rId8" tooltip="Поликарпов, Николай Николаевич"/>
              </a:rPr>
              <a:t>Поликарпов </a:t>
            </a:r>
            <a:r>
              <a:rPr lang="ru-RU" altLang="ru-RU" sz="1400" i="1" dirty="0" smtClean="0">
                <a:hlinkClick r:id="rId8" tooltip="Поликарпов, Николай Николаевич"/>
              </a:rPr>
              <a:t>Н.Н</a:t>
            </a:r>
            <a:r>
              <a:rPr lang="ru-RU" altLang="ru-RU" sz="1400" i="1" dirty="0">
                <a:hlinkClick r:id="rId8" tooltip="Поликарпов, Николай Николаевич"/>
              </a:rPr>
              <a:t>.</a:t>
            </a:r>
            <a:r>
              <a:rPr lang="ru-RU" altLang="ru-RU" sz="1400" i="1" dirty="0"/>
              <a:t> </a:t>
            </a:r>
            <a:endParaRPr lang="ru-RU" altLang="ru-RU" sz="1400" b="1" i="1" dirty="0"/>
          </a:p>
          <a:p>
            <a:pPr>
              <a:lnSpc>
                <a:spcPct val="80000"/>
              </a:lnSpc>
            </a:pPr>
            <a:r>
              <a:rPr lang="ru-RU" altLang="ru-RU" sz="1400" b="1" dirty="0"/>
              <a:t>Первый </a:t>
            </a:r>
            <a:r>
              <a:rPr lang="ru-RU" altLang="ru-RU" sz="1400" b="1" dirty="0" smtClean="0"/>
              <a:t>полёт:</a:t>
            </a:r>
            <a:r>
              <a:rPr lang="ru-RU" altLang="ru-RU" sz="1400" dirty="0" smtClean="0"/>
              <a:t> </a:t>
            </a:r>
            <a:r>
              <a:rPr lang="ru-RU" altLang="ru-RU" sz="1400" i="1" dirty="0">
                <a:hlinkClick r:id="rId9" tooltip="30 декабря"/>
              </a:rPr>
              <a:t>30 декабря</a:t>
            </a:r>
            <a:r>
              <a:rPr lang="ru-RU" altLang="ru-RU" sz="1400" i="1" dirty="0"/>
              <a:t> </a:t>
            </a:r>
            <a:r>
              <a:rPr lang="ru-RU" altLang="ru-RU" sz="1400" i="1" dirty="0">
                <a:hlinkClick r:id="rId10" tooltip="1933"/>
              </a:rPr>
              <a:t>1933</a:t>
            </a:r>
            <a:r>
              <a:rPr lang="ru-RU" altLang="ru-RU" sz="1400" i="1" dirty="0"/>
              <a:t> () </a:t>
            </a:r>
            <a:endParaRPr lang="ru-RU" altLang="ru-RU" sz="1400" b="1" i="1" dirty="0"/>
          </a:p>
          <a:p>
            <a:pPr>
              <a:lnSpc>
                <a:spcPct val="80000"/>
              </a:lnSpc>
            </a:pPr>
            <a:r>
              <a:rPr lang="ru-RU" altLang="ru-RU" sz="1400" b="1" dirty="0"/>
              <a:t>Начало </a:t>
            </a:r>
            <a:r>
              <a:rPr lang="ru-RU" altLang="ru-RU" sz="1400" b="1" dirty="0" smtClean="0"/>
              <a:t>эксплуатации:</a:t>
            </a:r>
            <a:r>
              <a:rPr lang="ru-RU" altLang="ru-RU" sz="1400" dirty="0" smtClean="0"/>
              <a:t> </a:t>
            </a:r>
            <a:r>
              <a:rPr lang="ru-RU" altLang="ru-RU" sz="1400" i="1" dirty="0">
                <a:hlinkClick r:id="rId11" tooltip="1934"/>
              </a:rPr>
              <a:t>1934</a:t>
            </a:r>
            <a:r>
              <a:rPr lang="ru-RU" altLang="ru-RU" sz="1400" i="1" dirty="0"/>
              <a:t> </a:t>
            </a:r>
            <a:endParaRPr lang="ru-RU" altLang="ru-RU" sz="1400" b="1" i="1" dirty="0"/>
          </a:p>
          <a:p>
            <a:pPr>
              <a:lnSpc>
                <a:spcPct val="80000"/>
              </a:lnSpc>
            </a:pPr>
            <a:r>
              <a:rPr lang="ru-RU" altLang="ru-RU" sz="1400" b="1" dirty="0"/>
              <a:t>Конец </a:t>
            </a:r>
            <a:r>
              <a:rPr lang="ru-RU" altLang="ru-RU" sz="1400" b="1" dirty="0" smtClean="0"/>
              <a:t>эксплуатации</a:t>
            </a:r>
            <a:r>
              <a:rPr lang="ru-RU" altLang="ru-RU" sz="1400" dirty="0" smtClean="0"/>
              <a:t>: </a:t>
            </a:r>
            <a:r>
              <a:rPr lang="ru-RU" altLang="ru-RU" sz="1400" i="1" dirty="0" smtClean="0">
                <a:hlinkClick r:id="rId12" tooltip="1952"/>
              </a:rPr>
              <a:t>1952</a:t>
            </a:r>
            <a:r>
              <a:rPr lang="ru-RU" altLang="ru-RU" sz="1400" i="1" dirty="0" smtClean="0"/>
              <a:t> </a:t>
            </a:r>
            <a:r>
              <a:rPr lang="ru-RU" altLang="ru-RU" sz="1400" i="1" dirty="0"/>
              <a:t>(</a:t>
            </a:r>
            <a:r>
              <a:rPr lang="ru-RU" altLang="ru-RU" sz="1400" i="1" dirty="0">
                <a:hlinkClick r:id="rId13" tooltip="Испания"/>
              </a:rPr>
              <a:t>Испания</a:t>
            </a:r>
            <a:r>
              <a:rPr lang="ru-RU" altLang="ru-RU" sz="1400" i="1" dirty="0"/>
              <a:t>) </a:t>
            </a:r>
            <a:endParaRPr lang="ru-RU" altLang="ru-RU" sz="1400" b="1" i="1" dirty="0"/>
          </a:p>
          <a:p>
            <a:pPr>
              <a:lnSpc>
                <a:spcPct val="80000"/>
              </a:lnSpc>
            </a:pPr>
            <a:r>
              <a:rPr lang="ru-RU" altLang="ru-RU" sz="1400" b="1" dirty="0" smtClean="0"/>
              <a:t>Годы производства:</a:t>
            </a:r>
            <a:r>
              <a:rPr lang="ru-RU" altLang="ru-RU" sz="1400" dirty="0" smtClean="0"/>
              <a:t> </a:t>
            </a:r>
            <a:r>
              <a:rPr lang="ru-RU" altLang="ru-RU" sz="1400" i="1" dirty="0">
                <a:hlinkClick r:id="rId11" tooltip="1934"/>
              </a:rPr>
              <a:t>1934</a:t>
            </a:r>
            <a:r>
              <a:rPr lang="ru-RU" altLang="ru-RU" sz="1400" i="1" dirty="0"/>
              <a:t>-</a:t>
            </a:r>
            <a:r>
              <a:rPr lang="ru-RU" altLang="ru-RU" sz="1400" i="1" dirty="0">
                <a:hlinkClick r:id="rId14" tooltip="1942"/>
              </a:rPr>
              <a:t>1942</a:t>
            </a:r>
            <a:r>
              <a:rPr lang="ru-RU" altLang="ru-RU" sz="1400" i="1" dirty="0"/>
              <a:t> </a:t>
            </a:r>
            <a:endParaRPr lang="ru-RU" altLang="ru-RU" sz="1400" b="1" i="1" dirty="0"/>
          </a:p>
          <a:p>
            <a:pPr>
              <a:lnSpc>
                <a:spcPct val="80000"/>
              </a:lnSpc>
            </a:pPr>
            <a:r>
              <a:rPr lang="ru-RU" altLang="ru-RU" sz="1400" b="1" dirty="0"/>
              <a:t>Единиц </a:t>
            </a:r>
            <a:r>
              <a:rPr lang="ru-RU" altLang="ru-RU" sz="1400" b="1" dirty="0" smtClean="0"/>
              <a:t>произведено:</a:t>
            </a:r>
            <a:r>
              <a:rPr lang="ru-RU" altLang="ru-RU" sz="1400" dirty="0" smtClean="0"/>
              <a:t> </a:t>
            </a:r>
            <a:r>
              <a:rPr lang="ru-RU" altLang="ru-RU" sz="1400" i="1" dirty="0"/>
              <a:t>10 292</a:t>
            </a:r>
            <a:endParaRPr lang="ru-RU" alt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4967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/>
              <a:t>ВОЕННО-ВОЗДУШНЫЕ СИЛЫ СССР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83758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У</a:t>
            </a:r>
            <a:r>
              <a:rPr lang="ru-RU" sz="3600" b="1" dirty="0" smtClean="0"/>
              <a:t> - 2</a:t>
            </a:r>
            <a:endParaRPr lang="ru-RU" sz="3600" b="1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98219" y="4148216"/>
            <a:ext cx="7693025" cy="12010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altLang="ru-RU" sz="16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0833" y="3933056"/>
            <a:ext cx="7693025" cy="3724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800" dirty="0" smtClean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2235" y="1422358"/>
            <a:ext cx="8584329" cy="28808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3751" y="430317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/>
              <a:t>Тип:</a:t>
            </a:r>
            <a:r>
              <a:rPr lang="ru-RU" altLang="ru-RU" dirty="0" smtClean="0"/>
              <a:t> </a:t>
            </a:r>
            <a:r>
              <a:rPr lang="ru-RU" altLang="ru-RU" i="1" dirty="0">
                <a:solidFill>
                  <a:schemeClr val="tx2"/>
                </a:solidFill>
              </a:rPr>
              <a:t>многоцелевой биплан </a:t>
            </a:r>
            <a:endParaRPr lang="ru-RU" altLang="ru-RU" b="1" i="1" dirty="0">
              <a:solidFill>
                <a:schemeClr val="tx2"/>
              </a:solidFill>
            </a:endParaRPr>
          </a:p>
          <a:p>
            <a:r>
              <a:rPr lang="ru-RU" altLang="ru-RU" b="1" dirty="0" smtClean="0"/>
              <a:t>Разработчик:</a:t>
            </a:r>
            <a:r>
              <a:rPr lang="ru-RU" altLang="ru-RU" dirty="0" smtClean="0"/>
              <a:t> </a:t>
            </a:r>
            <a:r>
              <a:rPr lang="ru-RU" altLang="ru-RU" i="1" dirty="0">
                <a:hlinkClick r:id="rId3" tooltip="Поликарпов, Николай Николаевич"/>
              </a:rPr>
              <a:t>Поликарпов</a:t>
            </a:r>
            <a:r>
              <a:rPr lang="ru-RU" altLang="ru-RU" i="1" dirty="0"/>
              <a:t> </a:t>
            </a:r>
            <a:r>
              <a:rPr lang="ru-RU" altLang="ru-RU" i="1" u="sng" dirty="0" smtClean="0">
                <a:solidFill>
                  <a:schemeClr val="tx2"/>
                </a:solidFill>
              </a:rPr>
              <a:t>Н.Н.</a:t>
            </a:r>
            <a:endParaRPr lang="ru-RU" altLang="ru-RU" b="1" i="1" u="sng" dirty="0">
              <a:solidFill>
                <a:schemeClr val="tx2"/>
              </a:solidFill>
            </a:endParaRPr>
          </a:p>
          <a:p>
            <a:r>
              <a:rPr lang="ru-RU" altLang="ru-RU" b="1" dirty="0"/>
              <a:t>Первый </a:t>
            </a:r>
            <a:r>
              <a:rPr lang="ru-RU" altLang="ru-RU" b="1" dirty="0" smtClean="0"/>
              <a:t>полёт:</a:t>
            </a:r>
            <a:r>
              <a:rPr lang="ru-RU" altLang="ru-RU" dirty="0" smtClean="0"/>
              <a:t> </a:t>
            </a:r>
            <a:r>
              <a:rPr lang="ru-RU" altLang="ru-RU" i="1" dirty="0"/>
              <a:t>Январь </a:t>
            </a:r>
            <a:r>
              <a:rPr lang="ru-RU" altLang="ru-RU" i="1" dirty="0">
                <a:hlinkClick r:id="rId4" tooltip="1928 год"/>
              </a:rPr>
              <a:t>1928 года</a:t>
            </a:r>
            <a:r>
              <a:rPr lang="ru-RU" altLang="ru-RU" dirty="0"/>
              <a:t> </a:t>
            </a:r>
            <a:endParaRPr lang="ru-RU" altLang="ru-RU" b="1" dirty="0"/>
          </a:p>
          <a:p>
            <a:r>
              <a:rPr lang="ru-RU" altLang="ru-RU" b="1" dirty="0"/>
              <a:t>Начало </a:t>
            </a:r>
            <a:r>
              <a:rPr lang="ru-RU" altLang="ru-RU" b="1" dirty="0" smtClean="0"/>
              <a:t>эксплуатации:</a:t>
            </a:r>
            <a:r>
              <a:rPr lang="ru-RU" altLang="ru-RU" dirty="0" smtClean="0"/>
              <a:t> </a:t>
            </a:r>
            <a:r>
              <a:rPr lang="ru-RU" altLang="ru-RU" i="1" dirty="0">
                <a:hlinkClick r:id="rId5" tooltip="1929 год"/>
              </a:rPr>
              <a:t>1929 год</a:t>
            </a:r>
            <a:r>
              <a:rPr lang="ru-RU" altLang="ru-RU" i="1" dirty="0"/>
              <a:t> </a:t>
            </a:r>
            <a:endParaRPr lang="ru-RU" altLang="ru-RU" b="1" i="1" dirty="0"/>
          </a:p>
          <a:p>
            <a:r>
              <a:rPr lang="ru-RU" altLang="ru-RU" b="1" dirty="0" smtClean="0"/>
              <a:t>Годы производства:</a:t>
            </a:r>
            <a:r>
              <a:rPr lang="ru-RU" altLang="ru-RU" dirty="0" smtClean="0"/>
              <a:t> </a:t>
            </a:r>
            <a:r>
              <a:rPr lang="ru-RU" altLang="ru-RU" i="1" dirty="0">
                <a:hlinkClick r:id="rId6" tooltip="1929"/>
              </a:rPr>
              <a:t>1929</a:t>
            </a:r>
            <a:r>
              <a:rPr lang="ru-RU" altLang="ru-RU" i="1" dirty="0"/>
              <a:t>-</a:t>
            </a:r>
            <a:r>
              <a:rPr lang="ru-RU" altLang="ru-RU" i="1" dirty="0">
                <a:hlinkClick r:id="rId7" tooltip="1959"/>
              </a:rPr>
              <a:t>1959</a:t>
            </a:r>
            <a:endParaRPr lang="ru-RU" altLang="ru-RU" i="1" dirty="0"/>
          </a:p>
          <a:p>
            <a:r>
              <a:rPr lang="ru-RU" altLang="ru-RU" dirty="0"/>
              <a:t> </a:t>
            </a:r>
            <a:r>
              <a:rPr lang="ru-RU" altLang="ru-RU" b="1" dirty="0"/>
              <a:t>Единиц </a:t>
            </a:r>
            <a:r>
              <a:rPr lang="ru-RU" altLang="ru-RU" b="1" dirty="0" smtClean="0"/>
              <a:t>произведено:</a:t>
            </a:r>
            <a:r>
              <a:rPr lang="ru-RU" altLang="ru-RU" dirty="0" smtClean="0"/>
              <a:t> </a:t>
            </a:r>
            <a:r>
              <a:rPr lang="ru-RU" altLang="ru-RU" i="1" dirty="0"/>
              <a:t>40,000</a:t>
            </a:r>
            <a:endParaRPr lang="ru-RU" altLang="ru-RU" i="1" dirty="0"/>
          </a:p>
        </p:txBody>
      </p:sp>
    </p:spTree>
    <p:extLst>
      <p:ext uri="{BB962C8B-B14F-4D97-AF65-F5344CB8AC3E}">
        <p14:creationId xmlns:p14="http://schemas.microsoft.com/office/powerpoint/2010/main" val="188535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/>
              <a:t>ВОЕННО-ВОЗДУШНЫЕ СИЛЫ СССР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83758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Ли - 2</a:t>
            </a:r>
            <a:endParaRPr lang="ru-RU" sz="3600" b="1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98219" y="4148216"/>
            <a:ext cx="7693025" cy="12010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altLang="ru-RU" sz="1600" b="1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0833" y="3933056"/>
            <a:ext cx="7693025" cy="3724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altLang="ru-RU" sz="1800" dirty="0" smtClean="0"/>
          </a:p>
          <a:p>
            <a:pPr>
              <a:lnSpc>
                <a:spcPct val="80000"/>
              </a:lnSpc>
            </a:pPr>
            <a:endParaRPr lang="ru-RU" altLang="ru-RU" sz="1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1044" y="442753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/>
              <a:t>Тип:</a:t>
            </a:r>
            <a:r>
              <a:rPr lang="ru-RU" altLang="ru-RU" dirty="0" smtClean="0"/>
              <a:t> </a:t>
            </a:r>
            <a:r>
              <a:rPr lang="ru-RU" altLang="ru-RU" dirty="0">
                <a:solidFill>
                  <a:schemeClr val="tx2"/>
                </a:solidFill>
              </a:rPr>
              <a:t>общего назначения 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 smtClean="0"/>
              <a:t>Разработчик:</a:t>
            </a:r>
            <a:r>
              <a:rPr lang="ru-RU" altLang="ru-RU" dirty="0" smtClean="0"/>
              <a:t> </a:t>
            </a:r>
            <a:r>
              <a:rPr lang="ru-RU" altLang="ru-RU" dirty="0">
                <a:solidFill>
                  <a:schemeClr val="tx2"/>
                </a:solidFill>
              </a:rPr>
              <a:t>Лисунов Б.П., главный инженер производства 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 smtClean="0"/>
              <a:t>Производитель:</a:t>
            </a:r>
            <a:r>
              <a:rPr lang="ru-RU" altLang="ru-RU" dirty="0" smtClean="0"/>
              <a:t> </a:t>
            </a:r>
            <a:r>
              <a:rPr lang="ru-RU" altLang="ru-RU" dirty="0">
                <a:solidFill>
                  <a:schemeClr val="tx2"/>
                </a:solidFill>
              </a:rPr>
              <a:t>завод №84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/>
              <a:t>Начало </a:t>
            </a:r>
            <a:r>
              <a:rPr lang="ru-RU" altLang="ru-RU" b="1" dirty="0" smtClean="0"/>
              <a:t>эксплуатации:</a:t>
            </a:r>
            <a:r>
              <a:rPr lang="ru-RU" altLang="ru-RU" dirty="0" smtClean="0"/>
              <a:t> </a:t>
            </a:r>
            <a:r>
              <a:rPr lang="ru-RU" altLang="ru-RU" dirty="0">
                <a:solidFill>
                  <a:schemeClr val="tx2"/>
                </a:solidFill>
                <a:hlinkClick r:id="rId2" tooltip="1939"/>
              </a:rPr>
              <a:t>1939</a:t>
            </a:r>
            <a:r>
              <a:rPr lang="ru-RU" altLang="ru-RU" dirty="0">
                <a:solidFill>
                  <a:schemeClr val="tx2"/>
                </a:solidFill>
              </a:rPr>
              <a:t> </a:t>
            </a:r>
            <a:endParaRPr lang="ru-RU" altLang="ru-RU" b="1" dirty="0">
              <a:solidFill>
                <a:schemeClr val="tx2"/>
              </a:solidFill>
            </a:endParaRPr>
          </a:p>
          <a:p>
            <a:r>
              <a:rPr lang="ru-RU" altLang="ru-RU" b="1" dirty="0" smtClean="0"/>
              <a:t>Годы производства:</a:t>
            </a:r>
            <a:r>
              <a:rPr lang="ru-RU" altLang="ru-RU" dirty="0" smtClean="0"/>
              <a:t> </a:t>
            </a:r>
            <a:r>
              <a:rPr lang="ru-RU" altLang="ru-RU" u="sng" dirty="0">
                <a:solidFill>
                  <a:schemeClr val="tx2"/>
                </a:solidFill>
                <a:hlinkClick r:id="rId2" tooltip="1939"/>
              </a:rPr>
              <a:t>1939</a:t>
            </a:r>
            <a:r>
              <a:rPr lang="ru-RU" altLang="ru-RU" u="sng" dirty="0">
                <a:solidFill>
                  <a:schemeClr val="tx2"/>
                </a:solidFill>
              </a:rPr>
              <a:t>-</a:t>
            </a:r>
            <a:r>
              <a:rPr lang="ru-RU" altLang="ru-RU" u="sng" dirty="0">
                <a:solidFill>
                  <a:schemeClr val="tx2"/>
                </a:solidFill>
                <a:hlinkClick r:id="rId3" tooltip="1952"/>
              </a:rPr>
              <a:t>1952</a:t>
            </a:r>
            <a:r>
              <a:rPr lang="ru-RU" altLang="ru-RU" dirty="0"/>
              <a:t> </a:t>
            </a:r>
            <a:endParaRPr lang="ru-RU" altLang="ru-RU" b="1" dirty="0"/>
          </a:p>
          <a:p>
            <a:r>
              <a:rPr lang="ru-RU" altLang="ru-RU" b="1" dirty="0"/>
              <a:t>Единиц </a:t>
            </a:r>
            <a:r>
              <a:rPr lang="ru-RU" altLang="ru-RU" b="1" dirty="0" smtClean="0"/>
              <a:t>произведено:</a:t>
            </a:r>
            <a:r>
              <a:rPr lang="ru-RU" altLang="ru-RU" dirty="0" smtClean="0"/>
              <a:t> </a:t>
            </a:r>
            <a:r>
              <a:rPr lang="ru-RU" altLang="ru-RU" dirty="0">
                <a:solidFill>
                  <a:schemeClr val="tx2"/>
                </a:solidFill>
              </a:rPr>
              <a:t>6157</a:t>
            </a:r>
            <a:endParaRPr lang="ru-RU" altLang="ru-RU" dirty="0">
              <a:solidFill>
                <a:schemeClr val="tx2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665" y="1422358"/>
            <a:ext cx="8682759" cy="291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280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sz="3200" b="1" dirty="0" smtClean="0"/>
              <a:t>СТРЕЛКОВОЕ ОРУЖИЕ СССР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837583"/>
            <a:ext cx="55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Пистолет-пулемёт Шпагина (ППШ)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55679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Год создания: 1941г.</a:t>
            </a:r>
          </a:p>
          <a:p>
            <a:r>
              <a:rPr lang="ru-RU" dirty="0"/>
              <a:t>Масса: 3,6 кг (без магазина),                   5,3 кг (с дисковым магазином),                       4,15 кг (с коробчатым магазином)</a:t>
            </a:r>
          </a:p>
          <a:p>
            <a:r>
              <a:rPr lang="ru-RU" dirty="0"/>
              <a:t>Длина: 843мм</a:t>
            </a:r>
          </a:p>
          <a:p>
            <a:r>
              <a:rPr lang="ru-RU" dirty="0"/>
              <a:t>Длина ствола: 269мм</a:t>
            </a:r>
          </a:p>
          <a:p>
            <a:r>
              <a:rPr lang="ru-RU" dirty="0"/>
              <a:t>Патрон: 7,62х25мм</a:t>
            </a:r>
          </a:p>
          <a:p>
            <a:r>
              <a:rPr lang="ru-RU" dirty="0"/>
              <a:t>Калибр: 7,62мм</a:t>
            </a:r>
          </a:p>
          <a:p>
            <a:r>
              <a:rPr lang="ru-RU" dirty="0"/>
              <a:t>Принципы работы: Свободный затвор</a:t>
            </a:r>
          </a:p>
          <a:p>
            <a:r>
              <a:rPr lang="ru-RU" dirty="0"/>
              <a:t>Скорострельность: 900 выстрелов</a:t>
            </a:r>
            <a:r>
              <a:rPr lang="en-US" dirty="0"/>
              <a:t>/</a:t>
            </a:r>
            <a:r>
              <a:rPr lang="ru-RU" dirty="0"/>
              <a:t>мин</a:t>
            </a:r>
          </a:p>
          <a:p>
            <a:r>
              <a:rPr lang="ru-RU" dirty="0"/>
              <a:t>Нач. скорость пули: 490м</a:t>
            </a:r>
            <a:r>
              <a:rPr lang="en-US" dirty="0"/>
              <a:t>/</a:t>
            </a:r>
            <a:r>
              <a:rPr lang="ru-RU" dirty="0"/>
              <a:t>с</a:t>
            </a:r>
          </a:p>
          <a:p>
            <a:r>
              <a:rPr lang="ru-RU" dirty="0"/>
              <a:t>Эффективная дальность: 200-300м</a:t>
            </a:r>
          </a:p>
          <a:p>
            <a:r>
              <a:rPr lang="ru-RU" dirty="0"/>
              <a:t>Вид боепитания: магазин:              дисковый (71 патрон)               коробчатый (35 патрон)</a:t>
            </a:r>
          </a:p>
        </p:txBody>
      </p:sp>
      <p:pic>
        <p:nvPicPr>
          <p:cNvPr id="12" name="Picture 14" descr="ппш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59152" y="1897792"/>
            <a:ext cx="3673475" cy="1130300"/>
          </a:xfrm>
          <a:prstGeom prst="rect">
            <a:avLst/>
          </a:prstGeom>
          <a:noFill/>
        </p:spPr>
      </p:pic>
      <p:pic>
        <p:nvPicPr>
          <p:cNvPr id="13" name="Picture 12" descr="части ппш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50433" y="3508023"/>
            <a:ext cx="3600450" cy="1943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00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752</Words>
  <Application>Microsoft Office PowerPoint</Application>
  <PresentationFormat>Экран (4:3)</PresentationFormat>
  <Paragraphs>186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inherit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пк</cp:lastModifiedBy>
  <cp:revision>13</cp:revision>
  <dcterms:created xsi:type="dcterms:W3CDTF">2015-02-17T08:35:42Z</dcterms:created>
  <dcterms:modified xsi:type="dcterms:W3CDTF">2019-11-09T06:04:10Z</dcterms:modified>
</cp:coreProperties>
</file>