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40" autoAdjust="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61F6CCB-AD73-4974-B28A-51D059E262F1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AEAD503-62C8-49B6-A944-1D1E4C27CF8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1F6CCB-AD73-4974-B28A-51D059E262F1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AD503-62C8-49B6-A944-1D1E4C27C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61F6CCB-AD73-4974-B28A-51D059E262F1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AEAD503-62C8-49B6-A944-1D1E4C27C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1F6CCB-AD73-4974-B28A-51D059E262F1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AD503-62C8-49B6-A944-1D1E4C27C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61F6CCB-AD73-4974-B28A-51D059E262F1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AEAD503-62C8-49B6-A944-1D1E4C27CF8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1F6CCB-AD73-4974-B28A-51D059E262F1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AD503-62C8-49B6-A944-1D1E4C27C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1F6CCB-AD73-4974-B28A-51D059E262F1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AD503-62C8-49B6-A944-1D1E4C27C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1F6CCB-AD73-4974-B28A-51D059E262F1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AD503-62C8-49B6-A944-1D1E4C27C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61F6CCB-AD73-4974-B28A-51D059E262F1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AD503-62C8-49B6-A944-1D1E4C27C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1F6CCB-AD73-4974-B28A-51D059E262F1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AD503-62C8-49B6-A944-1D1E4C27C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1F6CCB-AD73-4974-B28A-51D059E262F1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AD503-62C8-49B6-A944-1D1E4C27CF8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61F6CCB-AD73-4974-B28A-51D059E262F1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AEAD503-62C8-49B6-A944-1D1E4C27CF8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286908" cy="286816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Открытое подгрупповое логопедическое занятие </a:t>
            </a:r>
            <a:br>
              <a:rPr lang="ru-RU" sz="2400" b="1" dirty="0" smtClean="0"/>
            </a:br>
            <a:r>
              <a:rPr lang="ru-RU" sz="2400" b="1" dirty="0" smtClean="0"/>
              <a:t>на </a:t>
            </a:r>
            <a:r>
              <a:rPr lang="ru-RU" sz="2400" b="1" dirty="0"/>
              <a:t>тему </a:t>
            </a:r>
            <a:r>
              <a:rPr lang="ru-RU" sz="2400" b="1" dirty="0" smtClean="0"/>
              <a:t>«Звук </a:t>
            </a:r>
            <a:r>
              <a:rPr lang="ru-RU" sz="2400" b="1" dirty="0"/>
              <a:t>и буква Т»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с детьми дошкольного возраста (подготовительная группа) с недоразвитием речи легкой степени тяжести, обусловленным ЗПР.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29222" y="4786322"/>
            <a:ext cx="5114778" cy="110124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Подготовила </a:t>
            </a:r>
          </a:p>
          <a:p>
            <a:r>
              <a:rPr lang="ru-RU" dirty="0" err="1" smtClean="0"/>
              <a:t>Учиитель-логопед</a:t>
            </a:r>
            <a:r>
              <a:rPr lang="ru-RU" dirty="0" smtClean="0"/>
              <a:t> </a:t>
            </a:r>
          </a:p>
          <a:p>
            <a:r>
              <a:rPr lang="ru-RU" dirty="0" smtClean="0"/>
              <a:t>ОКУ «Центр «Перспектива»</a:t>
            </a:r>
          </a:p>
          <a:p>
            <a:r>
              <a:rPr lang="ru-RU" dirty="0" smtClean="0"/>
              <a:t>Кузнецова А.Р.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7239000" cy="1143000"/>
          </a:xfrm>
        </p:spPr>
        <p:txBody>
          <a:bodyPr/>
          <a:lstStyle/>
          <a:p>
            <a:r>
              <a:rPr lang="ru-RU" dirty="0" smtClean="0"/>
              <a:t>6. Развитие связной речи </a:t>
            </a:r>
            <a:endParaRPr lang="ru-RU" dirty="0"/>
          </a:p>
        </p:txBody>
      </p:sp>
      <p:pic>
        <p:nvPicPr>
          <p:cNvPr id="4" name="Содержимое 3" descr="TsOvJ-qKBqU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500174"/>
            <a:ext cx="7000924" cy="5000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696200" cy="785794"/>
          </a:xfrm>
        </p:spPr>
        <p:txBody>
          <a:bodyPr/>
          <a:lstStyle/>
          <a:p>
            <a:r>
              <a:rPr lang="en-US" dirty="0" smtClean="0"/>
              <a:t>IV</a:t>
            </a:r>
            <a:r>
              <a:rPr lang="ru-RU" dirty="0" smtClean="0"/>
              <a:t>. Итог </a:t>
            </a:r>
            <a:r>
              <a:rPr lang="ru-RU" dirty="0" smtClean="0"/>
              <a:t>занятия</a:t>
            </a:r>
            <a:endParaRPr lang="ru-RU" dirty="0"/>
          </a:p>
        </p:txBody>
      </p:sp>
      <p:pic>
        <p:nvPicPr>
          <p:cNvPr id="4" name="Содержимое 3" descr="img2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857232"/>
            <a:ext cx="8338107" cy="60007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6304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en-US" dirty="0" smtClean="0"/>
              <a:t>I. </a:t>
            </a:r>
            <a:r>
              <a:rPr lang="ru-RU" dirty="0" smtClean="0"/>
              <a:t>Организационный </a:t>
            </a:r>
            <a:r>
              <a:rPr lang="ru-RU" dirty="0" smtClean="0"/>
              <a:t>момент: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9416"/>
            <a:ext cx="9144000" cy="48463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Все расселись по местам, никому не тесно,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По </a:t>
            </a:r>
            <a:r>
              <a:rPr lang="ru-RU" dirty="0" smtClean="0"/>
              <a:t>секрету скажу вам: "Будет интересно</a:t>
            </a:r>
            <a:r>
              <a:rPr lang="ru-RU" dirty="0" smtClean="0"/>
              <a:t>!”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11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2928934"/>
            <a:ext cx="5286380" cy="31923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II. </a:t>
            </a:r>
            <a:r>
              <a:rPr lang="ru-RU" dirty="0" smtClean="0"/>
              <a:t>Объявление </a:t>
            </a:r>
            <a:r>
              <a:rPr lang="ru-RU" dirty="0" smtClean="0"/>
              <a:t>темы занятия: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Для </a:t>
            </a:r>
            <a:r>
              <a:rPr lang="ru-RU" dirty="0" smtClean="0"/>
              <a:t>нас она необходима, </a:t>
            </a:r>
            <a:br>
              <a:rPr lang="ru-RU" dirty="0" smtClean="0"/>
            </a:br>
            <a:r>
              <a:rPr lang="ru-RU" dirty="0" smtClean="0"/>
              <a:t>Ведь пищу из неё едим мы.</a:t>
            </a:r>
            <a:br>
              <a:rPr lang="ru-RU" dirty="0" smtClean="0"/>
            </a:br>
            <a:r>
              <a:rPr lang="ru-RU" dirty="0" smtClean="0"/>
              <a:t>Глубокая и мелкая </a:t>
            </a:r>
            <a:br>
              <a:rPr lang="ru-RU" dirty="0" smtClean="0"/>
            </a:br>
            <a:r>
              <a:rPr lang="ru-RU" dirty="0" smtClean="0"/>
              <a:t>Зовут её… (тарелкою).</a:t>
            </a:r>
            <a:endParaRPr lang="ru-RU" dirty="0"/>
          </a:p>
        </p:txBody>
      </p:sp>
      <p:pic>
        <p:nvPicPr>
          <p:cNvPr id="4" name="Рисунок 3" descr="d8840b0c10155c98287464190b81697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3643314"/>
            <a:ext cx="45720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71438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III</a:t>
            </a:r>
            <a:r>
              <a:rPr lang="ru-RU" dirty="0" smtClean="0"/>
              <a:t>. Основная часть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9144000" cy="552706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3.1 </a:t>
            </a:r>
            <a:r>
              <a:rPr lang="ru-RU" dirty="0" smtClean="0"/>
              <a:t>Артикуляционная гимнастика </a:t>
            </a:r>
          </a:p>
          <a:p>
            <a:pPr>
              <a:buNone/>
            </a:pPr>
            <a:r>
              <a:rPr lang="ru-RU" dirty="0" smtClean="0"/>
              <a:t>1. Подготовим чашечки для чая, кофе, сока. Чья «чашечка» глубже?</a:t>
            </a:r>
          </a:p>
          <a:p>
            <a:pPr>
              <a:buNone/>
            </a:pPr>
            <a:r>
              <a:rPr lang="ru-RU" dirty="0" smtClean="0"/>
              <a:t>Язык «чашечкой» снаружи и внутри рта.</a:t>
            </a:r>
          </a:p>
          <a:p>
            <a:pPr>
              <a:buNone/>
            </a:pPr>
            <a:r>
              <a:rPr lang="ru-RU" dirty="0" smtClean="0"/>
              <a:t>2. Чашечки на стол мы поставим с блюдцем на стол.</a:t>
            </a:r>
          </a:p>
          <a:p>
            <a:pPr>
              <a:buNone/>
            </a:pPr>
            <a:r>
              <a:rPr lang="ru-RU" dirty="0" smtClean="0"/>
              <a:t>Чередовать позиции: язык «чашечкой» и язык «на донышке».</a:t>
            </a:r>
          </a:p>
          <a:p>
            <a:pPr>
              <a:buNone/>
            </a:pPr>
            <a:r>
              <a:rPr lang="ru-RU" dirty="0" smtClean="0"/>
              <a:t>3</a:t>
            </a:r>
            <a:r>
              <a:rPr lang="ru-RU" dirty="0" smtClean="0"/>
              <a:t>. </a:t>
            </a:r>
            <a:r>
              <a:rPr lang="ru-RU" dirty="0" err="1" smtClean="0"/>
              <a:t>Л.:Ребята</a:t>
            </a:r>
            <a:r>
              <a:rPr lang="ru-RU" dirty="0" smtClean="0"/>
              <a:t>, чай в чашечках горячий! Что нужно сделать, чтобы он остыл? Д.: Подуть! Л.: Правильно, давайте подуем на горячий чай.</a:t>
            </a:r>
          </a:p>
          <a:p>
            <a:pPr>
              <a:buNone/>
            </a:pPr>
            <a:r>
              <a:rPr lang="ru-RU" dirty="0" smtClean="0"/>
              <a:t>«Дуть на «чашечку» (отработка правильной артикуляции звука [</a:t>
            </a:r>
            <a:r>
              <a:rPr lang="ru-RU" dirty="0" err="1" smtClean="0"/>
              <a:t>ш</a:t>
            </a:r>
            <a:r>
              <a:rPr lang="ru-RU" dirty="0" smtClean="0"/>
              <a:t>] с ребенком, у которого нарушен данный звук).</a:t>
            </a:r>
          </a:p>
          <a:p>
            <a:pPr>
              <a:buNone/>
            </a:pPr>
            <a:r>
              <a:rPr lang="ru-RU" dirty="0" smtClean="0"/>
              <a:t>4</a:t>
            </a:r>
            <a:r>
              <a:rPr lang="ru-RU" dirty="0" smtClean="0"/>
              <a:t>. </a:t>
            </a:r>
            <a:r>
              <a:rPr lang="ru-RU" dirty="0" smtClean="0"/>
              <a:t>На столе у нас лежит острый ножик, и стоит глубокий ковшик.</a:t>
            </a:r>
          </a:p>
          <a:p>
            <a:pPr>
              <a:buNone/>
            </a:pPr>
            <a:r>
              <a:rPr lang="ru-RU" dirty="0" smtClean="0"/>
              <a:t>Чередовать артикуляционные позиции: «острый» язык и язык «чашечкой».</a:t>
            </a:r>
          </a:p>
          <a:p>
            <a:pPr>
              <a:buNone/>
            </a:pPr>
            <a:r>
              <a:rPr lang="ru-RU" dirty="0" smtClean="0"/>
              <a:t>5</a:t>
            </a:r>
            <a:r>
              <a:rPr lang="ru-RU" dirty="0" smtClean="0"/>
              <a:t>. </a:t>
            </a:r>
            <a:r>
              <a:rPr lang="ru-RU" dirty="0" smtClean="0"/>
              <a:t>«Ручка чайника» Л.: Ребята, а у чайника есть ручка? Д. :Да! Л.: Давайте сделаем ручку для чайника.</a:t>
            </a:r>
          </a:p>
          <a:p>
            <a:pPr>
              <a:buNone/>
            </a:pPr>
            <a:r>
              <a:rPr lang="ru-RU" dirty="0" smtClean="0"/>
              <a:t>Спинку языка прижать к нёбу, а кончик упереть в нижнюю десну.</a:t>
            </a:r>
          </a:p>
          <a:p>
            <a:pPr>
              <a:buNone/>
            </a:pPr>
            <a:r>
              <a:rPr lang="ru-RU" dirty="0" smtClean="0"/>
              <a:t>6</a:t>
            </a:r>
            <a:r>
              <a:rPr lang="ru-RU" dirty="0" smtClean="0"/>
              <a:t>. </a:t>
            </a:r>
            <a:r>
              <a:rPr lang="ru-RU" dirty="0" smtClean="0"/>
              <a:t>«Пирожок» Л.: К чаю у нас будут вкусные пирожки. Ну-ка, покажите </a:t>
            </a:r>
            <a:r>
              <a:rPr lang="ru-RU" dirty="0" smtClean="0"/>
              <a:t>пирожок! Рот </a:t>
            </a:r>
            <a:r>
              <a:rPr lang="ru-RU" dirty="0" smtClean="0"/>
              <a:t>открыт, губы в улыбке. Положить «широкий» язык на нижнюю губу.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281009707_trulyaly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9124" y="5214950"/>
            <a:ext cx="2643206" cy="1643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 Характеристика звука [Т].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9416"/>
            <a:ext cx="8072462" cy="4846320"/>
          </a:xfrm>
        </p:spPr>
        <p:txBody>
          <a:bodyPr/>
          <a:lstStyle/>
          <a:p>
            <a:r>
              <a:rPr lang="ru-RU" dirty="0" smtClean="0"/>
              <a:t>Л</a:t>
            </a:r>
            <a:r>
              <a:rPr lang="ru-RU" dirty="0" smtClean="0"/>
              <a:t>.: Ребята, а какой первый звук в </a:t>
            </a:r>
            <a:r>
              <a:rPr lang="ru-RU" dirty="0" smtClean="0"/>
              <a:t>слове «Тарелка»?  А </a:t>
            </a:r>
            <a:r>
              <a:rPr lang="ru-RU" dirty="0" smtClean="0"/>
              <a:t>какой он?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56edf0bb0c986c454953164e033b32e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2571744"/>
            <a:ext cx="2657181" cy="3762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842965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3. Развитие </a:t>
            </a:r>
            <a:r>
              <a:rPr lang="ru-RU" dirty="0" smtClean="0"/>
              <a:t>зрительного </a:t>
            </a:r>
            <a:r>
              <a:rPr lang="ru-RU" dirty="0" err="1" smtClean="0"/>
              <a:t>гнозиса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8143900" cy="53127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Л</a:t>
            </a:r>
            <a:r>
              <a:rPr lang="ru-RU" dirty="0" smtClean="0"/>
              <a:t>.: Ребята, посмотрите, на что похожа </a:t>
            </a:r>
            <a:r>
              <a:rPr lang="ru-RU" dirty="0" err="1" smtClean="0"/>
              <a:t>букваТ</a:t>
            </a:r>
            <a:r>
              <a:rPr lang="ru-RU" dirty="0" smtClean="0"/>
              <a:t>? </a:t>
            </a:r>
          </a:p>
          <a:p>
            <a:pPr>
              <a:buNone/>
            </a:pPr>
            <a:r>
              <a:rPr lang="ru-RU" dirty="0" smtClean="0"/>
              <a:t>Д. :  Стол, зонт, гриб и т.д.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953075_935xp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285992"/>
            <a:ext cx="4429124" cy="2939243"/>
          </a:xfrm>
          <a:prstGeom prst="rect">
            <a:avLst/>
          </a:prstGeom>
        </p:spPr>
      </p:pic>
      <p:pic>
        <p:nvPicPr>
          <p:cNvPr id="5" name="Рисунок 4" descr="img4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86248" y="3071810"/>
            <a:ext cx="4338665" cy="3426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29718" cy="146304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4. Развитие </a:t>
            </a:r>
            <a:r>
              <a:rPr lang="ru-RU" sz="3100" dirty="0" err="1" smtClean="0"/>
              <a:t>звуко-буквенного</a:t>
            </a:r>
            <a:r>
              <a:rPr lang="ru-RU" sz="3100" dirty="0" smtClean="0"/>
              <a:t> анализа и синтеза.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929330"/>
          </a:xfrm>
        </p:spPr>
        <p:txBody>
          <a:bodyPr/>
          <a:lstStyle/>
          <a:p>
            <a:r>
              <a:rPr lang="ru-RU" dirty="0" smtClean="0"/>
              <a:t>Л</a:t>
            </a:r>
            <a:r>
              <a:rPr lang="ru-RU" dirty="0" smtClean="0"/>
              <a:t>.: А сейчас ребята, давайте вместе со </a:t>
            </a:r>
            <a:r>
              <a:rPr lang="ru-RU" dirty="0" err="1" smtClean="0"/>
              <a:t>Звуковичками</a:t>
            </a:r>
            <a:r>
              <a:rPr lang="ru-RU" dirty="0" smtClean="0"/>
              <a:t> найдем все звуки, которые спрятались в слове «</a:t>
            </a:r>
            <a:r>
              <a:rPr lang="ru-RU" dirty="0" smtClean="0"/>
              <a:t>тарелка». </a:t>
            </a:r>
          </a:p>
          <a:p>
            <a:pPr>
              <a:buNone/>
            </a:pPr>
            <a:r>
              <a:rPr lang="ru-RU" dirty="0" smtClean="0"/>
              <a:t>                          </a:t>
            </a:r>
            <a:r>
              <a:rPr lang="ru-RU" sz="9600" dirty="0" smtClean="0"/>
              <a:t>ТАРЕЛКА </a:t>
            </a:r>
            <a:endParaRPr lang="ru-RU" sz="96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Сколько синих </a:t>
            </a:r>
            <a:r>
              <a:rPr lang="ru-RU" dirty="0" err="1" smtClean="0"/>
              <a:t>Звуковичков</a:t>
            </a:r>
            <a:r>
              <a:rPr lang="ru-RU" dirty="0" smtClean="0"/>
              <a:t>? </a:t>
            </a:r>
          </a:p>
          <a:p>
            <a:pPr>
              <a:buNone/>
            </a:pPr>
            <a:r>
              <a:rPr lang="ru-RU" dirty="0" smtClean="0"/>
              <a:t>Сколько красных?</a:t>
            </a:r>
          </a:p>
          <a:p>
            <a:pPr>
              <a:buNone/>
            </a:pPr>
            <a:r>
              <a:rPr lang="ru-RU" dirty="0" smtClean="0"/>
              <a:t>Сколько зеленых? </a:t>
            </a:r>
            <a:endParaRPr lang="ru-RU" dirty="0"/>
          </a:p>
        </p:txBody>
      </p:sp>
      <p:pic>
        <p:nvPicPr>
          <p:cNvPr id="4" name="Рисунок 3" descr="56edf0bb0c986c454953164e033b32e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3429000"/>
            <a:ext cx="1009642" cy="1429582"/>
          </a:xfrm>
          <a:prstGeom prst="rect">
            <a:avLst/>
          </a:prstGeom>
        </p:spPr>
      </p:pic>
      <p:pic>
        <p:nvPicPr>
          <p:cNvPr id="5" name="Рисунок 4" descr="f4bbb585f785166d356f3b865fdc887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3429000"/>
            <a:ext cx="1011600" cy="1432353"/>
          </a:xfrm>
          <a:prstGeom prst="rect">
            <a:avLst/>
          </a:prstGeom>
        </p:spPr>
      </p:pic>
      <p:pic>
        <p:nvPicPr>
          <p:cNvPr id="6" name="Рисунок 5" descr="a143878483c212ad7da65153f4eda4c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0496" y="3429000"/>
            <a:ext cx="1011600" cy="1432353"/>
          </a:xfrm>
          <a:prstGeom prst="rect">
            <a:avLst/>
          </a:prstGeom>
        </p:spPr>
      </p:pic>
      <p:pic>
        <p:nvPicPr>
          <p:cNvPr id="7" name="Рисунок 6" descr="f4bbb585f785166d356f3b865fdc887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3429000"/>
            <a:ext cx="1011600" cy="1432353"/>
          </a:xfrm>
          <a:prstGeom prst="rect">
            <a:avLst/>
          </a:prstGeom>
        </p:spPr>
      </p:pic>
      <p:pic>
        <p:nvPicPr>
          <p:cNvPr id="8" name="Рисунок 7" descr="56edf0bb0c986c454953164e033b32e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3429000"/>
            <a:ext cx="1009642" cy="1429582"/>
          </a:xfrm>
          <a:prstGeom prst="rect">
            <a:avLst/>
          </a:prstGeom>
        </p:spPr>
      </p:pic>
      <p:pic>
        <p:nvPicPr>
          <p:cNvPr id="9" name="Рисунок 8" descr="56edf0bb0c986c454953164e033b32e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3429000"/>
            <a:ext cx="1009642" cy="1429582"/>
          </a:xfrm>
          <a:prstGeom prst="rect">
            <a:avLst/>
          </a:prstGeom>
        </p:spPr>
      </p:pic>
      <p:pic>
        <p:nvPicPr>
          <p:cNvPr id="10" name="Рисунок 9" descr="f4bbb585f785166d356f3b865fdc887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768" y="3429000"/>
            <a:ext cx="1011600" cy="14323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11429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Динамическая пауза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300039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Вот </a:t>
            </a:r>
            <a:r>
              <a:rPr lang="ru-RU" dirty="0" smtClean="0"/>
              <a:t>большой стеклянный чайник, </a:t>
            </a:r>
            <a:r>
              <a:rPr lang="ru-RU" sz="2400" dirty="0" smtClean="0"/>
              <a:t>(«</a:t>
            </a:r>
            <a:r>
              <a:rPr lang="ru-RU" sz="2400" dirty="0" smtClean="0"/>
              <a:t>надуть» живот</a:t>
            </a:r>
            <a:r>
              <a:rPr lang="ru-RU" sz="2400" dirty="0" smtClean="0"/>
              <a:t>, одна рука на поясе)</a:t>
            </a:r>
          </a:p>
          <a:p>
            <a:r>
              <a:rPr lang="ru-RU" dirty="0" smtClean="0"/>
              <a:t>Очень важный, как начальник. (другая рука — изогнута, как носик)</a:t>
            </a:r>
          </a:p>
          <a:p>
            <a:r>
              <a:rPr lang="ru-RU" dirty="0" smtClean="0"/>
              <a:t>Вот фарфоровые чашки, (приседать)</a:t>
            </a:r>
          </a:p>
          <a:p>
            <a:pPr>
              <a:buNone/>
            </a:pPr>
            <a:r>
              <a:rPr lang="ru-RU" dirty="0" smtClean="0"/>
              <a:t>Очень хрупкие, бедняжки. (руки на поясе)</a:t>
            </a:r>
          </a:p>
          <a:p>
            <a:r>
              <a:rPr lang="ru-RU" dirty="0" smtClean="0"/>
              <a:t>Вот фарфоровые блюдца, (кружиться)</a:t>
            </a:r>
          </a:p>
          <a:p>
            <a:pPr>
              <a:buNone/>
            </a:pPr>
            <a:r>
              <a:rPr lang="ru-RU" dirty="0" smtClean="0"/>
              <a:t>Только стукни — разобьются. (рисуя руками круг)</a:t>
            </a:r>
          </a:p>
          <a:p>
            <a:r>
              <a:rPr lang="ru-RU" dirty="0" smtClean="0"/>
              <a:t>Вот серебряные ложки, (потянуться, руки сомкнуть над головой)</a:t>
            </a:r>
          </a:p>
          <a:p>
            <a:r>
              <a:rPr lang="ru-RU" dirty="0" smtClean="0"/>
              <a:t>Вот пластмассовый поднос —</a:t>
            </a:r>
          </a:p>
          <a:p>
            <a:pPr>
              <a:buNone/>
            </a:pPr>
            <a:r>
              <a:rPr lang="ru-RU" dirty="0" smtClean="0"/>
              <a:t>Он посуду нам принес. (сделать большой круг)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mg1_176_5ddae6f5630e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5" y="3857628"/>
            <a:ext cx="6149881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00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5. Знакомство с группами посуды </a:t>
            </a:r>
            <a:endParaRPr lang="ru-RU" dirty="0"/>
          </a:p>
        </p:txBody>
      </p:sp>
      <p:pic>
        <p:nvPicPr>
          <p:cNvPr id="4" name="Содержимое 3" descr="40678_bi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5" y="714356"/>
            <a:ext cx="3100815" cy="1857388"/>
          </a:xfrm>
        </p:spPr>
      </p:pic>
      <p:pic>
        <p:nvPicPr>
          <p:cNvPr id="5" name="Рисунок 4" descr="03162011-04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1428736"/>
            <a:ext cx="3121152" cy="2340864"/>
          </a:xfrm>
          <a:prstGeom prst="rect">
            <a:avLst/>
          </a:prstGeom>
        </p:spPr>
      </p:pic>
      <p:pic>
        <p:nvPicPr>
          <p:cNvPr id="6" name="Рисунок 5" descr="IMG11e47fb643627284ac7dcb024bcb9a93-999x99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976" y="3214686"/>
            <a:ext cx="3429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151</TotalTime>
  <Words>456</Words>
  <Application>Microsoft Office PowerPoint</Application>
  <PresentationFormat>Экран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Открытое подгрупповое логопедическое занятие  на тему «Звук и буква Т»  с детьми дошкольного возраста (подготовительная группа) с недоразвитием речи легкой степени тяжести, обусловленным ЗПР. </vt:lpstr>
      <vt:lpstr> I. Организационный момент: </vt:lpstr>
      <vt:lpstr>      II. Объявление темы занятия:   </vt:lpstr>
      <vt:lpstr>III. Основная часть </vt:lpstr>
      <vt:lpstr>2. Характеристика звука [Т]. </vt:lpstr>
      <vt:lpstr>3. Развитие зрительного гнозиса. </vt:lpstr>
      <vt:lpstr>4. Развитие звуко-буквенного анализа и синтеза. </vt:lpstr>
      <vt:lpstr>Динамическая пауза </vt:lpstr>
      <vt:lpstr>5. Знакомство с группами посуды </vt:lpstr>
      <vt:lpstr>6. Развитие связной речи </vt:lpstr>
      <vt:lpstr>IV. Итог занятия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Открытое подгрупповое логопедическое занятие  на тему «Звук и буква Т»  с детьми дошкольного возраста (подготовительная группа) с недоразвитием речи легкой степени тяжести, обусловленным ЗПР.</dc:title>
  <dc:creator>User</dc:creator>
  <cp:lastModifiedBy>User</cp:lastModifiedBy>
  <cp:revision>15</cp:revision>
  <dcterms:created xsi:type="dcterms:W3CDTF">2020-11-24T10:24:59Z</dcterms:created>
  <dcterms:modified xsi:type="dcterms:W3CDTF">2020-11-24T12:56:19Z</dcterms:modified>
</cp:coreProperties>
</file>