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0" r:id="rId1"/>
  </p:sldMasterIdLst>
  <p:sldIdLst>
    <p:sldId id="275" r:id="rId2"/>
    <p:sldId id="256" r:id="rId3"/>
    <p:sldId id="263" r:id="rId4"/>
    <p:sldId id="264" r:id="rId5"/>
    <p:sldId id="257" r:id="rId6"/>
    <p:sldId id="259" r:id="rId7"/>
    <p:sldId id="258" r:id="rId8"/>
    <p:sldId id="265" r:id="rId9"/>
    <p:sldId id="272" r:id="rId10"/>
    <p:sldId id="276" r:id="rId11"/>
    <p:sldId id="260" r:id="rId12"/>
    <p:sldId id="273" r:id="rId13"/>
    <p:sldId id="274" r:id="rId14"/>
    <p:sldId id="261" r:id="rId15"/>
    <p:sldId id="277" r:id="rId16"/>
    <p:sldId id="267" r:id="rId17"/>
    <p:sldId id="262" r:id="rId18"/>
    <p:sldId id="269" r:id="rId19"/>
    <p:sldId id="270" r:id="rId20"/>
    <p:sldId id="271" r:id="rId21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5DF5F"/>
    <a:srgbClr val="76F082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653" autoAdjust="0"/>
  </p:normalViewPr>
  <p:slideViewPr>
    <p:cSldViewPr>
      <p:cViewPr varScale="1">
        <p:scale>
          <a:sx n="111" d="100"/>
          <a:sy n="111" d="100"/>
        </p:scale>
        <p:origin x="-161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18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5867400" cy="6858000"/>
            <a:chOff x="0" y="0"/>
            <a:chExt cx="3696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2880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>
                <a:defRPr/>
              </a:pPr>
              <a:endParaRPr kumimoji="1" lang="ru-RU" sz="2400">
                <a:latin typeface="Times New Roman" charset="0"/>
              </a:endParaRPr>
            </a:p>
          </p:txBody>
        </p:sp>
        <p:sp>
          <p:nvSpPr>
            <p:cNvPr id="6" name="AutoShape 4"/>
            <p:cNvSpPr>
              <a:spLocks noChangeArrowheads="1"/>
            </p:cNvSpPr>
            <p:nvPr/>
          </p:nvSpPr>
          <p:spPr bwMode="white">
            <a:xfrm>
              <a:off x="432" y="624"/>
              <a:ext cx="3264" cy="120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>
                <a:defRPr/>
              </a:pPr>
              <a:endParaRPr kumimoji="1" lang="ru-RU" sz="2400">
                <a:latin typeface="Times New Roman" charset="0"/>
              </a:endParaRPr>
            </a:p>
          </p:txBody>
        </p:sp>
      </p:grpSp>
      <p:grpSp>
        <p:nvGrpSpPr>
          <p:cNvPr id="7" name="Group 5"/>
          <p:cNvGrpSpPr>
            <a:grpSpLocks/>
          </p:cNvGrpSpPr>
          <p:nvPr/>
        </p:nvGrpSpPr>
        <p:grpSpPr bwMode="auto">
          <a:xfrm>
            <a:off x="3632200" y="4889500"/>
            <a:ext cx="4876800" cy="319088"/>
            <a:chOff x="2288" y="3080"/>
            <a:chExt cx="3072" cy="201"/>
          </a:xfrm>
        </p:grpSpPr>
        <p:sp>
          <p:nvSpPr>
            <p:cNvPr id="8" name="AutoShape 6"/>
            <p:cNvSpPr>
              <a:spLocks noChangeArrowheads="1"/>
            </p:cNvSpPr>
            <p:nvPr/>
          </p:nvSpPr>
          <p:spPr bwMode="auto">
            <a:xfrm flipH="1">
              <a:off x="2288" y="3080"/>
              <a:ext cx="2914" cy="200"/>
            </a:xfrm>
            <a:prstGeom prst="roundRect">
              <a:avLst>
                <a:gd name="adj" fmla="val 0"/>
              </a:avLst>
            </a:prstGeom>
            <a:solidFill>
              <a:schemeClr val="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" name="AutoShape 7"/>
            <p:cNvSpPr>
              <a:spLocks noChangeArrowheads="1"/>
            </p:cNvSpPr>
            <p:nvPr/>
          </p:nvSpPr>
          <p:spPr bwMode="auto">
            <a:xfrm>
              <a:off x="5196" y="3080"/>
              <a:ext cx="164" cy="201"/>
            </a:xfrm>
            <a:prstGeom prst="flowChartDelay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74760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4673600" y="2927350"/>
            <a:ext cx="4013200" cy="1822450"/>
          </a:xfrm>
        </p:spPr>
        <p:txBody>
          <a:bodyPr anchor="b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74764" name="AutoShape 1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990600"/>
            <a:ext cx="8229600" cy="1905000"/>
          </a:xfrm>
          <a:prstGeom prst="roundRect">
            <a:avLst>
              <a:gd name="adj" fmla="val 50000"/>
            </a:avLst>
          </a:prstGeom>
        </p:spPr>
        <p:txBody>
          <a:bodyPr anchor="ctr"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0" name="Rectangle 9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Rectangle 1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Rectangle 1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6200" y="6248400"/>
            <a:ext cx="587375" cy="488950"/>
          </a:xfrm>
        </p:spPr>
        <p:txBody>
          <a:bodyPr anchorCtr="0"/>
          <a:lstStyle>
            <a:lvl1pPr>
              <a:defRPr smtClean="0"/>
            </a:lvl1pPr>
          </a:lstStyle>
          <a:p>
            <a:pPr>
              <a:defRPr/>
            </a:pPr>
            <a:fld id="{640197E2-B84C-4AC7-BB42-90F5F0ADD68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11000"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23B066-B365-4B50-BB4F-4EE8B0EFD0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1100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05600" y="762000"/>
            <a:ext cx="1981200" cy="53244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762000" y="762000"/>
            <a:ext cx="5791200" cy="53244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B7037D-CD30-463A-845F-D92B4821744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1100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762000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838200" y="2362200"/>
            <a:ext cx="3770313" cy="37242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760913" y="2362200"/>
            <a:ext cx="3770312" cy="17859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760913" y="4300538"/>
            <a:ext cx="3770312" cy="178593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D2F50B-F94E-4ADF-9699-E1498BACAE6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1100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762000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838200" y="2362200"/>
            <a:ext cx="3770313" cy="37242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60913" y="2362200"/>
            <a:ext cx="3770312" cy="37242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F51D78-E46D-4638-9152-1BFBAB9C63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11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9FC3EA-EDD9-4096-AAB1-5B4BD51138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1100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CBD93E-CBA1-41BB-8017-EC7EDD194D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1100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838200" y="2362200"/>
            <a:ext cx="3770313" cy="3724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60913" y="2362200"/>
            <a:ext cx="3770312" cy="3724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99C1DC-4C7A-4000-B03E-D0A734E5B6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1100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820B72-43EB-4E70-9414-36744FB02B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1100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2D478D-2FAB-4D99-B242-C91586AC63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1100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147AAF-7748-4BCE-9F65-BD7B5E4C1A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1100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9CF9FB-4379-4F6A-915F-DB7319E241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1100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A0F0F1-E404-42DA-8BE3-4E9B9C440E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1100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E5DF5F"/>
            </a:gs>
            <a:gs pos="50000">
              <a:srgbClr val="FFFF00"/>
            </a:gs>
            <a:gs pos="100000">
              <a:srgbClr val="00B050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7620000" cy="6858000"/>
            <a:chOff x="0" y="0"/>
            <a:chExt cx="4800" cy="4320"/>
          </a:xfrm>
        </p:grpSpPr>
        <p:grpSp>
          <p:nvGrpSpPr>
            <p:cNvPr id="1032" name="Group 3"/>
            <p:cNvGrpSpPr>
              <a:grpSpLocks/>
            </p:cNvGrpSpPr>
            <p:nvPr userDrawn="1"/>
          </p:nvGrpSpPr>
          <p:grpSpPr bwMode="auto">
            <a:xfrm>
              <a:off x="0" y="0"/>
              <a:ext cx="2016" cy="4320"/>
              <a:chOff x="0" y="0"/>
              <a:chExt cx="2016" cy="4320"/>
            </a:xfrm>
          </p:grpSpPr>
          <p:sp>
            <p:nvSpPr>
              <p:cNvPr id="73732" name="Rectangle 4"/>
              <p:cNvSpPr>
                <a:spLocks noChangeArrowheads="1"/>
              </p:cNvSpPr>
              <p:nvPr userDrawn="1"/>
            </p:nvSpPr>
            <p:spPr bwMode="auto">
              <a:xfrm>
                <a:off x="0" y="0"/>
                <a:ext cx="480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73733" name="Freeform 5"/>
              <p:cNvSpPr>
                <a:spLocks/>
              </p:cNvSpPr>
              <p:nvPr userDrawn="1"/>
            </p:nvSpPr>
            <p:spPr bwMode="auto">
              <a:xfrm>
                <a:off x="288" y="0"/>
                <a:ext cx="1728" cy="735"/>
              </a:xfrm>
              <a:custGeom>
                <a:avLst/>
                <a:gdLst/>
                <a:ahLst/>
                <a:cxnLst>
                  <a:cxn ang="0">
                    <a:pos x="1728" y="0"/>
                  </a:cxn>
                  <a:cxn ang="0">
                    <a:pos x="1728" y="480"/>
                  </a:cxn>
                  <a:cxn ang="0">
                    <a:pos x="380" y="482"/>
                  </a:cxn>
                  <a:cxn ang="0">
                    <a:pos x="354" y="480"/>
                  </a:cxn>
                  <a:cxn ang="0">
                    <a:pos x="308" y="489"/>
                  </a:cxn>
                  <a:cxn ang="0">
                    <a:pos x="246" y="531"/>
                  </a:cxn>
                  <a:cxn ang="0">
                    <a:pos x="206" y="597"/>
                  </a:cxn>
                  <a:cxn ang="0">
                    <a:pos x="192" y="666"/>
                  </a:cxn>
                  <a:cxn ang="0">
                    <a:pos x="192" y="735"/>
                  </a:cxn>
                  <a:cxn ang="0">
                    <a:pos x="0" y="735"/>
                  </a:cxn>
                  <a:cxn ang="0">
                    <a:pos x="0" y="480"/>
                  </a:cxn>
                  <a:cxn ang="0">
                    <a:pos x="0" y="0"/>
                  </a:cxn>
                  <a:cxn ang="0">
                    <a:pos x="1728" y="0"/>
                  </a:cxn>
                </a:cxnLst>
                <a:rect l="0" t="0" r="r" b="b"/>
                <a:pathLst>
                  <a:path w="1728" h="735">
                    <a:moveTo>
                      <a:pt x="1728" y="0"/>
                    </a:moveTo>
                    <a:lnTo>
                      <a:pt x="1728" y="480"/>
                    </a:lnTo>
                    <a:lnTo>
                      <a:pt x="380" y="482"/>
                    </a:lnTo>
                    <a:lnTo>
                      <a:pt x="354" y="480"/>
                    </a:lnTo>
                    <a:lnTo>
                      <a:pt x="308" y="489"/>
                    </a:lnTo>
                    <a:cubicBezTo>
                      <a:pt x="290" y="498"/>
                      <a:pt x="263" y="513"/>
                      <a:pt x="246" y="531"/>
                    </a:cubicBezTo>
                    <a:cubicBezTo>
                      <a:pt x="229" y="549"/>
                      <a:pt x="215" y="574"/>
                      <a:pt x="206" y="597"/>
                    </a:cubicBezTo>
                    <a:cubicBezTo>
                      <a:pt x="197" y="620"/>
                      <a:pt x="194" y="643"/>
                      <a:pt x="192" y="666"/>
                    </a:cubicBezTo>
                    <a:lnTo>
                      <a:pt x="192" y="735"/>
                    </a:lnTo>
                    <a:lnTo>
                      <a:pt x="0" y="735"/>
                    </a:lnTo>
                    <a:lnTo>
                      <a:pt x="0" y="480"/>
                    </a:lnTo>
                    <a:lnTo>
                      <a:pt x="0" y="0"/>
                    </a:lnTo>
                    <a:lnTo>
                      <a:pt x="1728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 cap="flat" cmpd="sng">
                <a:noFill/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  <p:txBody>
              <a:bodyPr wrap="none"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1033" name="Group 6"/>
            <p:cNvGrpSpPr>
              <a:grpSpLocks/>
            </p:cNvGrpSpPr>
            <p:nvPr/>
          </p:nvGrpSpPr>
          <p:grpSpPr bwMode="auto">
            <a:xfrm>
              <a:off x="144" y="1248"/>
              <a:ext cx="4656" cy="201"/>
              <a:chOff x="144" y="1248"/>
              <a:chExt cx="4656" cy="201"/>
            </a:xfrm>
          </p:grpSpPr>
          <p:sp>
            <p:nvSpPr>
              <p:cNvPr id="73735" name="AutoShape 7"/>
              <p:cNvSpPr>
                <a:spLocks noChangeArrowheads="1"/>
              </p:cNvSpPr>
              <p:nvPr/>
            </p:nvSpPr>
            <p:spPr bwMode="auto">
              <a:xfrm>
                <a:off x="384" y="1248"/>
                <a:ext cx="4416" cy="200"/>
              </a:xfrm>
              <a:prstGeom prst="roundRect">
                <a:avLst>
                  <a:gd name="adj" fmla="val 0"/>
                </a:avLst>
              </a:pr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73736" name="AutoShape 8"/>
              <p:cNvSpPr>
                <a:spLocks noChangeArrowheads="1"/>
              </p:cNvSpPr>
              <p:nvPr/>
            </p:nvSpPr>
            <p:spPr bwMode="auto">
              <a:xfrm flipH="1">
                <a:off x="144" y="1248"/>
                <a:ext cx="248" cy="201"/>
              </a:xfrm>
              <a:prstGeom prst="flowChartDelay">
                <a:avLst/>
              </a:prstGeom>
              <a:solidFill>
                <a:schemeClr val="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</p:grpSp>
      </p:grpSp>
      <p:sp>
        <p:nvSpPr>
          <p:cNvPr id="73737" name="AutoShape 9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762000"/>
            <a:ext cx="7924800" cy="1143000"/>
          </a:xfrm>
          <a:prstGeom prst="roundRect">
            <a:avLst>
              <a:gd name="adj" fmla="val 21667"/>
            </a:avLst>
          </a:pr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73738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2362200"/>
            <a:ext cx="7693025" cy="372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73739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438400" y="6248400"/>
            <a:ext cx="2130425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3740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791200" y="6248400"/>
            <a:ext cx="2897188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3741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1" compatLnSpc="1">
            <a:prstTxWarp prst="textNoShape">
              <a:avLst/>
            </a:prstTxWarp>
          </a:bodyPr>
          <a:lstStyle>
            <a:lvl1pPr eaLnBrk="1" hangingPunct="1">
              <a:defRPr sz="2600" b="1"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19AED328-B133-4597-9583-0CB5CC4E8F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  <p:sldLayoutId id="2147483695" r:id="rId12"/>
    <p:sldLayoutId id="2147483696" r:id="rId13"/>
  </p:sldLayoutIdLst>
  <p:transition spd="med" advClick="0" advTm="1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737" grpId="0"/>
      <p:bldP spid="73738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37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73738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37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73738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37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73738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37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73738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37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73738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75000"/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00100" y="857232"/>
            <a:ext cx="750099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/>
              <a:t>Дорожная азбука</a:t>
            </a:r>
            <a:endParaRPr lang="ru-RU" sz="4400" dirty="0"/>
          </a:p>
        </p:txBody>
      </p:sp>
      <p:pic>
        <p:nvPicPr>
          <p:cNvPr id="20482" name="Picture 2" descr="http://moi-portal.ru/uploads/muse/902c290edb062cf1d8828d14464031f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8596" y="2428868"/>
            <a:ext cx="4786346" cy="4065762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5286380" y="4071942"/>
            <a:ext cx="385762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Презентацию выполнила: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Кахтаева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Элла Витальевна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инструктор по физкультуре 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МБДОУ ДС 27, г.Озёрск Челябинской обл.</a:t>
            </a:r>
          </a:p>
          <a:p>
            <a:pPr algn="r"/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 advClick="0" advTm="1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28728" y="1071546"/>
            <a:ext cx="67151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+mj-lt"/>
              </a:rPr>
              <a:t>На </a:t>
            </a:r>
            <a:r>
              <a:rPr lang="ru-RU" sz="3600" b="1" dirty="0" smtClean="0">
                <a:latin typeface="+mj-lt"/>
              </a:rPr>
              <a:t>улице</a:t>
            </a:r>
            <a:endParaRPr lang="ru-RU" sz="3600" b="1" dirty="0">
              <a:latin typeface="+mj-lt"/>
            </a:endParaRPr>
          </a:p>
        </p:txBody>
      </p:sp>
      <p:pic>
        <p:nvPicPr>
          <p:cNvPr id="35842" name="Picture 2" descr="http://sch1412sv.mskobr.ru/users_files/1412svsp6/images/k-2015-06-30-12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857620" y="2491025"/>
            <a:ext cx="4786346" cy="4164550"/>
          </a:xfrm>
          <a:prstGeom prst="rect">
            <a:avLst/>
          </a:prstGeom>
          <a:noFill/>
        </p:spPr>
      </p:pic>
      <p:pic>
        <p:nvPicPr>
          <p:cNvPr id="35844" name="Picture 4" descr="http://domodgimn5.edumsko.ru/images/users-files/domodgimn5/kartinki/v_stat_yu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85786" y="2285992"/>
            <a:ext cx="3416324" cy="4357597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1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58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58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dirty="0" smtClean="0"/>
              <a:t>Где можно и где нельзя играть?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838200" y="2362200"/>
            <a:ext cx="3876676" cy="3724275"/>
          </a:xfrm>
        </p:spPr>
        <p:txBody>
          <a:bodyPr/>
          <a:lstStyle/>
          <a:p>
            <a:pPr eaLnBrk="1" hangingPunct="1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Играть можно в парках, скверах, на стадионах, во дворах.</a:t>
            </a:r>
          </a:p>
          <a:p>
            <a:pPr eaLnBrk="1" hangingPunct="1"/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Нельзя играть на проезжей части. </a:t>
            </a:r>
          </a:p>
        </p:txBody>
      </p:sp>
      <p:pic>
        <p:nvPicPr>
          <p:cNvPr id="2" name="Picture 2" descr="http://res.cloudinary.com/evmanya/image/upload/q_80/c_fit,w_1500,h_1500/mzdom7ysv2cqwbqk19v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72066" y="1857364"/>
            <a:ext cx="3906909" cy="2339980"/>
          </a:xfrm>
          <a:prstGeom prst="rect">
            <a:avLst/>
          </a:prstGeom>
          <a:noFill/>
        </p:spPr>
      </p:pic>
      <p:pic>
        <p:nvPicPr>
          <p:cNvPr id="4" name="Picture 6" descr="http://user.vse42.ru/files/P_S1280x857q80/Wnone/ui-533a94f2932b01.18799976.jpe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14810" y="4286256"/>
            <a:ext cx="3786214" cy="2357454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1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857224" y="928670"/>
            <a:ext cx="67866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latin typeface="+mj-lt"/>
              </a:rPr>
              <a:t>Так нельзя играть</a:t>
            </a:r>
            <a:endParaRPr lang="ru-RU" sz="4000" dirty="0">
              <a:latin typeface="+mj-lt"/>
            </a:endParaRPr>
          </a:p>
        </p:txBody>
      </p:sp>
      <p:pic>
        <p:nvPicPr>
          <p:cNvPr id="32770" name="Picture 2" descr="http://pwpt.ru/uploads/presentation_screenshots/430f2efc8163e2fdb091a4a9ac2723a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143372" y="2602804"/>
            <a:ext cx="4714908" cy="3826592"/>
          </a:xfrm>
          <a:prstGeom prst="rect">
            <a:avLst/>
          </a:prstGeom>
          <a:noFill/>
        </p:spPr>
      </p:pic>
      <p:pic>
        <p:nvPicPr>
          <p:cNvPr id="8196" name="Picture 4" descr="http://bezopasnost-detej.ru/images/2013-2/208-5-pravila-dorozhnogo-dvizheniya-detyam-kartinki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4282" y="3357562"/>
            <a:ext cx="4286280" cy="3314827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1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57224" y="1214422"/>
            <a:ext cx="700092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/>
              <a:t>Где кататься велосипеде?</a:t>
            </a:r>
            <a:endParaRPr lang="ru-RU" sz="4400" dirty="0"/>
          </a:p>
        </p:txBody>
      </p:sp>
      <p:pic>
        <p:nvPicPr>
          <p:cNvPr id="33796" name="Picture 4" descr="http://www.centrmag.ru/catalog/v01_10_1200_1706200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71538" y="2143116"/>
            <a:ext cx="7000924" cy="4505546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1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37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dirty="0" smtClean="0"/>
              <a:t>Мы па</a:t>
            </a:r>
            <a:r>
              <a:rPr lang="en-US" dirty="0" smtClean="0"/>
              <a:t>cc</a:t>
            </a:r>
            <a:r>
              <a:rPr lang="ru-RU" dirty="0" err="1" smtClean="0"/>
              <a:t>ажиры</a:t>
            </a:r>
            <a:endParaRPr lang="ru-RU" dirty="0" smtClean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Ждите транспорт на посадочной площадке или на тротуаре у указателя остановки.</a:t>
            </a:r>
          </a:p>
          <a:p>
            <a:pPr eaLnBrk="1" hangingPunct="1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Входя и выходя из транспорта не спеши и не толкайся.</a:t>
            </a:r>
          </a:p>
          <a:p>
            <a:pPr eaLnBrk="1" hangingPunct="1"/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http://tern.yarono.ru/wp-content/uploads/2014/10/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911583" y="571480"/>
            <a:ext cx="4232417" cy="3000396"/>
          </a:xfrm>
          <a:prstGeom prst="rect">
            <a:avLst/>
          </a:prstGeom>
          <a:noFill/>
        </p:spPr>
      </p:pic>
      <p:pic>
        <p:nvPicPr>
          <p:cNvPr id="2" name="Picture 2" descr="http://dstopolek.3dn.ru/_si/0/s5105681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14876" y="3786190"/>
            <a:ext cx="4214842" cy="2857520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1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42976" y="1285860"/>
            <a:ext cx="65722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+mj-lt"/>
              </a:rPr>
              <a:t>Мы пассажиры</a:t>
            </a:r>
            <a:endParaRPr lang="ru-RU" sz="3600" b="1" dirty="0">
              <a:latin typeface="+mj-lt"/>
            </a:endParaRPr>
          </a:p>
        </p:txBody>
      </p:sp>
      <p:pic>
        <p:nvPicPr>
          <p:cNvPr id="9218" name="Picture 2" descr="http://gkuznetsova69.rusedu.net/gallery/2874/9619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928802"/>
            <a:ext cx="9144000" cy="4929198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1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dirty="0" smtClean="0"/>
              <a:t>Мы па</a:t>
            </a:r>
            <a:r>
              <a:rPr lang="en-US" dirty="0" smtClean="0"/>
              <a:t>cc</a:t>
            </a:r>
            <a:r>
              <a:rPr lang="ru-RU" dirty="0" err="1" smtClean="0"/>
              <a:t>ажиры</a:t>
            </a:r>
            <a:endParaRPr lang="ru-RU" dirty="0" smtClean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838200" y="2362200"/>
            <a:ext cx="3770313" cy="4067196"/>
          </a:xfrm>
        </p:spPr>
        <p:txBody>
          <a:bodyPr/>
          <a:lstStyle/>
          <a:p>
            <a:pPr eaLnBrk="1" hangingPunct="1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автобус, трамвай или троллейбус входите через задние двери.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Выходить следует через передние двери, заранее приготовься к выходу.</a:t>
            </a:r>
          </a:p>
          <a:p>
            <a:pPr eaLnBrk="1" hangingPunct="1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Соблюдай правила поведения в общественном транспорте.</a:t>
            </a:r>
          </a:p>
          <a:p>
            <a:pPr eaLnBrk="1" hangingPunct="1"/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http://mdoy.ru/upload/dou/202/%D0%91%D0%B5%D0%B7%D0%BE%D0%BF%D0%B4%D0%B2%D0%B8%D0%B6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876800" y="642918"/>
            <a:ext cx="4267200" cy="2962280"/>
          </a:xfrm>
          <a:prstGeom prst="rect">
            <a:avLst/>
          </a:prstGeom>
          <a:noFill/>
        </p:spPr>
      </p:pic>
      <p:pic>
        <p:nvPicPr>
          <p:cNvPr id="5124" name="Picture 4" descr="http://www.playing-field.ru/img/2015/052019/5912685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86314" y="3714752"/>
            <a:ext cx="4143372" cy="2932693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1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dirty="0" smtClean="0"/>
              <a:t>Движение по улицам группами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838200" y="2362200"/>
            <a:ext cx="5748338" cy="3724275"/>
          </a:xfrm>
        </p:spPr>
        <p:txBody>
          <a:bodyPr/>
          <a:lstStyle/>
          <a:p>
            <a:pPr eaLnBrk="1" hangingPunct="1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Если вы идёте по улице группой с учителем, постройтесь в колонну парами и двигайтесь по правой стороне тротуара.</a:t>
            </a:r>
          </a:p>
          <a:p>
            <a:pPr eaLnBrk="1" hangingPunct="1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Переходить улицу нужно по пешеходным переходам. Идти шагом. Без разрешения учителя выходить из строя нельзя.</a:t>
            </a:r>
          </a:p>
          <a:p>
            <a:pPr eaLnBrk="1" hangingPunct="1">
              <a:buFont typeface="Wingdings" pitchFamily="2" charset="2"/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http://www.suvenir112.ru/wa-data/public/shop/products/92/01/192/images/220/220.750x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572264" y="1785926"/>
            <a:ext cx="2286016" cy="2823902"/>
          </a:xfrm>
          <a:prstGeom prst="rect">
            <a:avLst/>
          </a:prstGeom>
          <a:noFill/>
        </p:spPr>
      </p:pic>
      <p:pic>
        <p:nvPicPr>
          <p:cNvPr id="7170" name="Picture 2" descr="http://stolingim.narod.ru/images/PDD/perehod/pesheh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429388" y="3786190"/>
            <a:ext cx="2428924" cy="2231984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1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ttp://www.suryagroup.ru/ppt/imgs/5615e091a0aa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1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http://uch.znate.ru/tw_files2/urls_7/18/d-17569/img1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1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AutoShape 2"/>
          <p:cNvSpPr>
            <a:spLocks noGrp="1" noChangeArrowheads="1"/>
          </p:cNvSpPr>
          <p:nvPr>
            <p:ph type="ctrTitle"/>
          </p:nvPr>
        </p:nvSpPr>
        <p:spPr>
          <a:xfrm>
            <a:off x="285720" y="357166"/>
            <a:ext cx="4572032" cy="3000396"/>
          </a:xfrm>
        </p:spPr>
        <p:txBody>
          <a:bodyPr/>
          <a:lstStyle/>
          <a:p>
            <a:pPr algn="ctr" eaLnBrk="1" hangingPunct="1"/>
            <a:r>
              <a:rPr lang="ru-RU" dirty="0" smtClean="0"/>
              <a:t>Правила дорожного движения.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673600" y="2428868"/>
            <a:ext cx="4013200" cy="2428892"/>
          </a:xfrm>
        </p:spPr>
        <p:txBody>
          <a:bodyPr/>
          <a:lstStyle/>
          <a:p>
            <a:pPr algn="l" eaLnBrk="1" hangingPunct="1">
              <a:lnSpc>
                <a:spcPct val="900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Для того что бы на улицах было безопасно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надо соблюдать правила дорожного движения. Такие правила должны знать водители и пешеходы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316" name="Picture 4" descr="http://www.izop.ru/imgs/get.php?qkdao=dvifadn/img49762-17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282" y="3143248"/>
            <a:ext cx="3357586" cy="3214710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1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  <p:bldP spid="3075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28728" y="2857496"/>
            <a:ext cx="65722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Спасибо за внимание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 advClick="0" advTm="1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200" dirty="0" smtClean="0"/>
              <a:t>Светофоры</a:t>
            </a:r>
          </a:p>
        </p:txBody>
      </p:sp>
      <p:sp>
        <p:nvSpPr>
          <p:cNvPr id="13315" name="Rectangle 11"/>
          <p:cNvSpPr>
            <a:spLocks noGrp="1" noChangeArrowheads="1"/>
          </p:cNvSpPr>
          <p:nvPr>
            <p:ph type="body" sz="half" idx="1"/>
          </p:nvPr>
        </p:nvSpPr>
        <p:spPr>
          <a:xfrm>
            <a:off x="1184275" y="2989263"/>
            <a:ext cx="3565525" cy="3065462"/>
          </a:xfrm>
          <a:noFill/>
        </p:spPr>
        <p:txBody>
          <a:bodyPr/>
          <a:lstStyle/>
          <a:p>
            <a:pPr eaLnBrk="1" hangingPunct="1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каждом городе есть светофоры.</a:t>
            </a:r>
          </a:p>
          <a:p>
            <a:pPr eaLnBrk="1" hangingPunct="1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Внимательно следи за сигналами светофора, переходя перекрёстки.</a:t>
            </a:r>
          </a:p>
          <a:p>
            <a:pPr eaLnBrk="1" hangingPunct="1"/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https://tse1.mm.bing.net/th?id=OIP.Md79d02d08c7f12534cbaa955310f7844o0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786314" y="1928802"/>
            <a:ext cx="3929090" cy="4572032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1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200" dirty="0" smtClean="0"/>
              <a:t>Светофоры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838200" y="2643182"/>
            <a:ext cx="3770313" cy="3571900"/>
          </a:xfrm>
        </p:spPr>
        <p:txBody>
          <a:bodyPr/>
          <a:lstStyle/>
          <a:p>
            <a:pPr eaLnBrk="1" hangingPunct="1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Красный цвет обозначает стоп - все должны остановиться.</a:t>
            </a:r>
          </a:p>
          <a:p>
            <a:pPr eaLnBrk="1" hangingPunct="1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Жёлтый означает внимание.</a:t>
            </a:r>
          </a:p>
          <a:p>
            <a:pPr eaLnBrk="1" hangingPunct="1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Вот когда загорится зеленый, тогда можно начинать движение.</a:t>
            </a:r>
          </a:p>
          <a:p>
            <a:pPr eaLnBrk="1" hangingPunct="1"/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http://sundekor.ru/wp-content/uploads/media/%D0%9F%D0%B0%D0%BC%D1%8F%D1%82%D0%BA%D0%B0-%D0%B4%D0%BB%D1%8F-%D0%BF%D0%B5%D1%88%D0%B5%D1%85%D0%BE%D0%B4%D0%BE%D0%B2/image9.jpe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43438" y="1785926"/>
            <a:ext cx="4331079" cy="4643470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1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dirty="0" smtClean="0"/>
              <a:t>Перекрёстки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838200" y="2362200"/>
            <a:ext cx="3948114" cy="3724275"/>
          </a:xfrm>
        </p:spPr>
        <p:txBody>
          <a:bodyPr/>
          <a:lstStyle/>
          <a:p>
            <a:pPr eaLnBrk="1" hangingPunct="1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Пешеходы на перекрёстках  должны быть особенно внимательными. </a:t>
            </a:r>
          </a:p>
          <a:p>
            <a:pPr eaLnBrk="1" hangingPunct="1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Перекрёстки бывают: регулируемыми                 и нерегулируемыми.</a:t>
            </a:r>
          </a:p>
          <a:p>
            <a:pPr eaLnBrk="1" hangingPunct="1"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4" name="Picture 4" descr="http://uslide.ru/images/12/18150/960/img1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357686" y="3571876"/>
            <a:ext cx="4121151" cy="3090863"/>
          </a:xfrm>
          <a:prstGeom prst="rect">
            <a:avLst/>
          </a:prstGeom>
          <a:noFill/>
        </p:spPr>
      </p:pic>
      <p:pic>
        <p:nvPicPr>
          <p:cNvPr id="10246" name="Picture 6" descr="http://fs00.infourok.ru/images/doc/103/122169/img1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14876" y="500042"/>
            <a:ext cx="4143404" cy="3000396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1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dirty="0" smtClean="0"/>
              <a:t>Пешеходные переходы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4282" y="3071810"/>
            <a:ext cx="5143535" cy="2967040"/>
          </a:xfrm>
        </p:spPr>
        <p:txBody>
          <a:bodyPr/>
          <a:lstStyle/>
          <a:p>
            <a:pPr eaLnBrk="1" hangingPunct="1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Пешеходные переходы через дорогу обозначены  разметкой на проезжей части и дорожными знаками.</a:t>
            </a:r>
          </a:p>
          <a:p>
            <a:pPr eaLnBrk="1" hangingPunct="1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Переходить  улицу необходимо только по пешеходным переходам!</a:t>
            </a:r>
          </a:p>
        </p:txBody>
      </p:sp>
      <p:pic>
        <p:nvPicPr>
          <p:cNvPr id="9218" name="Picture 2" descr="http://fs00.infourok.ru/images/doc/238/168016/2/img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08600" y="1928802"/>
            <a:ext cx="3835400" cy="4714908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1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dirty="0" smtClean="0"/>
              <a:t>На улице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928662" y="2362200"/>
            <a:ext cx="4214842" cy="4781576"/>
          </a:xfrm>
        </p:spPr>
        <p:txBody>
          <a:bodyPr/>
          <a:lstStyle/>
          <a:p>
            <a:pPr eaLnBrk="1" hangingPunct="1"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Идите только по тротуару или обочине. По проезжей части едет транспорт.</a:t>
            </a:r>
          </a:p>
          <a:p>
            <a:pPr eaLnBrk="1" hangingPunct="1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Идите шагом по правой стороне тротуара.</a:t>
            </a:r>
          </a:p>
          <a:p>
            <a:pPr eaLnBrk="1" hangingPunct="1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 обочине  нужно идти по левой стороне навстречу транспорту.</a:t>
            </a:r>
          </a:p>
        </p:txBody>
      </p:sp>
      <p:pic>
        <p:nvPicPr>
          <p:cNvPr id="12290" name="Picture 2" descr="http://ds49himki.edumsko.ru/images/users-files/ds49himki/foto_meropriyatii/2015/pdd_stendi/volkov_s_yu_-_pro_pravila_dorozhnogo_dvizheniya_-_2006_-_chast_1_01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500694" y="357166"/>
            <a:ext cx="3261979" cy="3000396"/>
          </a:xfrm>
          <a:prstGeom prst="rect">
            <a:avLst/>
          </a:prstGeom>
          <a:noFill/>
        </p:spPr>
      </p:pic>
      <p:pic>
        <p:nvPicPr>
          <p:cNvPr id="12292" name="Picture 4" descr="http://fs00.infourok.ru/images/doc/172/197456/img1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286380" y="3643314"/>
            <a:ext cx="3621086" cy="2928958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1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dirty="0" smtClean="0"/>
              <a:t>На улице</a:t>
            </a:r>
          </a:p>
        </p:txBody>
      </p:sp>
      <p:pic>
        <p:nvPicPr>
          <p:cNvPr id="11266" name="Picture 2" descr="http://det-sad78-prk.umi.ru/images/cms/data/kartinki/1384904766-1-3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14348" y="2285992"/>
            <a:ext cx="7786742" cy="4214840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9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57224" y="1285860"/>
            <a:ext cx="7143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+mj-lt"/>
              </a:rPr>
              <a:t>Островок безопасности</a:t>
            </a:r>
            <a:endParaRPr lang="ru-RU" sz="4000" dirty="0">
              <a:latin typeface="+mj-lt"/>
            </a:endParaRPr>
          </a:p>
        </p:txBody>
      </p:sp>
      <p:sp>
        <p:nvSpPr>
          <p:cNvPr id="4" name="TextBox 3"/>
          <p:cNvSpPr txBox="1"/>
          <p:nvPr/>
        </p:nvSpPr>
        <p:spPr>
          <a:xfrm flipH="1">
            <a:off x="428595" y="2571744"/>
            <a:ext cx="31014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3" name="Picture 2" descr="http://900igr.net/datas/obg/Dorozhnye-znaki-i-ikh-znachenija/0005-005-Ostrovki-bezopasnosti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58" y="2285992"/>
            <a:ext cx="8050242" cy="4572008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1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Капсулы">
  <a:themeElements>
    <a:clrScheme name="Капсулы 1">
      <a:dk1>
        <a:srgbClr val="003366"/>
      </a:dk1>
      <a:lt1>
        <a:srgbClr val="FFFFFF"/>
      </a:lt1>
      <a:dk2>
        <a:srgbClr val="006666"/>
      </a:dk2>
      <a:lt2>
        <a:srgbClr val="666699"/>
      </a:lt2>
      <a:accent1>
        <a:srgbClr val="33CCCC"/>
      </a:accent1>
      <a:accent2>
        <a:srgbClr val="99CC99"/>
      </a:accent2>
      <a:accent3>
        <a:srgbClr val="FFFFFF"/>
      </a:accent3>
      <a:accent4>
        <a:srgbClr val="002A56"/>
      </a:accent4>
      <a:accent5>
        <a:srgbClr val="ADE2E2"/>
      </a:accent5>
      <a:accent6>
        <a:srgbClr val="8AB98A"/>
      </a:accent6>
      <a:hlink>
        <a:srgbClr val="003366"/>
      </a:hlink>
      <a:folHlink>
        <a:srgbClr val="CC99FF"/>
      </a:folHlink>
    </a:clrScheme>
    <a:fontScheme name="Капсулы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Капсулы 1">
        <a:dk1>
          <a:srgbClr val="003366"/>
        </a:dk1>
        <a:lt1>
          <a:srgbClr val="FFFFFF"/>
        </a:lt1>
        <a:dk2>
          <a:srgbClr val="006666"/>
        </a:dk2>
        <a:lt2>
          <a:srgbClr val="666699"/>
        </a:lt2>
        <a:accent1>
          <a:srgbClr val="33CCCC"/>
        </a:accent1>
        <a:accent2>
          <a:srgbClr val="99CC99"/>
        </a:accent2>
        <a:accent3>
          <a:srgbClr val="FFFFFF"/>
        </a:accent3>
        <a:accent4>
          <a:srgbClr val="002A56"/>
        </a:accent4>
        <a:accent5>
          <a:srgbClr val="ADE2E2"/>
        </a:accent5>
        <a:accent6>
          <a:srgbClr val="8AB98A"/>
        </a:accent6>
        <a:hlink>
          <a:srgbClr val="003366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апсулы 2">
        <a:dk1>
          <a:srgbClr val="000000"/>
        </a:dk1>
        <a:lt1>
          <a:srgbClr val="FFFFFF"/>
        </a:lt1>
        <a:dk2>
          <a:srgbClr val="000000"/>
        </a:dk2>
        <a:lt2>
          <a:srgbClr val="808000"/>
        </a:lt2>
        <a:accent1>
          <a:srgbClr val="FFCC99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8AB900"/>
        </a:accent6>
        <a:hlink>
          <a:srgbClr val="336600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апсулы 3">
        <a:dk1>
          <a:srgbClr val="006699"/>
        </a:dk1>
        <a:lt1>
          <a:srgbClr val="FFFFFF"/>
        </a:lt1>
        <a:dk2>
          <a:srgbClr val="6699FF"/>
        </a:dk2>
        <a:lt2>
          <a:srgbClr val="FFFFFF"/>
        </a:lt2>
        <a:accent1>
          <a:srgbClr val="33CCCC"/>
        </a:accent1>
        <a:accent2>
          <a:srgbClr val="006699"/>
        </a:accent2>
        <a:accent3>
          <a:srgbClr val="B8CAFF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99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апсулы 4">
        <a:dk1>
          <a:srgbClr val="000000"/>
        </a:dk1>
        <a:lt1>
          <a:srgbClr val="FFFFFF"/>
        </a:lt1>
        <a:dk2>
          <a:srgbClr val="9900CC"/>
        </a:dk2>
        <a:lt2>
          <a:srgbClr val="006600"/>
        </a:lt2>
        <a:accent1>
          <a:srgbClr val="33CC33"/>
        </a:accent1>
        <a:accent2>
          <a:srgbClr val="FFCC66"/>
        </a:accent2>
        <a:accent3>
          <a:srgbClr val="FFFFFF"/>
        </a:accent3>
        <a:accent4>
          <a:srgbClr val="000000"/>
        </a:accent4>
        <a:accent5>
          <a:srgbClr val="ADE2AD"/>
        </a:accent5>
        <a:accent6>
          <a:srgbClr val="E7B95C"/>
        </a:accent6>
        <a:hlink>
          <a:srgbClr val="0033CC"/>
        </a:hlink>
        <a:folHlink>
          <a:srgbClr val="CC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апсулы 5">
        <a:dk1>
          <a:srgbClr val="000066"/>
        </a:dk1>
        <a:lt1>
          <a:srgbClr val="FFFFFF"/>
        </a:lt1>
        <a:dk2>
          <a:srgbClr val="336699"/>
        </a:dk2>
        <a:lt2>
          <a:srgbClr val="FFFFEB"/>
        </a:lt2>
        <a:accent1>
          <a:srgbClr val="99CCFF"/>
        </a:accent1>
        <a:accent2>
          <a:srgbClr val="9999FF"/>
        </a:accent2>
        <a:accent3>
          <a:srgbClr val="ADB8CA"/>
        </a:accent3>
        <a:accent4>
          <a:srgbClr val="DADADA"/>
        </a:accent4>
        <a:accent5>
          <a:srgbClr val="CAE2FF"/>
        </a:accent5>
        <a:accent6>
          <a:srgbClr val="8A8AE7"/>
        </a:accent6>
        <a:hlink>
          <a:srgbClr val="CCCCFF"/>
        </a:hlink>
        <a:folHlink>
          <a:srgbClr val="C68D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апсулы 6">
        <a:dk1>
          <a:srgbClr val="808000"/>
        </a:dk1>
        <a:lt1>
          <a:srgbClr val="FFFFFF"/>
        </a:lt1>
        <a:dk2>
          <a:srgbClr val="006666"/>
        </a:dk2>
        <a:lt2>
          <a:srgbClr val="FFFFFF"/>
        </a:lt2>
        <a:accent1>
          <a:srgbClr val="FFCC66"/>
        </a:accent1>
        <a:accent2>
          <a:srgbClr val="00ACA8"/>
        </a:accent2>
        <a:accent3>
          <a:srgbClr val="AAB8B8"/>
        </a:accent3>
        <a:accent4>
          <a:srgbClr val="DADADA"/>
        </a:accent4>
        <a:accent5>
          <a:srgbClr val="FFE2B8"/>
        </a:accent5>
        <a:accent6>
          <a:srgbClr val="009B98"/>
        </a:accent6>
        <a:hlink>
          <a:srgbClr val="CCCC00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апсулы 7">
        <a:dk1>
          <a:srgbClr val="FFFFCC"/>
        </a:dk1>
        <a:lt1>
          <a:srgbClr val="FFFFFF"/>
        </a:lt1>
        <a:dk2>
          <a:srgbClr val="660033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B8AAAD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FFCC00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апсулы 8">
        <a:dk1>
          <a:srgbClr val="FF0000"/>
        </a:dk1>
        <a:lt1>
          <a:srgbClr val="FFFFFF"/>
        </a:lt1>
        <a:dk2>
          <a:srgbClr val="000000"/>
        </a:dk2>
        <a:lt2>
          <a:srgbClr val="FFFFFF"/>
        </a:lt2>
        <a:accent1>
          <a:srgbClr val="FFCC00"/>
        </a:accent1>
        <a:accent2>
          <a:srgbClr val="CC3300"/>
        </a:accent2>
        <a:accent3>
          <a:srgbClr val="AAAAAA"/>
        </a:accent3>
        <a:accent4>
          <a:srgbClr val="DADADA"/>
        </a:accent4>
        <a:accent5>
          <a:srgbClr val="FFE2AA"/>
        </a:accent5>
        <a:accent6>
          <a:srgbClr val="B92D00"/>
        </a:accent6>
        <a:hlink>
          <a:srgbClr val="FF6600"/>
        </a:hlink>
        <a:folHlink>
          <a:srgbClr val="FF7C8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586</TotalTime>
  <Words>305</Words>
  <Application>Microsoft Office PowerPoint</Application>
  <PresentationFormat>Экран (4:3)</PresentationFormat>
  <Paragraphs>46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Капсулы</vt:lpstr>
      <vt:lpstr>Слайд 1</vt:lpstr>
      <vt:lpstr>Правила дорожного движения.</vt:lpstr>
      <vt:lpstr>Светофоры</vt:lpstr>
      <vt:lpstr>Светофоры</vt:lpstr>
      <vt:lpstr>Перекрёстки</vt:lpstr>
      <vt:lpstr>Пешеходные переходы</vt:lpstr>
      <vt:lpstr>На улице</vt:lpstr>
      <vt:lpstr>На улице</vt:lpstr>
      <vt:lpstr>Слайд 9</vt:lpstr>
      <vt:lpstr>Слайд 10</vt:lpstr>
      <vt:lpstr>Где можно и где нельзя играть?</vt:lpstr>
      <vt:lpstr>Слайд 12</vt:lpstr>
      <vt:lpstr>Слайд 13</vt:lpstr>
      <vt:lpstr>Мы паccажиры</vt:lpstr>
      <vt:lpstr>Слайд 15</vt:lpstr>
      <vt:lpstr>Мы паccажиры</vt:lpstr>
      <vt:lpstr>Движение по улицам группами</vt:lpstr>
      <vt:lpstr>Слайд 18</vt:lpstr>
      <vt:lpstr>Слайд 19</vt:lpstr>
      <vt:lpstr>Слайд 20</vt:lpstr>
    </vt:vector>
  </TitlesOfParts>
  <Company>Школа №20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Правила дорожного движения</dc:title>
  <dc:creator>Student</dc:creator>
  <cp:lastModifiedBy>user</cp:lastModifiedBy>
  <cp:revision>84</cp:revision>
  <dcterms:created xsi:type="dcterms:W3CDTF">2004-09-08T06:40:13Z</dcterms:created>
  <dcterms:modified xsi:type="dcterms:W3CDTF">2016-01-01T12:38:14Z</dcterms:modified>
</cp:coreProperties>
</file>