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9" r:id="rId6"/>
    <p:sldId id="261" r:id="rId7"/>
    <p:sldId id="270" r:id="rId8"/>
    <p:sldId id="266" r:id="rId9"/>
    <p:sldId id="265" r:id="rId10"/>
    <p:sldId id="271"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pPr/>
              <a:t>02.12.2020</a:t>
            </a:fld>
            <a:endParaRPr lang="ru-RU"/>
          </a:p>
        </p:txBody>
      </p:sp>
      <p:sp>
        <p:nvSpPr>
          <p:cNvPr id="20" name="Нижний колонтитул 19"/>
          <p:cNvSpPr>
            <a:spLocks noGrp="1"/>
          </p:cNvSpPr>
          <p:nvPr>
            <p:ph type="ftr" sz="quarter" idx="11"/>
          </p:nvPr>
        </p:nvSpPr>
        <p:spPr/>
        <p:txBody>
          <a:bodyPr/>
          <a:lstStyle/>
          <a:p>
            <a:endParaRPr lang="ru-RU"/>
          </a:p>
        </p:txBody>
      </p:sp>
      <p:sp>
        <p:nvSpPr>
          <p:cNvPr id="10" name="Номер слайда 9"/>
          <p:cNvSpPr>
            <a:spLocks noGrp="1"/>
          </p:cNvSpPr>
          <p:nvPr>
            <p:ph type="sldNum" sz="quarter" idx="12"/>
          </p:nvPr>
        </p:nvSpPr>
        <p:spPr/>
        <p:txBody>
          <a:bodyPr/>
          <a:lstStyle/>
          <a:p>
            <a:fld id="{B19B0651-EE4F-4900-A07F-96A6BFA9D0F0}"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02.12.2020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02.12.2020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02.12.2020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02.12.2020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02.12.2020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pPr/>
              <a:t>02.12.2020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pPr/>
              <a:t>02.12.2020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Дата 1"/>
          <p:cNvSpPr>
            <a:spLocks noGrp="1"/>
          </p:cNvSpPr>
          <p:nvPr>
            <p:ph type="dt" sz="half" idx="10"/>
          </p:nvPr>
        </p:nvSpPr>
        <p:spPr/>
        <p:txBody>
          <a:bodyPr/>
          <a:lstStyle/>
          <a:p>
            <a:fld id="{B4C71EC6-210F-42DE-9C53-41977AD35B3D}" type="datetimeFigureOut">
              <a:rPr lang="ru-RU" smtClean="0"/>
              <a:pPr/>
              <a:t>02.12.2020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02.12.2020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02.12.2020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4C71EC6-210F-42DE-9C53-41977AD35B3D}" type="datetimeFigureOut">
              <a:rPr lang="ru-RU" smtClean="0"/>
              <a:pPr/>
              <a:t>02.12.2020</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19B0651-EE4F-4900-A07F-96A6BFA9D0F0}"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71600" y="428604"/>
            <a:ext cx="7772400" cy="3096344"/>
          </a:xfrm>
        </p:spPr>
        <p:txBody>
          <a:bodyPr>
            <a:normAutofit/>
          </a:bodyPr>
          <a:lstStyle/>
          <a:p>
            <a:r>
              <a:rPr lang="ru-RU" sz="5300" b="1" i="1" dirty="0">
                <a:ln w="12700">
                  <a:solidFill>
                    <a:schemeClr val="tx2">
                      <a:satMod val="155000"/>
                    </a:schemeClr>
                  </a:solidFill>
                  <a:prstDash val="solid"/>
                </a:ln>
                <a:solidFill>
                  <a:schemeClr val="accent5">
                    <a:lumMod val="50000"/>
                  </a:schemeClr>
                </a:solidFill>
                <a:effectLst>
                  <a:outerShdw blurRad="41275" dist="20320" dir="1800000" algn="tl" rotWithShape="0">
                    <a:srgbClr val="000000">
                      <a:alpha val="40000"/>
                    </a:srgbClr>
                  </a:outerShdw>
                </a:effectLst>
              </a:rPr>
              <a:t>Особенности летнего ухода за кожей рук и ног</a:t>
            </a:r>
            <a:r>
              <a:rPr lang="ru-RU" b="1" dirty="0"/>
              <a:t/>
            </a:r>
            <a:br>
              <a:rPr lang="ru-RU" b="1" dirty="0"/>
            </a:br>
            <a:endParaRPr lang="ru-RU" dirty="0"/>
          </a:p>
        </p:txBody>
      </p:sp>
      <p:sp>
        <p:nvSpPr>
          <p:cNvPr id="3" name="Подзаголовок 2"/>
          <p:cNvSpPr>
            <a:spLocks noGrp="1"/>
          </p:cNvSpPr>
          <p:nvPr>
            <p:ph type="subTitle" idx="1"/>
          </p:nvPr>
        </p:nvSpPr>
        <p:spPr>
          <a:xfrm>
            <a:off x="2743200" y="4725144"/>
            <a:ext cx="6400800" cy="1176536"/>
          </a:xfrm>
        </p:spPr>
        <p:txBody>
          <a:bodyPr>
            <a:noAutofit/>
          </a:bodyPr>
          <a:lstStyle/>
          <a:p>
            <a:pPr algn="r"/>
            <a:r>
              <a:rPr lang="ru-RU" sz="16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t>Преподаватель: Розенберг </a:t>
            </a:r>
            <a:r>
              <a:rPr lang="ru-RU" sz="16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t>Е.Г.</a:t>
            </a:r>
            <a:endParaRPr lang="ru-RU" sz="1600" b="1" dirty="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40672881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3999" cy="6858000"/>
          </a:xfrm>
        </p:spPr>
      </p:pic>
    </p:spTree>
    <p:extLst>
      <p:ext uri="{BB962C8B-B14F-4D97-AF65-F5344CB8AC3E}">
        <p14:creationId xmlns:p14="http://schemas.microsoft.com/office/powerpoint/2010/main" val="28515607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836"/>
            <a:ext cx="9144000" cy="6858000"/>
          </a:xfrm>
        </p:spPr>
      </p:pic>
      <p:sp>
        <p:nvSpPr>
          <p:cNvPr id="2" name="Заголовок 1"/>
          <p:cNvSpPr>
            <a:spLocks noGrp="1"/>
          </p:cNvSpPr>
          <p:nvPr>
            <p:ph type="title"/>
          </p:nvPr>
        </p:nvSpPr>
        <p:spPr/>
        <p:txBody>
          <a:bodyPr/>
          <a:lstStyle/>
          <a:p>
            <a:r>
              <a:rPr lang="ru-RU" b="1" i="1" dirty="0" smtClean="0">
                <a:solidFill>
                  <a:schemeClr val="accent5">
                    <a:lumMod val="50000"/>
                  </a:schemeClr>
                </a:solidFill>
              </a:rPr>
              <a:t>Спасибо за внимание!</a:t>
            </a:r>
            <a:endParaRPr lang="ru-RU" b="1" i="1" dirty="0">
              <a:solidFill>
                <a:schemeClr val="accent5">
                  <a:lumMod val="50000"/>
                </a:schemeClr>
              </a:solidFill>
            </a:endParaRPr>
          </a:p>
        </p:txBody>
      </p:sp>
    </p:spTree>
    <p:extLst>
      <p:ext uri="{BB962C8B-B14F-4D97-AF65-F5344CB8AC3E}">
        <p14:creationId xmlns:p14="http://schemas.microsoft.com/office/powerpoint/2010/main" val="39800927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29600" cy="1143000"/>
          </a:xfrm>
        </p:spPr>
        <p:txBody>
          <a:bodyPr>
            <a:normAutofit fontScale="90000"/>
          </a:bodyPr>
          <a:lstStyle/>
          <a:p>
            <a:r>
              <a:rPr lang="ru-RU" b="1" dirty="0">
                <a:ln w="12700">
                  <a:solidFill>
                    <a:schemeClr val="tx2">
                      <a:satMod val="155000"/>
                    </a:schemeClr>
                  </a:solidFill>
                  <a:prstDash val="solid"/>
                </a:ln>
                <a:solidFill>
                  <a:schemeClr val="accent5">
                    <a:lumMod val="50000"/>
                  </a:schemeClr>
                </a:solidFill>
                <a:effectLst>
                  <a:outerShdw blurRad="41275" dist="20320" dir="1800000" algn="tl" rotWithShape="0">
                    <a:srgbClr val="000000">
                      <a:alpha val="40000"/>
                    </a:srgbClr>
                  </a:outerShdw>
                </a:effectLst>
              </a:rPr>
              <a:t>Почему так важно ухаживать за руками?</a:t>
            </a:r>
          </a:p>
        </p:txBody>
      </p:sp>
      <p:sp>
        <p:nvSpPr>
          <p:cNvPr id="3" name="Объект 2"/>
          <p:cNvSpPr>
            <a:spLocks noGrp="1"/>
          </p:cNvSpPr>
          <p:nvPr>
            <p:ph idx="1"/>
          </p:nvPr>
        </p:nvSpPr>
        <p:spPr>
          <a:xfrm>
            <a:off x="914400" y="1428736"/>
            <a:ext cx="8229600" cy="5112568"/>
          </a:xfrm>
        </p:spPr>
        <p:txBody>
          <a:bodyPr>
            <a:normAutofit fontScale="70000" lnSpcReduction="20000"/>
          </a:bodyPr>
          <a:lstStyle/>
          <a:p>
            <a:r>
              <a:rPr lang="ru-RU" sz="3400" b="1" dirty="0" smtClean="0">
                <a:cs typeface="Aharoni" pitchFamily="2" charset="-79"/>
              </a:rPr>
              <a:t>Уход </a:t>
            </a:r>
            <a:r>
              <a:rPr lang="ru-RU" sz="3400" b="1" dirty="0">
                <a:cs typeface="Aharoni" pitchFamily="2" charset="-79"/>
              </a:rPr>
              <a:t>за руками – это одно из составляющих прекрасного внешнего вида любой девушки. Кожа в этом месте очень уязвима и чувствительна. В ней мало сальных желез, а на ладошках они отсутствуют вовсе, поэтому руки имеют слабую естественную защиту. В них содержится в 5 раз меньше влаги, чем в лице, поэтому они часто подвергаются обезвоживанию</a:t>
            </a:r>
            <a:r>
              <a:rPr lang="ru-RU" sz="3400" b="1" dirty="0" smtClean="0">
                <a:cs typeface="Aharoni" pitchFamily="2" charset="-79"/>
              </a:rPr>
              <a:t>.</a:t>
            </a:r>
            <a:r>
              <a:rPr lang="ru-RU" sz="3600" b="1" dirty="0"/>
              <a:t> </a:t>
            </a:r>
            <a:endParaRPr lang="ru-RU" sz="3600" b="1" dirty="0" smtClean="0"/>
          </a:p>
          <a:p>
            <a:r>
              <a:rPr lang="ru-RU" sz="3600" b="1" dirty="0" smtClean="0"/>
              <a:t>В </a:t>
            </a:r>
            <a:r>
              <a:rPr lang="ru-RU" sz="3600" b="1" dirty="0"/>
              <a:t>летний период кожа испытывает серьезные перегрузки, которые могут повлиять на ее общее состояние. Это вызвано в первую очередь действием высокой температуры и интенсивного солнечного излучения. Кроме этого, летом очень часто наблюдается низкая влажность воздуха, что напрямую сказывается на впитывающей способности эпидермиса.</a:t>
            </a:r>
          </a:p>
          <a:p>
            <a:endParaRPr lang="ru-RU" sz="3400" b="1" dirty="0">
              <a:cs typeface="Aharoni" pitchFamily="2" charset="-79"/>
            </a:endParaRPr>
          </a:p>
          <a:p>
            <a:endParaRPr lang="ru-RU" b="1" dirty="0"/>
          </a:p>
        </p:txBody>
      </p:sp>
    </p:spTree>
    <p:extLst>
      <p:ext uri="{BB962C8B-B14F-4D97-AF65-F5344CB8AC3E}">
        <p14:creationId xmlns:p14="http://schemas.microsoft.com/office/powerpoint/2010/main" val="1464844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476672"/>
            <a:ext cx="8280920" cy="6048672"/>
          </a:xfrm>
        </p:spPr>
      </p:pic>
    </p:spTree>
    <p:extLst>
      <p:ext uri="{BB962C8B-B14F-4D97-AF65-F5344CB8AC3E}">
        <p14:creationId xmlns:p14="http://schemas.microsoft.com/office/powerpoint/2010/main" val="3640429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3999" cy="6858000"/>
          </a:xfrm>
        </p:spPr>
      </p:pic>
    </p:spTree>
    <p:extLst>
      <p:ext uri="{BB962C8B-B14F-4D97-AF65-F5344CB8AC3E}">
        <p14:creationId xmlns:p14="http://schemas.microsoft.com/office/powerpoint/2010/main" val="3851130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3999" cy="6858000"/>
          </a:xfrm>
        </p:spPr>
      </p:pic>
    </p:spTree>
    <p:extLst>
      <p:ext uri="{BB962C8B-B14F-4D97-AF65-F5344CB8AC3E}">
        <p14:creationId xmlns:p14="http://schemas.microsoft.com/office/powerpoint/2010/main" val="24005746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ln w="12700">
                  <a:solidFill>
                    <a:schemeClr val="tx2">
                      <a:satMod val="155000"/>
                    </a:schemeClr>
                  </a:solidFill>
                  <a:prstDash val="solid"/>
                </a:ln>
                <a:solidFill>
                  <a:schemeClr val="accent5">
                    <a:lumMod val="50000"/>
                  </a:schemeClr>
                </a:solidFill>
                <a:effectLst>
                  <a:outerShdw blurRad="41275" dist="20320" dir="1800000" algn="tl" rotWithShape="0">
                    <a:srgbClr val="000000">
                      <a:alpha val="40000"/>
                    </a:srgbClr>
                  </a:outerShdw>
                </a:effectLst>
              </a:rPr>
              <a:t>Почему так важно ухаживать </a:t>
            </a:r>
            <a:r>
              <a:rPr lang="ru-RU" b="1" dirty="0" smtClean="0">
                <a:ln w="12700">
                  <a:solidFill>
                    <a:schemeClr val="tx2">
                      <a:satMod val="155000"/>
                    </a:schemeClr>
                  </a:solidFill>
                  <a:prstDash val="solid"/>
                </a:ln>
                <a:solidFill>
                  <a:schemeClr val="accent5">
                    <a:lumMod val="50000"/>
                  </a:schemeClr>
                </a:solidFill>
                <a:effectLst>
                  <a:outerShdw blurRad="41275" dist="20320" dir="1800000" algn="tl" rotWithShape="0">
                    <a:srgbClr val="000000">
                      <a:alpha val="40000"/>
                    </a:srgbClr>
                  </a:outerShdw>
                </a:effectLst>
              </a:rPr>
              <a:t>за кожей ног?</a:t>
            </a:r>
            <a:endParaRPr lang="ru-RU" b="1" dirty="0">
              <a:ln w="12700">
                <a:solidFill>
                  <a:schemeClr val="tx2">
                    <a:satMod val="155000"/>
                  </a:schemeClr>
                </a:solidFill>
                <a:prstDash val="solid"/>
              </a:ln>
              <a:solidFill>
                <a:schemeClr val="accent5">
                  <a:lumMod val="50000"/>
                </a:schemeClr>
              </a:solidFill>
              <a:effectLst>
                <a:outerShdw blurRad="41275" dist="20320" dir="1800000" algn="tl" rotWithShape="0">
                  <a:srgbClr val="000000">
                    <a:alpha val="40000"/>
                  </a:srgbClr>
                </a:outerShdw>
              </a:effectLst>
            </a:endParaRPr>
          </a:p>
        </p:txBody>
      </p:sp>
      <p:sp>
        <p:nvSpPr>
          <p:cNvPr id="3" name="Объект 2"/>
          <p:cNvSpPr>
            <a:spLocks noGrp="1"/>
          </p:cNvSpPr>
          <p:nvPr>
            <p:ph idx="1"/>
          </p:nvPr>
        </p:nvSpPr>
        <p:spPr>
          <a:xfrm>
            <a:off x="179512" y="1484784"/>
            <a:ext cx="8856984" cy="4641379"/>
          </a:xfrm>
        </p:spPr>
        <p:txBody>
          <a:bodyPr>
            <a:noAutofit/>
          </a:bodyPr>
          <a:lstStyle/>
          <a:p>
            <a:r>
              <a:rPr lang="ru-RU" sz="2800" b="1" dirty="0"/>
              <a:t>Ноги летом испытывают дополнительную нагрузку. В это время мы больше ходим пешком, что вызывает повышенное кровообращение конечностей, кроме этого воздействие солнечных лучей, сухой и горячий воздух, морская соль, земля, песок. Все эти факторы ведут к сухости кожи стоп, повышенной потливости, мозолям, натоптышам, трещинам. Это всё очень осложняет жизнь каждого из нас, любое движение стопы причиняет боль. Можно всего этого избежать, если соблюдать простые правила ухода за ногами в летнее время:</a:t>
            </a:r>
          </a:p>
        </p:txBody>
      </p:sp>
    </p:spTree>
    <p:extLst>
      <p:ext uri="{BB962C8B-B14F-4D97-AF65-F5344CB8AC3E}">
        <p14:creationId xmlns:p14="http://schemas.microsoft.com/office/powerpoint/2010/main" val="17225732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Tree>
    <p:extLst>
      <p:ext uri="{BB962C8B-B14F-4D97-AF65-F5344CB8AC3E}">
        <p14:creationId xmlns:p14="http://schemas.microsoft.com/office/powerpoint/2010/main" val="11807618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93964"/>
            <a:ext cx="8712968" cy="6403388"/>
          </a:xfrm>
        </p:spPr>
      </p:pic>
    </p:spTree>
    <p:extLst>
      <p:ext uri="{BB962C8B-B14F-4D97-AF65-F5344CB8AC3E}">
        <p14:creationId xmlns:p14="http://schemas.microsoft.com/office/powerpoint/2010/main" val="5861987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8229600" cy="616841"/>
          </a:xfrm>
        </p:spPr>
        <p:txBody>
          <a:bodyPr>
            <a:normAutofit fontScale="90000"/>
          </a:bodyPr>
          <a:lstStyle/>
          <a:p>
            <a:r>
              <a:rPr lang="ru-RU" sz="3600" b="1" dirty="0">
                <a:ln w="12700">
                  <a:solidFill>
                    <a:schemeClr val="tx2">
                      <a:satMod val="155000"/>
                    </a:schemeClr>
                  </a:solidFill>
                  <a:prstDash val="solid"/>
                </a:ln>
                <a:solidFill>
                  <a:schemeClr val="accent5">
                    <a:lumMod val="50000"/>
                  </a:schemeClr>
                </a:solidFill>
                <a:effectLst>
                  <a:outerShdw blurRad="41275" dist="20320" dir="1800000" algn="tl" rotWithShape="0">
                    <a:srgbClr val="000000">
                      <a:alpha val="40000"/>
                    </a:srgbClr>
                  </a:outerShdw>
                </a:effectLst>
              </a:rPr>
              <a:t>Средства по уходу за </a:t>
            </a:r>
            <a:r>
              <a:rPr lang="ru-RU" sz="3600" b="1" dirty="0" smtClean="0">
                <a:ln w="12700">
                  <a:solidFill>
                    <a:schemeClr val="tx2">
                      <a:satMod val="155000"/>
                    </a:schemeClr>
                  </a:solidFill>
                  <a:prstDash val="solid"/>
                </a:ln>
                <a:solidFill>
                  <a:schemeClr val="accent5">
                    <a:lumMod val="50000"/>
                  </a:schemeClr>
                </a:solidFill>
                <a:effectLst>
                  <a:outerShdw blurRad="41275" dist="20320" dir="1800000" algn="tl" rotWithShape="0">
                    <a:srgbClr val="000000">
                      <a:alpha val="40000"/>
                    </a:srgbClr>
                  </a:outerShdw>
                </a:effectLst>
              </a:rPr>
              <a:t>руками и ногами</a:t>
            </a:r>
            <a:endParaRPr lang="ru-RU" sz="3600" b="1" dirty="0">
              <a:ln w="12700">
                <a:solidFill>
                  <a:schemeClr val="tx2">
                    <a:satMod val="155000"/>
                  </a:schemeClr>
                </a:solidFill>
                <a:prstDash val="solid"/>
              </a:ln>
              <a:solidFill>
                <a:schemeClr val="accent5">
                  <a:lumMod val="50000"/>
                </a:schemeClr>
              </a:solidFill>
              <a:effectLst>
                <a:outerShdw blurRad="41275" dist="20320" dir="1800000" algn="tl" rotWithShape="0">
                  <a:srgbClr val="000000">
                    <a:alpha val="40000"/>
                  </a:srgbClr>
                </a:outerShdw>
              </a:effectLst>
            </a:endParaRPr>
          </a:p>
        </p:txBody>
      </p:sp>
      <p:graphicFrame>
        <p:nvGraphicFramePr>
          <p:cNvPr id="6" name="Объект 5"/>
          <p:cNvGraphicFramePr>
            <a:graphicFrameLocks noGrp="1"/>
          </p:cNvGraphicFramePr>
          <p:nvPr>
            <p:ph idx="1"/>
            <p:extLst>
              <p:ext uri="{D42A27DB-BD31-4B8C-83A1-F6EECF244321}">
                <p14:modId xmlns:p14="http://schemas.microsoft.com/office/powerpoint/2010/main" val="3286799427"/>
              </p:ext>
            </p:extLst>
          </p:nvPr>
        </p:nvGraphicFramePr>
        <p:xfrm>
          <a:off x="179510" y="692696"/>
          <a:ext cx="8856985" cy="5849479"/>
        </p:xfrm>
        <a:graphic>
          <a:graphicData uri="http://schemas.openxmlformats.org/drawingml/2006/table">
            <a:tbl>
              <a:tblPr>
                <a:tableStyleId>{69C7853C-536D-4A76-A0AE-DD22124D55A5}</a:tableStyleId>
              </a:tblPr>
              <a:tblGrid>
                <a:gridCol w="1940498">
                  <a:extLst>
                    <a:ext uri="{9D8B030D-6E8A-4147-A177-3AD203B41FA5}">
                      <a16:colId xmlns:a16="http://schemas.microsoft.com/office/drawing/2014/main" val="20000"/>
                    </a:ext>
                  </a:extLst>
                </a:gridCol>
                <a:gridCol w="2494925">
                  <a:extLst>
                    <a:ext uri="{9D8B030D-6E8A-4147-A177-3AD203B41FA5}">
                      <a16:colId xmlns:a16="http://schemas.microsoft.com/office/drawing/2014/main" val="20001"/>
                    </a:ext>
                  </a:extLst>
                </a:gridCol>
                <a:gridCol w="4421562">
                  <a:extLst>
                    <a:ext uri="{9D8B030D-6E8A-4147-A177-3AD203B41FA5}">
                      <a16:colId xmlns:a16="http://schemas.microsoft.com/office/drawing/2014/main" val="20002"/>
                    </a:ext>
                  </a:extLst>
                </a:gridCol>
              </a:tblGrid>
              <a:tr h="397538">
                <a:tc>
                  <a:txBody>
                    <a:bodyPr/>
                    <a:lstStyle/>
                    <a:p>
                      <a:r>
                        <a:rPr lang="ru-RU" sz="1400" b="1" dirty="0"/>
                        <a:t>Предназначение</a:t>
                      </a:r>
                    </a:p>
                  </a:txBody>
                  <a:tcPr marL="43941" marR="43941" marT="21971" marB="21971" anchor="ctr"/>
                </a:tc>
                <a:tc>
                  <a:txBody>
                    <a:bodyPr/>
                    <a:lstStyle/>
                    <a:p>
                      <a:r>
                        <a:rPr lang="ru-RU" sz="1400" b="1" dirty="0"/>
                        <a:t>Средство</a:t>
                      </a:r>
                    </a:p>
                  </a:txBody>
                  <a:tcPr marL="43941" marR="43941" marT="21971" marB="21971" anchor="ctr"/>
                </a:tc>
                <a:tc>
                  <a:txBody>
                    <a:bodyPr/>
                    <a:lstStyle/>
                    <a:p>
                      <a:r>
                        <a:rPr lang="ru-RU" sz="1400" b="1" dirty="0"/>
                        <a:t>Особенности</a:t>
                      </a:r>
                    </a:p>
                  </a:txBody>
                  <a:tcPr marL="43941" marR="43941" marT="21971" marB="21971" anchor="ctr"/>
                </a:tc>
                <a:extLst>
                  <a:ext uri="{0D108BD9-81ED-4DB2-BD59-A6C34878D82A}">
                    <a16:rowId xmlns:a16="http://schemas.microsoft.com/office/drawing/2014/main" val="10000"/>
                  </a:ext>
                </a:extLst>
              </a:tr>
              <a:tr h="2271642">
                <a:tc>
                  <a:txBody>
                    <a:bodyPr/>
                    <a:lstStyle/>
                    <a:p>
                      <a:r>
                        <a:rPr lang="ru-RU" sz="1400" b="1" i="1" dirty="0"/>
                        <a:t>Очищение</a:t>
                      </a:r>
                    </a:p>
                  </a:txBody>
                  <a:tcPr marL="43941" marR="43941" marT="21971" marB="21971" anchor="ctr"/>
                </a:tc>
                <a:tc>
                  <a:txBody>
                    <a:bodyPr/>
                    <a:lstStyle/>
                    <a:p>
                      <a:r>
                        <a:rPr lang="ru-RU" sz="1400" dirty="0"/>
                        <a:t>1.      </a:t>
                      </a:r>
                      <a:r>
                        <a:rPr lang="ru-RU" sz="1400" dirty="0" err="1"/>
                        <a:t>Пилинг</a:t>
                      </a:r>
                      <a:r>
                        <a:rPr lang="ru-RU" sz="1400" dirty="0"/>
                        <a:t/>
                      </a:r>
                      <a:br>
                        <a:rPr lang="ru-RU" sz="1400" dirty="0"/>
                      </a:br>
                      <a:r>
                        <a:rPr lang="ru-RU" sz="1400" dirty="0"/>
                        <a:t>2.      </a:t>
                      </a:r>
                      <a:r>
                        <a:rPr lang="ru-RU" sz="1400" dirty="0" err="1"/>
                        <a:t>Гоммаж</a:t>
                      </a:r>
                      <a:r>
                        <a:rPr lang="ru-RU" sz="1400" dirty="0"/>
                        <a:t/>
                      </a:r>
                      <a:br>
                        <a:rPr lang="ru-RU" sz="1400" dirty="0"/>
                      </a:br>
                      <a:r>
                        <a:rPr lang="ru-RU" sz="1400" dirty="0"/>
                        <a:t>3.      Скраб</a:t>
                      </a:r>
                      <a:br>
                        <a:rPr lang="ru-RU" sz="1400" dirty="0"/>
                      </a:br>
                      <a:r>
                        <a:rPr lang="ru-RU" sz="1400" dirty="0"/>
                        <a:t>4.      Соль</a:t>
                      </a:r>
                      <a:br>
                        <a:rPr lang="ru-RU" sz="1400" dirty="0"/>
                      </a:br>
                      <a:r>
                        <a:rPr lang="ru-RU" sz="1400" dirty="0"/>
                        <a:t>5.      Размягчающие компоненты для ванночек</a:t>
                      </a:r>
                      <a:endParaRPr lang="ru-RU" sz="1400" b="1" dirty="0"/>
                    </a:p>
                  </a:txBody>
                  <a:tcPr marL="43941" marR="43941" marT="21971" marB="21971" anchor="ctr"/>
                </a:tc>
                <a:tc>
                  <a:txBody>
                    <a:bodyPr/>
                    <a:lstStyle/>
                    <a:p>
                      <a:r>
                        <a:rPr lang="ru-RU" sz="1400" dirty="0"/>
                        <a:t>Лучше приобретать </a:t>
                      </a:r>
                      <a:r>
                        <a:rPr lang="ru-RU" sz="1400" dirty="0" err="1"/>
                        <a:t>скрабы</a:t>
                      </a:r>
                      <a:r>
                        <a:rPr lang="ru-RU" sz="1400" dirty="0"/>
                        <a:t> с натуральными компонентами, например, с молотыми кокосовыми косточками или пшеничными отрубями. </a:t>
                      </a:r>
                      <a:r>
                        <a:rPr lang="ru-RU" sz="1400" dirty="0" err="1"/>
                        <a:t>Гоммаж</a:t>
                      </a:r>
                      <a:r>
                        <a:rPr lang="ru-RU" sz="1400" dirty="0"/>
                        <a:t> больше подходит для очищения чувствительной кожи.</a:t>
                      </a:r>
                      <a:br>
                        <a:rPr lang="ru-RU" sz="1400" dirty="0"/>
                      </a:br>
                      <a:r>
                        <a:rPr lang="ru-RU" sz="1400" dirty="0"/>
                        <a:t>Можно приобрести средства для химического </a:t>
                      </a:r>
                      <a:r>
                        <a:rPr lang="ru-RU" sz="1400" dirty="0" err="1"/>
                        <a:t>пилинга</a:t>
                      </a:r>
                      <a:r>
                        <a:rPr lang="ru-RU" sz="1400" dirty="0"/>
                        <a:t>, тогда старые клетки будут растворяться фруктовыми кислотами. Для смягчения воды в очищающих ванночках вы можете приобрести соли и специальные компоненты.</a:t>
                      </a:r>
                      <a:endParaRPr lang="ru-RU" sz="1400" b="1" dirty="0"/>
                    </a:p>
                  </a:txBody>
                  <a:tcPr marL="43941" marR="43941" marT="21971" marB="21971" anchor="ctr"/>
                </a:tc>
                <a:extLst>
                  <a:ext uri="{0D108BD9-81ED-4DB2-BD59-A6C34878D82A}">
                    <a16:rowId xmlns:a16="http://schemas.microsoft.com/office/drawing/2014/main" val="10001"/>
                  </a:ext>
                </a:extLst>
              </a:tr>
              <a:tr h="2271642">
                <a:tc>
                  <a:txBody>
                    <a:bodyPr/>
                    <a:lstStyle/>
                    <a:p>
                      <a:r>
                        <a:rPr lang="ru-RU" sz="1400" b="1" i="1" dirty="0"/>
                        <a:t>Основной уход</a:t>
                      </a:r>
                    </a:p>
                  </a:txBody>
                  <a:tcPr marL="43941" marR="43941" marT="21971" marB="21971" anchor="ctr"/>
                </a:tc>
                <a:tc>
                  <a:txBody>
                    <a:bodyPr/>
                    <a:lstStyle/>
                    <a:p>
                      <a:r>
                        <a:rPr lang="ru-RU" sz="1400"/>
                        <a:t>1.      Крем</a:t>
                      </a:r>
                      <a:br>
                        <a:rPr lang="ru-RU" sz="1400"/>
                      </a:br>
                      <a:r>
                        <a:rPr lang="ru-RU" sz="1400"/>
                        <a:t>2.      Лосьон</a:t>
                      </a:r>
                      <a:br>
                        <a:rPr lang="ru-RU" sz="1400"/>
                      </a:br>
                      <a:r>
                        <a:rPr lang="ru-RU" sz="1400"/>
                        <a:t>3.      Эмульсия</a:t>
                      </a:r>
                      <a:br>
                        <a:rPr lang="ru-RU" sz="1400"/>
                      </a:br>
                      <a:r>
                        <a:rPr lang="ru-RU" sz="1400"/>
                        <a:t>4.      Суфле</a:t>
                      </a:r>
                      <a:br>
                        <a:rPr lang="ru-RU" sz="1400"/>
                      </a:br>
                      <a:r>
                        <a:rPr lang="ru-RU" sz="1400"/>
                        <a:t>5.      Бальзам</a:t>
                      </a:r>
                      <a:br>
                        <a:rPr lang="ru-RU" sz="1400"/>
                      </a:br>
                      <a:r>
                        <a:rPr lang="ru-RU" sz="1400"/>
                        <a:t>6.      Гель</a:t>
                      </a:r>
                      <a:br>
                        <a:rPr lang="ru-RU" sz="1400"/>
                      </a:br>
                      <a:r>
                        <a:rPr lang="ru-RU" sz="1400"/>
                        <a:t>7.      Молочко</a:t>
                      </a:r>
                      <a:br>
                        <a:rPr lang="ru-RU" sz="1400"/>
                      </a:br>
                      <a:r>
                        <a:rPr lang="ru-RU" sz="1400"/>
                        <a:t>8.      Спрей</a:t>
                      </a:r>
                      <a:br>
                        <a:rPr lang="ru-RU" sz="1400"/>
                      </a:br>
                      <a:r>
                        <a:rPr lang="ru-RU" sz="1400"/>
                        <a:t>9.      Масло</a:t>
                      </a:r>
                      <a:endParaRPr lang="ru-RU" sz="1400" b="1"/>
                    </a:p>
                  </a:txBody>
                  <a:tcPr marL="43941" marR="43941" marT="21971" marB="21971" anchor="ctr"/>
                </a:tc>
                <a:tc>
                  <a:txBody>
                    <a:bodyPr/>
                    <a:lstStyle/>
                    <a:p>
                      <a:r>
                        <a:rPr lang="ru-RU" sz="1400" dirty="0"/>
                        <a:t>Сегодня существует большой выбор форм средств для основного ухода за руками. Крем, бальзам, суфле и масла имеют жирную консистенцию, а эмульсия – мягкий состав, из-за содержания двух раздельных фаз – воды и жира.</a:t>
                      </a:r>
                      <a:br>
                        <a:rPr lang="ru-RU" sz="1400" dirty="0"/>
                      </a:br>
                      <a:r>
                        <a:rPr lang="ru-RU" sz="1400" dirty="0"/>
                        <a:t>В молочке и геле содержится много воды, поэтому они хорошо подходят для использования летом. Лучше, если средство для основного ухода будет изготовлено из экстрактов трав и масел.</a:t>
                      </a:r>
                      <a:endParaRPr lang="ru-RU" sz="1400" b="1" dirty="0"/>
                    </a:p>
                  </a:txBody>
                  <a:tcPr marL="43941" marR="43941" marT="21971" marB="21971" anchor="ctr"/>
                </a:tc>
                <a:extLst>
                  <a:ext uri="{0D108BD9-81ED-4DB2-BD59-A6C34878D82A}">
                    <a16:rowId xmlns:a16="http://schemas.microsoft.com/office/drawing/2014/main" val="10002"/>
                  </a:ext>
                </a:extLst>
              </a:tr>
              <a:tr h="908657">
                <a:tc>
                  <a:txBody>
                    <a:bodyPr/>
                    <a:lstStyle/>
                    <a:p>
                      <a:r>
                        <a:rPr lang="ru-RU" sz="1400" b="1" i="1" dirty="0"/>
                        <a:t>Интенсивный уход</a:t>
                      </a:r>
                    </a:p>
                  </a:txBody>
                  <a:tcPr marL="43941" marR="43941" marT="21971" marB="21971" anchor="ctr"/>
                </a:tc>
                <a:tc>
                  <a:txBody>
                    <a:bodyPr/>
                    <a:lstStyle/>
                    <a:p>
                      <a:r>
                        <a:rPr lang="ru-RU" sz="1400"/>
                        <a:t>1.      Сыворотка</a:t>
                      </a:r>
                      <a:br>
                        <a:rPr lang="ru-RU" sz="1400"/>
                      </a:br>
                      <a:r>
                        <a:rPr lang="ru-RU" sz="1400"/>
                        <a:t>2.      Маска</a:t>
                      </a:r>
                      <a:endParaRPr lang="ru-RU" sz="1400" b="1"/>
                    </a:p>
                  </a:txBody>
                  <a:tcPr marL="43941" marR="43941" marT="21971" marB="21971" anchor="ctr"/>
                </a:tc>
                <a:tc>
                  <a:txBody>
                    <a:bodyPr/>
                    <a:lstStyle/>
                    <a:p>
                      <a:r>
                        <a:rPr lang="ru-RU" sz="1400" dirty="0"/>
                        <a:t>В масках и сыворотках также содержатся питательные компоненты, но в большей концентрации. Эти средства – основные составляющие антивозрастной косметики.</a:t>
                      </a:r>
                      <a:endParaRPr lang="ru-RU" sz="1400" b="1" dirty="0"/>
                    </a:p>
                  </a:txBody>
                  <a:tcPr marL="43941" marR="43941" marT="21971" marB="21971"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95484543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84</TotalTime>
  <Words>336</Words>
  <Application>Microsoft Office PowerPoint</Application>
  <PresentationFormat>Экран (4:3)</PresentationFormat>
  <Paragraphs>21</Paragraphs>
  <Slides>11</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11</vt:i4>
      </vt:variant>
    </vt:vector>
  </HeadingPairs>
  <TitlesOfParts>
    <vt:vector size="18" baseType="lpstr">
      <vt:lpstr>Aharoni</vt:lpstr>
      <vt:lpstr>Corbel</vt:lpstr>
      <vt:lpstr>Gill Sans MT</vt:lpstr>
      <vt:lpstr>Times New Roman</vt:lpstr>
      <vt:lpstr>Verdana</vt:lpstr>
      <vt:lpstr>Wingdings 2</vt:lpstr>
      <vt:lpstr>Солнцестояние</vt:lpstr>
      <vt:lpstr>Особенности летнего ухода за кожей рук и ног </vt:lpstr>
      <vt:lpstr>Почему так важно ухаживать за руками?</vt:lpstr>
      <vt:lpstr>Презентация PowerPoint</vt:lpstr>
      <vt:lpstr>Презентация PowerPoint</vt:lpstr>
      <vt:lpstr>Презентация PowerPoint</vt:lpstr>
      <vt:lpstr>Почему так важно ухаживать за кожей ног?</vt:lpstr>
      <vt:lpstr>Презентация PowerPoint</vt:lpstr>
      <vt:lpstr>Презентация PowerPoint</vt:lpstr>
      <vt:lpstr>Средства по уходу за руками и ногами</vt:lpstr>
      <vt:lpstr>Презентация PowerPoint</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Особенности летнего ухода за кожей рук и ног </dc:title>
  <dc:creator>Пользователь</dc:creator>
  <cp:lastModifiedBy>Елена Геннадьевна</cp:lastModifiedBy>
  <cp:revision>11</cp:revision>
  <dcterms:created xsi:type="dcterms:W3CDTF">2018-05-24T04:31:43Z</dcterms:created>
  <dcterms:modified xsi:type="dcterms:W3CDTF">2020-12-02T09:46:57Z</dcterms:modified>
</cp:coreProperties>
</file>