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5"/>
    <p:restoredTop sz="94747"/>
  </p:normalViewPr>
  <p:slideViewPr>
    <p:cSldViewPr snapToGrid="0" snapToObjects="1">
      <p:cViewPr varScale="1">
        <p:scale>
          <a:sx n="156" d="100"/>
          <a:sy n="156" d="100"/>
        </p:scale>
        <p:origin x="224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99B324-4CDC-0047-B532-4C219D993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B68FAFA-A91C-FF4B-92DA-87CBEE6312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EBDEAF-5092-6A44-AC6A-0DDFDE600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26976E-6CD3-A147-85FF-950AA2D60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DFFC37-478F-2B4A-8778-C26A2B824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01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F6D615-F285-954F-A1CD-F0AB73FCD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BB12B57-D402-6345-AA8E-D72F4DBF96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E7AAAB-765A-A340-B4DC-4043C5B77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29C946-9A03-3949-87D4-F643B93C4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7D19D5-8A2D-894B-B1A2-36DFFB2FD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36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E779A5-9308-1945-8E36-47AFF68D18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92CBBB-8657-1347-8B15-F0699B18DA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DC5AE-B206-F64C-85C6-7A4ABB70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FF1F06-38D1-2E43-95F0-E188C4B2E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58DF76-E2C4-2B42-8E8A-5B24E4291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9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EA6261-6009-9944-991E-F8BAFF475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D7AEB3-9A2F-8C4B-B1A0-88FE35990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9E1350-2B99-6645-86E8-EBBD26D0D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A5EA53-FE5A-7B48-837D-F5C78BB74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EFFAD5-727A-B347-AC02-4199916F5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46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DED352-C25E-C54C-AA11-0264ED9A6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C3D5C5-3041-0343-9BB1-6D20E10A28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260948-F34A-3E4E-B7D9-BB1304033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E1ACEA-2137-4341-8E22-F420F2C01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0E2820-96C3-0042-9298-A1FFC615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336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1B3E0-C796-D241-8238-5241C86EB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EA287B-9227-7745-BC68-61D64E645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9FC91D-20DB-ED4A-ADF7-CFE64ECC9A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16E1BCD-2D50-DA40-BAF5-10E1346A5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9CBC89-D60F-024B-B828-0C6BE22AB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76FC22-3DED-F747-AAB8-D14713A87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6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3833A1-664D-8B44-AE9A-19448CC49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F5DCFB-2EBD-2040-8114-D8D8EF702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1C48F06-BA77-B742-A0A7-63166EBFC7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C55129-61D1-DF4E-8608-748735E101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6E21B48-E792-C44F-BA40-8B76A72083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C4634C-276C-EF4A-829F-70B2D34B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C859705-168D-784D-9B00-EE181CA58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FD4FCD-4E3B-514B-953F-A1412A955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55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C246C6-B43E-554D-8BD3-C476AC2A5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111F9B-26EC-7247-BFE0-8FAAD0A89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D8B25A-5D71-CD45-9D6D-30B37119E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1CCB0C3-E8B5-D548-BBEE-87FA4707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192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E5EEEF-4414-6544-B4C3-269310DC8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5B04794-77C6-634E-865A-B912C735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8699AEE-CAE1-8243-A44C-220096C4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615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EFA7E-395C-6642-94E3-F8C7CAB24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732A21-2744-DD4E-824D-F60B9F5B6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70DC44-C1CB-BE40-9A4F-01A95FAD76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C22B6DA-3A20-BC44-A7A4-F667309D7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DC91F5-9D39-F849-BD8E-A105CF055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514148E-3DC8-914F-8A76-6FE4C8E7F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472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AB104-9CB5-394A-8EB7-29FE2E53D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3C3EC76-95C2-7F4A-8BF8-725E9C8572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6D14B3-EE7D-B746-B495-20C5819A0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576237-3C3A-7849-BEF8-3D6A2CDED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9E80F94-4601-064B-98D9-32EEE47B5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7265B8-0B4B-8946-A70D-0209E0133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01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A585E-C8E6-F241-B967-FC008FD59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6DA774-98F4-004F-8C6D-A8B2D2610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7F8297-D418-6447-B892-DCB96DA778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4BDC8-9CA3-CC42-8E25-22B976E0B3D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18EFCB-4FEC-0340-B0D2-E4A51ED83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B1034F-5887-1944-B006-BEB1E74737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1947D-1F2D-104A-BC5F-DCD033C84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00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CA93E6-3B8E-BB46-B36D-4AFC0E4114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153" y="192102"/>
            <a:ext cx="11602891" cy="99892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Старорусские меры длины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13A5586-A151-4940-B643-948164C86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838" y="1107476"/>
            <a:ext cx="5072324" cy="555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51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8E951C-C0A4-B340-9DF4-2B826620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1935" y="218168"/>
            <a:ext cx="2988129" cy="1325563"/>
          </a:xfrm>
        </p:spPr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rgbClr val="C00000"/>
                </a:solidFill>
                <a:latin typeface="Constantia" panose="02030602050306030303" pitchFamily="18" charset="0"/>
              </a:rPr>
              <a:t>Вершок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7FBB5B-1E88-D34E-BB1A-A4C5DB53E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6885214" cy="308111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Вершок равен длине основной фаланги указательного пальца </a:t>
            </a:r>
          </a:p>
          <a:p>
            <a:r>
              <a:rPr lang="ru-RU" dirty="0">
                <a:solidFill>
                  <a:srgbClr val="C00000"/>
                </a:solidFill>
              </a:rPr>
              <a:t>Говорят: «От горшка два вершка, а уже указчик» – так говорят о молодом человеке, не имеющим достаточного жизненного опыта, но поучающего всех и каждого.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ED1E39-0C85-654A-A564-60E54B8FD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7529" y="1825624"/>
            <a:ext cx="3006271" cy="30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44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990B8-2744-AF4D-A2EB-666DEB562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5308" y="500062"/>
            <a:ext cx="2321381" cy="1325563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Constantia" panose="02030602050306030303" pitchFamily="18" charset="0"/>
                <a:cs typeface="Dubai" panose="020B0503030403030204" pitchFamily="34" charset="-78"/>
              </a:rPr>
              <a:t>Пядь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74E293-D0CA-6E40-A9F0-3ADEA9EB44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7082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</a:rPr>
              <a:t>Эта мера длины ровна 17</a:t>
            </a:r>
            <a:r>
              <a:rPr lang="en-US" dirty="0">
                <a:solidFill>
                  <a:srgbClr val="C00000"/>
                </a:solidFill>
              </a:rPr>
              <a:t>,78</a:t>
            </a:r>
            <a:r>
              <a:rPr lang="ru-RU" dirty="0">
                <a:solidFill>
                  <a:srgbClr val="C00000"/>
                </a:solidFill>
              </a:rPr>
              <a:t> сантиметров</a:t>
            </a:r>
            <a:r>
              <a:rPr lang="en-US" dirty="0">
                <a:solidFill>
                  <a:srgbClr val="C00000"/>
                </a:solidFill>
              </a:rPr>
              <a:t>. </a:t>
            </a:r>
            <a:r>
              <a:rPr lang="ru-RU" dirty="0">
                <a:solidFill>
                  <a:srgbClr val="C00000"/>
                </a:solidFill>
              </a:rPr>
              <a:t>Изначально она была равна расстоянию между концами растянутых пальцев руки – большого и указательного пальца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991199-A6BF-C949-B59F-713D13FCFBBB}"/>
              </a:ext>
            </a:extLst>
          </p:cNvPr>
          <p:cNvSpPr txBox="1"/>
          <p:nvPr/>
        </p:nvSpPr>
        <p:spPr>
          <a:xfrm>
            <a:off x="-184417" y="16981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3DA668-6173-1640-8455-1EE211A22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662" y="3296450"/>
            <a:ext cx="7810675" cy="205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7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3AC796-C531-8C48-9DD6-3C66DEDD6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4028" y="250825"/>
            <a:ext cx="3243943" cy="1243239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0000"/>
                </a:solidFill>
                <a:latin typeface="Constantia" panose="02030602050306030303" pitchFamily="18" charset="0"/>
              </a:rPr>
              <a:t>Локоть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B3E012-44EC-4844-88DE-9581E6950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6589"/>
            <a:ext cx="10515600" cy="237898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Эта мера длины измеряется расстоянием от локтевого сустава до среднего пальца, поэтому и называется локоть</a:t>
            </a:r>
            <a:r>
              <a:rPr lang="en-US" dirty="0">
                <a:solidFill>
                  <a:srgbClr val="C00000"/>
                </a:solidFill>
              </a:rPr>
              <a:t>.</a:t>
            </a:r>
            <a:r>
              <a:rPr lang="ru-RU" dirty="0">
                <a:solidFill>
                  <a:srgbClr val="C00000"/>
                </a:solidFill>
              </a:rPr>
              <a:t>       </a:t>
            </a:r>
          </a:p>
          <a:p>
            <a:r>
              <a:rPr lang="ru-RU" dirty="0">
                <a:solidFill>
                  <a:srgbClr val="C00000"/>
                </a:solidFill>
              </a:rPr>
              <a:t>Равен - 45 сантиметром </a:t>
            </a:r>
          </a:p>
          <a:p>
            <a:r>
              <a:rPr lang="ru-RU" dirty="0">
                <a:solidFill>
                  <a:srgbClr val="C00000"/>
                </a:solidFill>
              </a:rPr>
              <a:t>Удивительно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ru-RU" dirty="0">
                <a:solidFill>
                  <a:srgbClr val="C00000"/>
                </a:solidFill>
              </a:rPr>
              <a:t>но мера длины локоть использовалась не только в России</a:t>
            </a:r>
            <a:r>
              <a:rPr lang="en-US" dirty="0">
                <a:solidFill>
                  <a:srgbClr val="C00000"/>
                </a:solidFill>
              </a:rPr>
              <a:t>,</a:t>
            </a:r>
            <a:r>
              <a:rPr lang="ru-RU" dirty="0">
                <a:solidFill>
                  <a:srgbClr val="C00000"/>
                </a:solidFill>
              </a:rPr>
              <a:t> но и в Древнем Египте и в Греции, и в Риме.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6CEEAE-7865-0F4C-8526-99B7C228A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542" y="3755571"/>
            <a:ext cx="6516915" cy="292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2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960FCF-018F-9B4E-9F66-B7F63D5E9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4286" y="193674"/>
            <a:ext cx="4543425" cy="810533"/>
          </a:xfrm>
        </p:spPr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rgbClr val="C00000"/>
                </a:solidFill>
                <a:latin typeface="Constantia" panose="02030602050306030303" pitchFamily="18" charset="0"/>
              </a:rPr>
              <a:t>Аршин (шаг)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EF7AF6-738C-F345-93BE-3C03B6F75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53331"/>
            <a:ext cx="6191251" cy="4951526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Эта мера длины равна 71 см</a:t>
            </a:r>
          </a:p>
          <a:p>
            <a:r>
              <a:rPr lang="ru-RU" dirty="0">
                <a:solidFill>
                  <a:srgbClr val="C00000"/>
                </a:solidFill>
              </a:rPr>
              <a:t>В 1899 году аршин был узаконен в России в качестве основной меры длины, до этого длина аршина не была четко зафиксирована и каждый купец мерил «своим аршином», что позже приобрело нарицательный смысл: «На свой аршин мерить», то есть делать по-своему.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4BC21D-2CAF-2849-A3F4-ADC8A27E03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892" y="1253331"/>
            <a:ext cx="4191907" cy="419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3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F0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0E8D453-4167-154A-99CC-262885421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972" y="587828"/>
            <a:ext cx="9710056" cy="41882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>
                <a:solidFill>
                  <a:srgbClr val="C00000"/>
                </a:solidFill>
                <a:latin typeface="Constantia" panose="02030602050306030303" pitchFamily="18" charset="0"/>
              </a:rPr>
              <a:t>Спасибо за внимание!</a:t>
            </a:r>
          </a:p>
          <a:p>
            <a:pPr marL="0" indent="0" algn="ctr">
              <a:buNone/>
            </a:pPr>
            <a:endParaRPr lang="ru-RU" sz="6000" b="1" i="1" dirty="0">
              <a:solidFill>
                <a:srgbClr val="C00000"/>
              </a:solidFill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C00000"/>
                </a:solidFill>
                <a:latin typeface="Constantia" panose="02030602050306030303" pitchFamily="18" charset="0"/>
              </a:rPr>
              <a:t>Теперь мы все стали</a:t>
            </a: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C00000"/>
                </a:solidFill>
                <a:latin typeface="Constantia" panose="02030602050306030303" pitchFamily="18" charset="0"/>
              </a:rPr>
              <a:t>семь пядей во лбу!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DDD159-FA3F-AC4F-9D5A-7DA15D9F1009}"/>
              </a:ext>
            </a:extLst>
          </p:cNvPr>
          <p:cNvSpPr txBox="1"/>
          <p:nvPr/>
        </p:nvSpPr>
        <p:spPr>
          <a:xfrm>
            <a:off x="0" y="6306528"/>
            <a:ext cx="7007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Constantia" panose="02030602050306030303" pitchFamily="18" charset="0"/>
              </a:rPr>
              <a:t>Презентацию подготовил: Георгий Маслов, 5«В»</a:t>
            </a:r>
          </a:p>
        </p:txBody>
      </p:sp>
    </p:spTree>
    <p:extLst>
      <p:ext uri="{BB962C8B-B14F-4D97-AF65-F5344CB8AC3E}">
        <p14:creationId xmlns:p14="http://schemas.microsoft.com/office/powerpoint/2010/main" val="391825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193</Words>
  <Application>Microsoft Macintosh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Constantia</vt:lpstr>
      <vt:lpstr>Тема Office</vt:lpstr>
      <vt:lpstr>Старорусские меры длины</vt:lpstr>
      <vt:lpstr>Вершок</vt:lpstr>
      <vt:lpstr>Пядь</vt:lpstr>
      <vt:lpstr>Локоть</vt:lpstr>
      <vt:lpstr>Аршин (шаг)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Старорусские меры длины</dc:title>
  <dc:creator>Katerina Russkikh</dc:creator>
  <cp:lastModifiedBy>Katerina Russkikh</cp:lastModifiedBy>
  <cp:revision>10</cp:revision>
  <dcterms:created xsi:type="dcterms:W3CDTF">2020-09-14T17:58:16Z</dcterms:created>
  <dcterms:modified xsi:type="dcterms:W3CDTF">2020-09-14T19:46:02Z</dcterms:modified>
</cp:coreProperties>
</file>