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57" r:id="rId3"/>
    <p:sldId id="292" r:id="rId4"/>
    <p:sldId id="282" r:id="rId5"/>
    <p:sldId id="291" r:id="rId6"/>
    <p:sldId id="288" r:id="rId7"/>
    <p:sldId id="283" r:id="rId8"/>
    <p:sldId id="277" r:id="rId9"/>
    <p:sldId id="264" r:id="rId10"/>
    <p:sldId id="279" r:id="rId11"/>
    <p:sldId id="287" r:id="rId12"/>
    <p:sldId id="280" r:id="rId13"/>
    <p:sldId id="289" r:id="rId14"/>
    <p:sldId id="295" r:id="rId15"/>
    <p:sldId id="294" r:id="rId16"/>
    <p:sldId id="29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2" autoAdjust="0"/>
    <p:restoredTop sz="94660"/>
  </p:normalViewPr>
  <p:slideViewPr>
    <p:cSldViewPr>
      <p:cViewPr varScale="1">
        <p:scale>
          <a:sx n="114" d="100"/>
          <a:sy n="114" d="100"/>
        </p:scale>
        <p:origin x="-81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9A491-292F-4C1B-910A-3DD3B5E7E8CF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FBEBE-7626-446F-983F-D2F0D1F6C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DDFD3-C86A-4382-89CC-A7ACF7A02851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2571E-7752-4F04-90A0-5556CF353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68F98-F868-4F2D-89A1-D249B6DA994A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C0997-072A-4276-9FE8-B5617BA50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D5D5F-17DA-45FC-915E-7AC01027B3E8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E3292-4667-41D9-A657-6635E9D0D1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49524-1102-48C3-A51C-4E487F29AF8E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A267D-5A77-44A4-B89D-4D1860820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7747E-2185-4D0F-83AF-7DB315AE0686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3E08C-A15C-4070-8E56-6BD79F2F6C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14C98-0D78-4154-ACB4-D7BB8A280AE2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71F58-F7FA-4DC4-98AB-C86427819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072AE-80B0-4F35-B1AF-A014532A9959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93C18-F57F-46D8-B7E0-CD6891E41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958EE-7BC0-43BA-8E67-55A204600F5A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61C91-9245-450C-8EB2-1E2D618535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705FD-0904-4392-A140-4989511E8DB1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9B650-024A-482D-A9FF-521C6E880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C2E3B-172F-407F-B604-B0F0834C059E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80FAD-700C-4817-ACC4-C3576D202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6BF8CF-5FA1-4FD9-9E7A-7D0C22D57815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E9DFB1-2D28-4671-BB86-6C9862169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dissolv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im0-tub-ru.yandex.net/i?id=3a6f548fdf0cfe4902f3ab5775149a87&amp;n=33&amp;h=215&amp;w=4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8045136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00"/>
          </a:xfrm>
        </p:spPr>
        <p:txBody>
          <a:bodyPr/>
          <a:lstStyle/>
          <a:p>
            <a:r>
              <a:rPr lang="ru-RU" sz="28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Применение силы приемлемо до тех пор, пока оно не </a:t>
            </a:r>
            <a:r>
              <a:rPr lang="ru-RU" sz="2800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травмирует</a:t>
            </a:r>
            <a:r>
              <a:rPr lang="ru-RU" sz="28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 ребенка; если ребенок травмирован, значит, это уже </a:t>
            </a:r>
            <a:r>
              <a:rPr lang="ru-RU" sz="2800" smtClean="0">
                <a:solidFill>
                  <a:srgbClr val="FF0000"/>
                </a:solidFill>
                <a:latin typeface="Verdana" pitchFamily="34" charset="0"/>
                <a:cs typeface="Times New Roman" pitchFamily="18" charset="0"/>
              </a:rPr>
              <a:t>жестокое обращение</a:t>
            </a:r>
            <a:r>
              <a:rPr lang="ru-RU" sz="28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. </a:t>
            </a:r>
            <a:endParaRPr lang="ru-RU" sz="2800" smtClean="0"/>
          </a:p>
        </p:txBody>
      </p:sp>
      <p:pic>
        <p:nvPicPr>
          <p:cNvPr id="22530" name="Picture 2" descr="D:\СОЦ ПЕДАГОГ  2011\МОИ презентации\Жестокое обращение с детьми\132235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2636838"/>
            <a:ext cx="3836987" cy="404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88913"/>
            <a:ext cx="4259263" cy="6408737"/>
          </a:xfrm>
        </p:spPr>
        <p:txBody>
          <a:bodyPr>
            <a:normAutofit/>
          </a:bodyPr>
          <a:lstStyle/>
          <a:p>
            <a:pPr marL="0" indent="0">
              <a:lnSpc>
                <a:spcPct val="95000"/>
              </a:lnSpc>
              <a:spcAft>
                <a:spcPts val="1000"/>
              </a:spcAft>
              <a:buSzPts val="1000"/>
              <a:buFont typeface="Arial" charset="0"/>
              <a:buNone/>
              <a:tabLst>
                <a:tab pos="457200" algn="l"/>
              </a:tabLst>
            </a:pP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Одним из проявлений жестокого обращения является </a:t>
            </a:r>
            <a:r>
              <a:rPr lang="ru-RU" sz="2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отсутствие любви у женщины к ребенку</a:t>
            </a: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когда он еще находится в материнской утробе, т.е. нежелание беременности.  </a:t>
            </a:r>
          </a:p>
          <a:p>
            <a:pPr marL="0" indent="0">
              <a:lnSpc>
                <a:spcPct val="95000"/>
              </a:lnSpc>
              <a:spcAft>
                <a:spcPts val="1000"/>
              </a:spcAft>
              <a:buSzPts val="1000"/>
              <a:buFont typeface="Arial" charset="0"/>
              <a:buNone/>
              <a:tabLst>
                <a:tab pos="457200" algn="l"/>
              </a:tabLst>
            </a:pP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Его, еще ничем себя не проявившего, уже не любят, не думают и не заботятся о нем. Будучи эмоционально отвергнутым еще до рождения, такие дети рождаются раньше срока в два раза чаще по сравнению с детьми от желаемой беременности, они часто имеют низкую массу тела, чаще болеют в первые месяцы жизни, хуже развиваются.</a:t>
            </a:r>
            <a:endParaRPr lang="ru-RU" sz="17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Arial" charset="0"/>
              <a:buNone/>
              <a:tabLst>
                <a:tab pos="457200" algn="l"/>
              </a:tabLst>
            </a:pPr>
            <a:endParaRPr lang="ru-RU" sz="2200" smtClean="0"/>
          </a:p>
        </p:txBody>
      </p:sp>
      <p:pic>
        <p:nvPicPr>
          <p:cNvPr id="11266" name="Picture 2" descr="C:\Users\ДТГ\Рабочий стол\imgprevi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572000" y="188640"/>
            <a:ext cx="4127847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11267" name="Picture 3" descr="D:\СОЦ ПЕДАГОГ  2011\МОИ презентации\Жестокое обращение с детьми\e69e36a4acc4a9a215bf5e0261e4bd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572000" y="3573016"/>
            <a:ext cx="4127847" cy="3101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908050"/>
            <a:ext cx="5761038" cy="5175250"/>
          </a:xfrm>
        </p:spPr>
        <p:txBody>
          <a:bodyPr>
            <a:normAutofit/>
          </a:bodyPr>
          <a:lstStyle/>
          <a:p>
            <a:pPr marL="0" indent="0">
              <a:lnSpc>
                <a:spcPct val="9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5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Столкнувшись лицом к лицу с данной проблемой, мы должны сознавать, что грань между допустимым наказанием и жестоким обращением легко стирается. </a:t>
            </a:r>
          </a:p>
          <a:p>
            <a:pPr marL="0" indent="0">
              <a:lnSpc>
                <a:spcPct val="9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5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 счастью, общественное мнение относительно того, можно ли применять телесные наказания детей, начало меняться.</a:t>
            </a:r>
          </a:p>
          <a:p>
            <a:pPr marL="0" indent="0">
              <a:lnSpc>
                <a:spcPct val="95000"/>
              </a:lnSpc>
              <a:spcAft>
                <a:spcPts val="1000"/>
              </a:spcAft>
              <a:buFont typeface="Arial" charset="0"/>
              <a:buNone/>
            </a:pPr>
            <a:r>
              <a:rPr lang="ru-RU" sz="25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Однако преследование детей будет продолжаться до тех пор, пока мы как общество допускаем это.</a:t>
            </a:r>
            <a:endParaRPr lang="ru-RU" sz="220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ru-RU" sz="2500" smtClean="0"/>
          </a:p>
        </p:txBody>
      </p:sp>
      <p:pic>
        <p:nvPicPr>
          <p:cNvPr id="24578" name="Picture 2" descr="D:\СОЦ ПЕДАГОГ  2011\МОИ презентации\Жестокое обращение с детьми\3997_12822939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1196975"/>
            <a:ext cx="26987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ictureparadise.net/twins/twins02/twins-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7072"/>
            <a:ext cx="3563888" cy="2527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2" name="Содержимое 2"/>
          <p:cNvSpPr>
            <a:spLocks noGrp="1"/>
          </p:cNvSpPr>
          <p:nvPr>
            <p:ph type="title"/>
          </p:nvPr>
        </p:nvSpPr>
        <p:spPr>
          <a:xfrm>
            <a:off x="1476375" y="2924175"/>
            <a:ext cx="8229600" cy="1143000"/>
          </a:xfrm>
        </p:spPr>
        <p:txBody>
          <a:bodyPr/>
          <a:lstStyle/>
          <a:p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ДАР ЛЮБВИ</a:t>
            </a:r>
            <a:r>
              <a:rPr lang="ru-RU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Ребенок — это дар любви.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Храни его и с ним живи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В единстве и созвучье тонком.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Ты отвечаешь за ребенка.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За дар родившейся души,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В твоих руках начавшей жить,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За свет ее и за полет,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За счастье, что она найдет.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За веру, за ее мечту,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За внутреннюю красоту,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За взмах волшебного крыла,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За звездные ее дела.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AutoShape 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http://velikol.ru/dostc/%D0%AF%D0%B2%D0%BB%D1%8F%D1%8E%D1%82%D1%81%D1%8F+%D0%BB%D0%B8+%D1%81%D0%B5%D0%BC%D0%B5%D0%B9%D0%BD%D1%8B%D0%B5+%D1%86%D0%B5%D0%BD%D0%BD%D0%BE%D1%81%D1%82%D0%B8+%D0%BE%D1%81%D0%BD%D0%BE%D0%B2%D0%BE%D0%B9+%D1%88%D0%BA%D0%BE%D0%BB%D1%8C%D0%BD%D0%BE%D0%B9+%D1%83%D1%81%D0%BF%D0%B5%D1%88%D0%BD%D0%BE%D1%81%D1%82%D0%B8+%D0%A0%D0%BE%D0%B4%D0%B8%D1%82%D0%B5%D0%BB%D1%8C%D1%81%D0%BA%D0%BE%D0%B5+%D1%81%D0%BE%D0%B1%D1%80%D0%B0%D0%BD%D0%B8%D0%B5c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0" y="-136525"/>
            <a:ext cx="9074150" cy="680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0" name="AutoShape 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7651" name="AutoShape 6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7652" name="Picture 7" descr="C:\Users\user\Desktop\img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42888"/>
            <a:ext cx="8569325" cy="642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276872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Благодарю за внимание!!!</a:t>
            </a:r>
            <a:endParaRPr lang="ru-RU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D:\СОЦ ПЕДАГОГ  2011\МОИ презентации\Жестокое обращение с детьми\jpg_234_2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" y="0"/>
            <a:ext cx="91313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Объект 2"/>
          <p:cNvSpPr>
            <a:spLocks noGrp="1"/>
          </p:cNvSpPr>
          <p:nvPr>
            <p:ph idx="1"/>
          </p:nvPr>
        </p:nvSpPr>
        <p:spPr>
          <a:xfrm>
            <a:off x="468313" y="188913"/>
            <a:ext cx="8229600" cy="12573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</a:rPr>
              <a:t>Муниципальное автономное дошкольное образовательное учреждение</a:t>
            </a:r>
          </a:p>
          <a:p>
            <a:pPr marL="0" indent="0" algn="ctr">
              <a:buFont typeface="Arial" charset="0"/>
              <a:buNone/>
            </a:pPr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</a:rPr>
              <a:t>детский сад №3 МО Каневской район.</a:t>
            </a:r>
          </a:p>
        </p:txBody>
      </p:sp>
      <p:sp>
        <p:nvSpPr>
          <p:cNvPr id="14339" name="Заголовок 3"/>
          <p:cNvSpPr>
            <a:spLocks noGrp="1"/>
          </p:cNvSpPr>
          <p:nvPr>
            <p:ph type="title"/>
          </p:nvPr>
        </p:nvSpPr>
        <p:spPr>
          <a:xfrm>
            <a:off x="971550" y="4149725"/>
            <a:ext cx="7505700" cy="1143000"/>
          </a:xfrm>
        </p:spPr>
        <p:txBody>
          <a:bodyPr/>
          <a:lstStyle/>
          <a:p>
            <a:r>
              <a:rPr lang="ru-RU" sz="4000" b="1" i="1" smtClean="0">
                <a:solidFill>
                  <a:srgbClr val="FFFF00"/>
                </a:solidFill>
                <a:latin typeface="Monotype Corsiva" pitchFamily="66" charset="0"/>
              </a:rPr>
              <a:t>«Профилактика жестокого обращения с детьми»</a:t>
            </a:r>
          </a:p>
        </p:txBody>
      </p:sp>
      <p:sp>
        <p:nvSpPr>
          <p:cNvPr id="14340" name="Объект 2"/>
          <p:cNvSpPr txBox="1">
            <a:spLocks/>
          </p:cNvSpPr>
          <p:nvPr/>
        </p:nvSpPr>
        <p:spPr bwMode="auto">
          <a:xfrm>
            <a:off x="4443413" y="5805488"/>
            <a:ext cx="4700587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Инспектор по ОПД  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2400" b="1">
                <a:solidFill>
                  <a:schemeClr val="bg1"/>
                </a:solidFill>
                <a:latin typeface="Calibri" pitchFamily="34" charset="0"/>
              </a:rPr>
              <a:t>Савельева Н.А.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 descr="C:\Users\user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55600"/>
            <a:ext cx="8451850" cy="616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ъект 2"/>
          <p:cNvSpPr>
            <a:spLocks noGrp="1"/>
          </p:cNvSpPr>
          <p:nvPr>
            <p:ph idx="1"/>
          </p:nvPr>
        </p:nvSpPr>
        <p:spPr>
          <a:xfrm>
            <a:off x="4787900" y="260350"/>
            <a:ext cx="4176713" cy="66976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Ежегодно </a:t>
            </a: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около 9 тыс. родителей лишаются родительских прав,</a:t>
            </a:r>
            <a:r>
              <a:rPr 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поскольку дальнейшее нахождение ребенка в родной семье представляет угрозу его жизни и здоровья. </a:t>
            </a:r>
          </a:p>
        </p:txBody>
      </p:sp>
      <p:pic>
        <p:nvPicPr>
          <p:cNvPr id="5122" name="Picture 2" descr="D:\СОЦ ПЕДАГОГ  2011\МОИ презентации\Жестокое обращение с детьми\gill_greenberg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51520" y="260648"/>
            <a:ext cx="4441046" cy="5256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1" name="Picture 2" descr="http://900igr.net/up/datas/214291/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87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D:\СОЦ ПЕДАГОГ  2011\МОИ презентации\Жестокое обращение с детьми\jestobrashaen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-28575"/>
            <a:ext cx="533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260350"/>
            <a:ext cx="4187825" cy="6337300"/>
          </a:xfrm>
        </p:spPr>
        <p:txBody>
          <a:bodyPr>
            <a:normAutofit/>
          </a:bodyPr>
          <a:lstStyle/>
          <a:p>
            <a:pPr marL="0" indent="0">
              <a:lnSpc>
                <a:spcPct val="95000"/>
              </a:lnSpc>
              <a:spcAft>
                <a:spcPts val="1000"/>
              </a:spcAft>
              <a:buSzPts val="1000"/>
              <a:buFont typeface="Arial" charset="0"/>
              <a:buNone/>
              <a:tabLst>
                <a:tab pos="457200" algn="l"/>
              </a:tabLst>
            </a:pPr>
            <a:r>
              <a:rPr lang="ru-RU" sz="2200" b="1" u="sng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Физическое насилие </a:t>
            </a: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нанесение ребенку родителями или лицами, их заменяющими, воспитателями физических травм, различных телесных повреждений, которые причиняют ущерб здоровью ребенка, нарушает его развитие или лишают жизни. Физическое насилие включает также вовлечение ребенка в употребление наркотиков, алкоголя, дачу ему отравляющих веществ или медицинских препаратов, а также попытки удушения или утопления.</a:t>
            </a:r>
            <a:endParaRPr lang="ru-RU" sz="17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tabLst>
                <a:tab pos="457200" algn="l"/>
              </a:tabLst>
            </a:pPr>
            <a:endParaRPr lang="ru-RU" sz="2200" smtClean="0"/>
          </a:p>
        </p:txBody>
      </p:sp>
      <p:pic>
        <p:nvPicPr>
          <p:cNvPr id="7170" name="Picture 2" descr="D:\СОЦ ПЕДАГОГ  2011\МОИ презентации\Жестокое обращение с детьми\ortv_ruwe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716016" y="404664"/>
            <a:ext cx="4213847" cy="5184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2"/>
          <p:cNvSpPr>
            <a:spLocks noGrp="1"/>
          </p:cNvSpPr>
          <p:nvPr>
            <p:ph idx="1"/>
          </p:nvPr>
        </p:nvSpPr>
        <p:spPr>
          <a:xfrm>
            <a:off x="179388" y="620713"/>
            <a:ext cx="4259262" cy="583247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4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Несмотря на освещение данной проблемы в газетах и на телевидении, многие родители считают своим «правом» шлепать или бить собственных детей. Исследования среди родителей обнаружили, что телесные наказания широко применяются на практике. </a:t>
            </a:r>
            <a:endParaRPr lang="ru-RU" sz="2400" smtClean="0"/>
          </a:p>
        </p:txBody>
      </p:sp>
      <p:pic>
        <p:nvPicPr>
          <p:cNvPr id="20482" name="Picture 2" descr="D:\СОЦ ПЕДАГОГ  2011\МОИ презентации\Жестокое обращение с детьми\big_36483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0425" y="404813"/>
            <a:ext cx="40116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D:\СОЦ ПЕДАГОГ  2011\МОИ презентации\Жестокое обращение с детьми\100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25" y="3644900"/>
            <a:ext cx="3998913" cy="299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D:\СОЦ ПЕДАГОГ  2011\МОИ презентации\Жестокое обращение с детьми\2000254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9550" y="493713"/>
            <a:ext cx="44577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2"/>
          <p:cNvSpPr>
            <a:spLocks noGrp="1"/>
          </p:cNvSpPr>
          <p:nvPr>
            <p:ph idx="1"/>
          </p:nvPr>
        </p:nvSpPr>
        <p:spPr>
          <a:xfrm>
            <a:off x="395288" y="5300663"/>
            <a:ext cx="8229600" cy="133032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000" smtClean="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Некоторые родители осознают, что они плохо обращаются со своими детьми, но не способны себя остановить.</a:t>
            </a:r>
            <a:endParaRPr lang="ru-RU" sz="2000" smtClean="0"/>
          </a:p>
        </p:txBody>
      </p:sp>
      <p:pic>
        <p:nvPicPr>
          <p:cNvPr id="21506" name="Picture 2" descr="C:\Users\ДТГ\Рабочий стол\s4786_1268392963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5214937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 descr="D:\СОЦ ПЕДАГОГ  2011\МОИ презентации\Жестокое обращение с детьми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7325" y="1311275"/>
            <a:ext cx="348773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335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Calibri</vt:lpstr>
      <vt:lpstr>Arial</vt:lpstr>
      <vt:lpstr>Monotype Corsiva</vt:lpstr>
      <vt:lpstr>Times New Roman</vt:lpstr>
      <vt:lpstr>Verdana</vt:lpstr>
      <vt:lpstr>Тема Office</vt:lpstr>
      <vt:lpstr>Слайд 1</vt:lpstr>
      <vt:lpstr>«Профилактика жестокого обращения с детьми»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Применение силы приемлемо до тех пор, пока оно не травмирует ребенка; если ребенок травмирован, значит, это уже жестокое обращение. </vt:lpstr>
      <vt:lpstr>Слайд 11</vt:lpstr>
      <vt:lpstr>Слайд 12</vt:lpstr>
      <vt:lpstr>ДАР ЛЮБВИ   Ребенок — это дар любви.  Храни его и с ним живи  В единстве и созвучье тонком.  Ты отвечаешь за ребенка. За дар родившейся души,  В твоих руках начавшей жить,  За свет ее и за полет,  За счастье, что она найдет. За веру, за ее мечту,  За внутреннюю красоту,  За взмах волшебного крыла,  За звездные ее дела.   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ЖЕСТОКОЕ ОБРАЩЕНИЕ С ДЕТЬМИ  КАК ПРОБЛЕМА СОВРЕМЕННОГО ОБЩЕСТВА</dc:title>
  <dc:creator>ДТГ</dc:creator>
  <cp:lastModifiedBy>User</cp:lastModifiedBy>
  <cp:revision>34</cp:revision>
  <dcterms:created xsi:type="dcterms:W3CDTF">2011-12-01T18:02:47Z</dcterms:created>
  <dcterms:modified xsi:type="dcterms:W3CDTF">2018-02-18T15:15:19Z</dcterms:modified>
</cp:coreProperties>
</file>