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8EF99D5-5D22-4177-AEE3-F5D140CC887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D6D83AE-76C7-43D5-9CFA-B34ED13FA4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9140000">
            <a:off x="1105919" y="1965860"/>
            <a:ext cx="5648623" cy="1204306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</a:rPr>
              <a:t>Сбор данных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89" y="3356992"/>
            <a:ext cx="4668010" cy="3501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952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Сбор информации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u="sng" dirty="0">
                <a:latin typeface="Roboto"/>
                <a:ea typeface="Times New Roman"/>
                <a:cs typeface="Arial"/>
              </a:rPr>
              <a:t>Следующим шагом после выбора темы идет сбор информации. После того как тема </a:t>
            </a:r>
            <a:r>
              <a:rPr lang="ru-RU" u="sng" dirty="0" smtClean="0">
                <a:latin typeface="Roboto"/>
                <a:ea typeface="Times New Roman"/>
                <a:cs typeface="Arial"/>
              </a:rPr>
              <a:t>выбрана и проблема обозначена, </a:t>
            </a:r>
            <a:r>
              <a:rPr lang="ru-RU" u="sng" dirty="0">
                <a:latin typeface="Roboto"/>
                <a:ea typeface="Times New Roman"/>
                <a:cs typeface="Arial"/>
              </a:rPr>
              <a:t>вам необходимо </a:t>
            </a:r>
            <a:r>
              <a:rPr lang="ru-RU" u="sng" dirty="0" smtClean="0">
                <a:latin typeface="Roboto"/>
                <a:ea typeface="Times New Roman"/>
                <a:cs typeface="Arial"/>
              </a:rPr>
              <a:t>подбирать:</a:t>
            </a:r>
          </a:p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 smtClean="0">
                <a:latin typeface="Roboto"/>
                <a:ea typeface="Times New Roman"/>
                <a:cs typeface="Arial"/>
              </a:rPr>
              <a:t>энциклопедии</a:t>
            </a:r>
            <a:r>
              <a:rPr lang="ru-RU" dirty="0">
                <a:latin typeface="Roboto"/>
                <a:ea typeface="Times New Roman"/>
                <a:cs typeface="Arial"/>
              </a:rPr>
              <a:t>, </a:t>
            </a:r>
            <a:endParaRPr lang="ru-RU" dirty="0" smtClean="0">
              <a:latin typeface="Roboto"/>
              <a:ea typeface="Times New Roman"/>
              <a:cs typeface="Arial"/>
            </a:endParaRPr>
          </a:p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 smtClean="0">
                <a:latin typeface="Roboto"/>
                <a:ea typeface="Times New Roman"/>
                <a:cs typeface="Arial"/>
              </a:rPr>
              <a:t>книги</a:t>
            </a:r>
            <a:r>
              <a:rPr lang="ru-RU" dirty="0">
                <a:latin typeface="Roboto"/>
                <a:ea typeface="Times New Roman"/>
                <a:cs typeface="Arial"/>
              </a:rPr>
              <a:t>, </a:t>
            </a:r>
            <a:endParaRPr lang="ru-RU" dirty="0" smtClean="0">
              <a:latin typeface="Roboto"/>
              <a:ea typeface="Times New Roman"/>
              <a:cs typeface="Arial"/>
            </a:endParaRPr>
          </a:p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 smtClean="0">
                <a:latin typeface="Roboto"/>
                <a:ea typeface="Times New Roman"/>
                <a:cs typeface="Arial"/>
              </a:rPr>
              <a:t>журналы,</a:t>
            </a:r>
          </a:p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 smtClean="0">
                <a:latin typeface="Roboto"/>
                <a:ea typeface="Times New Roman"/>
                <a:cs typeface="Arial"/>
              </a:rPr>
              <a:t> </a:t>
            </a:r>
            <a:r>
              <a:rPr lang="ru-RU" dirty="0">
                <a:latin typeface="Roboto"/>
                <a:ea typeface="Times New Roman"/>
                <a:cs typeface="Arial"/>
              </a:rPr>
              <a:t>интервью в газетах</a:t>
            </a:r>
            <a:r>
              <a:rPr lang="ru-RU" dirty="0" smtClean="0">
                <a:latin typeface="Roboto"/>
                <a:ea typeface="Times New Roman"/>
                <a:cs typeface="Arial"/>
              </a:rPr>
              <a:t>,</a:t>
            </a:r>
          </a:p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 smtClean="0">
                <a:latin typeface="Roboto"/>
                <a:ea typeface="Times New Roman"/>
                <a:cs typeface="Arial"/>
              </a:rPr>
              <a:t> </a:t>
            </a:r>
            <a:r>
              <a:rPr lang="ru-RU" dirty="0">
                <a:latin typeface="Roboto"/>
                <a:ea typeface="Times New Roman"/>
                <a:cs typeface="Arial"/>
              </a:rPr>
              <a:t>сообщения в блогах</a:t>
            </a:r>
            <a:r>
              <a:rPr lang="ru-RU" dirty="0" smtClean="0">
                <a:latin typeface="Roboto"/>
                <a:ea typeface="Times New Roman"/>
                <a:cs typeface="Arial"/>
              </a:rPr>
              <a:t>,</a:t>
            </a:r>
          </a:p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 smtClean="0">
                <a:latin typeface="Roboto"/>
                <a:ea typeface="Times New Roman"/>
                <a:cs typeface="Arial"/>
              </a:rPr>
              <a:t> </a:t>
            </a:r>
            <a:r>
              <a:rPr lang="ru-RU" dirty="0">
                <a:latin typeface="Roboto"/>
                <a:ea typeface="Times New Roman"/>
                <a:cs typeface="Arial"/>
              </a:rPr>
              <a:t>которые соответствуют вашей проблеме.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90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Roboto"/>
                <a:ea typeface="Times New Roman"/>
                <a:cs typeface="Arial"/>
              </a:rPr>
              <a:t>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32856"/>
            <a:ext cx="7520940" cy="1584176"/>
          </a:xfrm>
        </p:spPr>
        <p:txBody>
          <a:bodyPr/>
          <a:lstStyle/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>
                <a:latin typeface="Roboto"/>
                <a:ea typeface="Times New Roman"/>
                <a:cs typeface="Arial"/>
              </a:rPr>
              <a:t>Чем </a:t>
            </a:r>
            <a:r>
              <a:rPr lang="ru-RU" dirty="0">
                <a:solidFill>
                  <a:srgbClr val="C00000"/>
                </a:solidFill>
                <a:latin typeface="Roboto"/>
                <a:ea typeface="Times New Roman"/>
                <a:cs typeface="Arial"/>
              </a:rPr>
              <a:t>больше источников </a:t>
            </a:r>
            <a:r>
              <a:rPr lang="ru-RU" dirty="0">
                <a:latin typeface="Roboto"/>
                <a:ea typeface="Times New Roman"/>
                <a:cs typeface="Arial"/>
              </a:rPr>
              <a:t>вами прочитано, тем лучше, даже если вы пишите исследовательскую работу по математике, где в основе лежат расчеты.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r>
              <a:rPr lang="ru-RU" dirty="0" smtClean="0"/>
              <a:t>«Дедовский» метод – посетить </a:t>
            </a:r>
            <a:r>
              <a:rPr lang="ru-RU" dirty="0" smtClean="0">
                <a:solidFill>
                  <a:srgbClr val="C00000"/>
                </a:solidFill>
              </a:rPr>
              <a:t>библиотеку.</a:t>
            </a:r>
            <a:r>
              <a:rPr lang="ru-RU" dirty="0" smtClean="0"/>
              <a:t> Именно здесь вас ждет масса информации!</a:t>
            </a:r>
            <a:endParaRPr lang="ru-RU" dirty="0"/>
          </a:p>
        </p:txBody>
      </p:sp>
      <p:pic>
        <p:nvPicPr>
          <p:cNvPr id="1026" name="Picture 2" descr="Результаты поиска изображений по запросу &quot;информаци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76484"/>
            <a:ext cx="177165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46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Интернет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1275"/>
              </a:lnSpc>
              <a:spcAft>
                <a:spcPts val="1000"/>
              </a:spcAft>
            </a:pPr>
            <a:r>
              <a:rPr lang="ru-RU" dirty="0">
                <a:latin typeface="Roboto"/>
                <a:ea typeface="Times New Roman"/>
                <a:cs typeface="Arial"/>
              </a:rPr>
              <a:t>Не стоит использовать первые три ссылки по вашему запросу. Информацию, которую вы найдете в сети Интернет, следует анализировать, так как сайты и различные форумы - не самые достоверные источники. Много полезных знаний вы найдете </a:t>
            </a:r>
            <a:r>
              <a:rPr lang="ru-RU" dirty="0">
                <a:solidFill>
                  <a:srgbClr val="C00000"/>
                </a:solidFill>
                <a:latin typeface="Roboto"/>
                <a:ea typeface="Times New Roman"/>
                <a:cs typeface="Arial"/>
              </a:rPr>
              <a:t>на сайтах</a:t>
            </a:r>
            <a:r>
              <a:rPr lang="ru-RU" dirty="0">
                <a:latin typeface="Roboto"/>
                <a:ea typeface="Times New Roman"/>
                <a:cs typeface="Arial"/>
              </a:rPr>
              <a:t> с доменами: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275"/>
              </a:lnSpc>
              <a:spcAft>
                <a:spcPts val="525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latin typeface="Roboto"/>
                <a:ea typeface="Times New Roman"/>
                <a:cs typeface="Arial"/>
              </a:rPr>
              <a:t>org</a:t>
            </a:r>
            <a:r>
              <a:rPr lang="ru-RU" dirty="0">
                <a:latin typeface="Roboto"/>
                <a:ea typeface="Times New Roman"/>
                <a:cs typeface="Arial"/>
              </a:rPr>
              <a:t>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275"/>
              </a:lnSpc>
              <a:spcAft>
                <a:spcPts val="525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latin typeface="Roboto"/>
                <a:ea typeface="Times New Roman"/>
                <a:cs typeface="Arial"/>
              </a:rPr>
              <a:t>edu</a:t>
            </a:r>
            <a:r>
              <a:rPr lang="ru-RU" dirty="0">
                <a:latin typeface="Roboto"/>
                <a:ea typeface="Times New Roman"/>
                <a:cs typeface="Arial"/>
              </a:rPr>
              <a:t>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275"/>
              </a:lnSpc>
              <a:spcAft>
                <a:spcPts val="525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dirty="0">
                <a:latin typeface="Roboto"/>
                <a:ea typeface="Times New Roman"/>
                <a:cs typeface="Arial"/>
              </a:rPr>
              <a:t>g</a:t>
            </a:r>
            <a:r>
              <a:rPr lang="ru-RU" dirty="0" err="1" smtClean="0">
                <a:latin typeface="Roboto"/>
                <a:ea typeface="Times New Roman"/>
                <a:cs typeface="Arial"/>
              </a:rPr>
              <a:t>ov</a:t>
            </a:r>
            <a:r>
              <a:rPr lang="ru-RU" dirty="0" smtClean="0">
                <a:latin typeface="Roboto"/>
                <a:ea typeface="Times New Roman"/>
                <a:cs typeface="Arial"/>
              </a:rPr>
              <a:t>.</a:t>
            </a:r>
          </a:p>
          <a:p>
            <a:pPr marL="0" lvl="0" indent="0">
              <a:lnSpc>
                <a:spcPts val="1275"/>
              </a:lnSpc>
              <a:spcAft>
                <a:spcPts val="525"/>
              </a:spcAft>
              <a:buSzPts val="1000"/>
              <a:tabLst>
                <a:tab pos="457200" algn="l"/>
              </a:tabLst>
            </a:pPr>
            <a:r>
              <a:rPr lang="ru-RU" i="1" dirty="0" smtClean="0">
                <a:latin typeface="Roboto"/>
                <a:ea typeface="Times New Roman"/>
                <a:cs typeface="Arial"/>
              </a:rPr>
              <a:t>При </a:t>
            </a:r>
            <a:r>
              <a:rPr lang="ru-RU" i="1" dirty="0">
                <a:latin typeface="Roboto"/>
                <a:ea typeface="Times New Roman"/>
                <a:cs typeface="Arial"/>
              </a:rPr>
              <a:t>формулировке запроса используйте синонимы и однокоренные слова</a:t>
            </a:r>
            <a:endParaRPr lang="ru-RU" sz="1800" i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3501008"/>
            <a:ext cx="28003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4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информация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latin typeface="Roboto-Regular"/>
                <a:ea typeface="Times New Roman"/>
                <a:cs typeface="Arial"/>
              </a:rPr>
              <a:t>Наиболее распространенными и содержательными методами накопления первичной информации есть: </a:t>
            </a:r>
            <a:r>
              <a:rPr lang="ru-RU" u="sng" dirty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опрос</a:t>
            </a:r>
            <a:r>
              <a:rPr lang="ru-RU" u="sng" dirty="0">
                <a:latin typeface="Roboto-Regular"/>
                <a:ea typeface="Times New Roman"/>
                <a:cs typeface="Arial"/>
              </a:rPr>
              <a:t>, </a:t>
            </a:r>
            <a:r>
              <a:rPr lang="ru-RU" u="sng" dirty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наблюдение</a:t>
            </a:r>
            <a:r>
              <a:rPr lang="ru-RU" u="sng" dirty="0">
                <a:latin typeface="Roboto-Regular"/>
                <a:ea typeface="Times New Roman"/>
                <a:cs typeface="Arial"/>
              </a:rPr>
              <a:t>, </a:t>
            </a:r>
            <a:r>
              <a:rPr lang="ru-RU" u="sng" dirty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эксперимент</a:t>
            </a:r>
            <a:r>
              <a:rPr lang="ru-RU" u="sng" dirty="0">
                <a:latin typeface="Roboto-Regular"/>
                <a:ea typeface="Times New Roman"/>
                <a:cs typeface="Arial"/>
              </a:rPr>
              <a:t>, </a:t>
            </a:r>
            <a:r>
              <a:rPr lang="ru-RU" u="sng" dirty="0" smtClean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тестирование </a:t>
            </a:r>
            <a:r>
              <a:rPr lang="ru-RU" u="sng" dirty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и </a:t>
            </a:r>
            <a:r>
              <a:rPr lang="ru-RU" u="sng" dirty="0" smtClean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анкетирование</a:t>
            </a:r>
            <a:r>
              <a:rPr lang="ru-RU" u="sng" dirty="0" smtClean="0">
                <a:latin typeface="Roboto-Regular"/>
                <a:ea typeface="Times New Roman"/>
                <a:cs typeface="Arial"/>
              </a:rPr>
              <a:t>.</a:t>
            </a:r>
          </a:p>
          <a:p>
            <a:r>
              <a:rPr lang="ru-RU" u="sng" dirty="0">
                <a:latin typeface="Roboto-Regular"/>
                <a:ea typeface="Times New Roman"/>
                <a:cs typeface="Arial"/>
              </a:rPr>
              <a:t>Эффективным способом получения </a:t>
            </a:r>
            <a:r>
              <a:rPr lang="ru-RU" u="sng" dirty="0" smtClean="0">
                <a:latin typeface="Roboto-Regular"/>
                <a:ea typeface="Times New Roman"/>
                <a:cs typeface="Arial"/>
              </a:rPr>
              <a:t>информации </a:t>
            </a:r>
            <a:r>
              <a:rPr lang="ru-RU" u="sng" dirty="0">
                <a:latin typeface="Roboto-Regular"/>
                <a:ea typeface="Times New Roman"/>
                <a:cs typeface="Arial"/>
              </a:rPr>
              <a:t>есть </a:t>
            </a:r>
            <a:r>
              <a:rPr lang="ru-RU" u="sng" dirty="0">
                <a:solidFill>
                  <a:srgbClr val="C00000"/>
                </a:solidFill>
                <a:latin typeface="Roboto-Regular"/>
                <a:ea typeface="Times New Roman"/>
                <a:cs typeface="Arial"/>
              </a:rPr>
              <a:t>анализ документов.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3480871" cy="25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955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Изучение литературы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425"/>
              </a:spcAft>
            </a:pPr>
            <a:r>
              <a:rPr lang="ru-RU" dirty="0">
                <a:latin typeface="Roboto-Regular"/>
                <a:ea typeface="Times New Roman"/>
                <a:cs typeface="Arial"/>
              </a:rPr>
              <a:t>Изучение литературы по проблеме, уточнение основных понятий, предварительное </a:t>
            </a:r>
            <a:r>
              <a:rPr lang="ru-RU" dirty="0" smtClean="0">
                <a:latin typeface="Roboto-Regular"/>
                <a:ea typeface="Times New Roman"/>
                <a:cs typeface="Arial"/>
              </a:rPr>
              <a:t>описание.</a:t>
            </a:r>
          </a:p>
          <a:p>
            <a:pPr>
              <a:lnSpc>
                <a:spcPct val="115000"/>
              </a:lnSpc>
              <a:spcAft>
                <a:spcPts val="1425"/>
              </a:spcAft>
            </a:pPr>
            <a:r>
              <a:rPr lang="ru-RU" dirty="0" smtClean="0">
                <a:latin typeface="Roboto-Regular"/>
                <a:ea typeface="Times New Roman"/>
                <a:cs typeface="Arial"/>
              </a:rPr>
              <a:t>На этапе изучения литературы - </a:t>
            </a:r>
            <a:r>
              <a:rPr lang="ru-RU" dirty="0">
                <a:latin typeface="Roboto-Regular"/>
                <a:ea typeface="Times New Roman"/>
                <a:cs typeface="Arial"/>
              </a:rPr>
              <a:t>выяснить, что известно науке по изучаемой проблеме, а что изучено слабо или совсем не изучено. </a:t>
            </a:r>
            <a:endParaRPr lang="en-US" dirty="0" smtClean="0">
              <a:latin typeface="Roboto-Regular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1425"/>
              </a:spcAft>
            </a:pPr>
            <a:r>
              <a:rPr lang="ru-RU" dirty="0" smtClean="0">
                <a:latin typeface="Roboto-Regular"/>
                <a:ea typeface="Times New Roman"/>
                <a:cs typeface="Arial"/>
              </a:rPr>
              <a:t>Наиболее </a:t>
            </a:r>
            <a:r>
              <a:rPr lang="ru-RU" dirty="0">
                <a:latin typeface="Roboto-Regular"/>
                <a:ea typeface="Times New Roman"/>
                <a:cs typeface="Arial"/>
              </a:rPr>
              <a:t>информативные литературные источники по теме исследования следует законспектировать, можно отметить собственные мысли и идеи, возникающие при прочтении </a:t>
            </a:r>
            <a:r>
              <a:rPr lang="ru-RU" dirty="0" smtClean="0">
                <a:latin typeface="Roboto-Regular"/>
                <a:ea typeface="Times New Roman"/>
                <a:cs typeface="Arial"/>
              </a:rPr>
              <a:t>литературы.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559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Выходные данные литературы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Roboto-Regular"/>
                <a:ea typeface="Times New Roman"/>
                <a:cs typeface="Arial"/>
              </a:rPr>
              <a:t>Выходные данные литературных источников по теме исследования можно записывать и </a:t>
            </a:r>
            <a:r>
              <a:rPr lang="ru-RU" dirty="0" smtClean="0">
                <a:solidFill>
                  <a:srgbClr val="333333"/>
                </a:solidFill>
                <a:latin typeface="Roboto-Regular"/>
                <a:ea typeface="Times New Roman"/>
                <a:cs typeface="Arial"/>
              </a:rPr>
              <a:t>составлять </a:t>
            </a:r>
            <a:r>
              <a:rPr lang="ru-RU" dirty="0">
                <a:solidFill>
                  <a:srgbClr val="333333"/>
                </a:solidFill>
                <a:latin typeface="Roboto-Regular"/>
                <a:ea typeface="Times New Roman"/>
                <a:cs typeface="Arial"/>
              </a:rPr>
              <a:t>из них </a:t>
            </a:r>
            <a:r>
              <a:rPr lang="ru-RU" dirty="0" smtClean="0">
                <a:solidFill>
                  <a:srgbClr val="333333"/>
                </a:solidFill>
                <a:latin typeface="Roboto-Regular"/>
                <a:ea typeface="Times New Roman"/>
                <a:cs typeface="Arial"/>
              </a:rPr>
              <a:t>картотеку. На другом этапе исследования это станет необходимым.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48965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56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268760"/>
            <a:ext cx="6773376" cy="3411717"/>
          </a:xfrm>
        </p:spPr>
        <p:txBody>
          <a:bodyPr/>
          <a:lstStyle/>
          <a:p>
            <a:r>
              <a:rPr lang="ru-RU" dirty="0" smtClean="0"/>
              <a:t>Всю собранную информацию нужно систематизировать  (обратись за помощью к педагогу), изучить, сделать собственные выводы.</a:t>
            </a:r>
          </a:p>
          <a:p>
            <a:endParaRPr lang="ru-RU" dirty="0"/>
          </a:p>
        </p:txBody>
      </p:sp>
      <p:pic>
        <p:nvPicPr>
          <p:cNvPr id="4" name="Picture 2" descr="Результаты поиска изображений по запросу &quot;информаци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0"/>
            <a:ext cx="177165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48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87" y="1199356"/>
            <a:ext cx="45148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725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</TotalTime>
  <Words>283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Сбор данных</vt:lpstr>
      <vt:lpstr>Сбор информации</vt:lpstr>
      <vt:lpstr>Внимание!</vt:lpstr>
      <vt:lpstr>Интернет</vt:lpstr>
      <vt:lpstr>информация</vt:lpstr>
      <vt:lpstr>Изучение литературы</vt:lpstr>
      <vt:lpstr>Выходные данные литературы</vt:lpstr>
      <vt:lpstr>Внимание!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 данных</dc:title>
  <dc:creator>RePack by Diakov</dc:creator>
  <cp:lastModifiedBy>RePack by Diakov</cp:lastModifiedBy>
  <cp:revision>4</cp:revision>
  <dcterms:created xsi:type="dcterms:W3CDTF">2019-12-09T07:30:12Z</dcterms:created>
  <dcterms:modified xsi:type="dcterms:W3CDTF">2019-12-09T08:08:44Z</dcterms:modified>
</cp:coreProperties>
</file>