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4" r:id="rId4"/>
    <p:sldId id="276" r:id="rId5"/>
    <p:sldId id="269" r:id="rId6"/>
    <p:sldId id="257" r:id="rId7"/>
    <p:sldId id="261" r:id="rId8"/>
    <p:sldId id="262" r:id="rId9"/>
    <p:sldId id="258" r:id="rId10"/>
    <p:sldId id="259" r:id="rId11"/>
    <p:sldId id="267" r:id="rId12"/>
    <p:sldId id="270" r:id="rId13"/>
    <p:sldId id="271" r:id="rId14"/>
    <p:sldId id="268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63" d="100"/>
          <a:sy n="63" d="100"/>
        </p:scale>
        <p:origin x="-82" y="-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71c1db825db195980dbe4e961535a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143040" y="0"/>
            <a:ext cx="11103664" cy="7222150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6572296" cy="7254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Sweet Kingdom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Сердце 4"/>
          <p:cNvSpPr/>
          <p:nvPr/>
        </p:nvSpPr>
        <p:spPr>
          <a:xfrm>
            <a:off x="6357950" y="357166"/>
            <a:ext cx="571504" cy="500066"/>
          </a:xfrm>
          <a:prstGeom prst="heart">
            <a:avLst/>
          </a:prstGeom>
          <a:solidFill>
            <a:schemeClr val="tx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72198" y="5934670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Подготовила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ученица 8е класса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Алиева </a:t>
            </a:r>
            <a:r>
              <a:rPr lang="ru-RU" dirty="0" err="1" smtClean="0">
                <a:solidFill>
                  <a:schemeClr val="bg1"/>
                </a:solidFill>
              </a:rPr>
              <a:t>Айза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andalus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596" y="1785926"/>
            <a:ext cx="4040188" cy="4000528"/>
          </a:xfrm>
        </p:spPr>
      </p:pic>
      <p:pic>
        <p:nvPicPr>
          <p:cNvPr id="8" name="Содержимое 7" descr="единорог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1785926"/>
            <a:ext cx="4041775" cy="4000528"/>
          </a:xfrm>
        </p:spPr>
      </p:pic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928794" y="357166"/>
            <a:ext cx="4040188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ru-RU" sz="16000" dirty="0" smtClean="0"/>
              <a:t>Единорог</a:t>
            </a:r>
          </a:p>
          <a:p>
            <a:pPr algn="ctr">
              <a:spcBef>
                <a:spcPct val="0"/>
              </a:spcBef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carrpe-e-coroncina-da-principessa-in-ros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pic>
        <p:nvPicPr>
          <p:cNvPr id="6" name="Содержимое 5" descr="b87071402dcf7530e2841252d80g--kukly-i-igrushki-volshebnaya-palochka-dlya-fei-volshebnaya-p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285992"/>
            <a:ext cx="4038600" cy="2957044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42910" y="500042"/>
            <a:ext cx="82296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30000" lnSpcReduction="20000"/>
          </a:bodyPr>
          <a:lstStyle/>
          <a:p>
            <a:pPr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ru-RU" sz="10700" dirty="0" smtClean="0"/>
              <a:t>Подарки для всех наших посетителей </a:t>
            </a:r>
            <a:endParaRPr lang="ru-RU" sz="10700" dirty="0" smtClean="0">
              <a:solidFill>
                <a:schemeClr val="tx1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c68de2b0dbc0bd382aafad21c33bea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1857364"/>
            <a:ext cx="3061729" cy="307183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714488"/>
            <a:ext cx="7500990" cy="4357718"/>
          </a:xfrm>
          <a:noFill/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Для привлечения клиентов в наше заведение планируется проведение яркой рекламной компании.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Будут использованы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ресурсы интернета (соц. сети, сайт)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наружная реклама (баннеры, </a:t>
            </a:r>
            <a:r>
              <a:rPr lang="ru-RU" dirty="0" err="1" smtClean="0">
                <a:solidFill>
                  <a:schemeClr val="tx1"/>
                </a:solidFill>
              </a:rPr>
              <a:t>билборды</a:t>
            </a:r>
            <a:r>
              <a:rPr lang="ru-RU" dirty="0" smtClean="0">
                <a:solidFill>
                  <a:schemeClr val="tx1"/>
                </a:solidFill>
              </a:rPr>
              <a:t>), 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СМИ (телевидение, радио)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раздача листовок. 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грандиозное открытие. В день открытия в кафе будет организован обширный праздник с уникальной программой, с привлечением аниматоров, фотографов и видео-операторов. Гостям будут предлагаться бесплатные угощения, напитки.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spcBef>
                <a:spcPct val="0"/>
              </a:spcBef>
            </a:pPr>
            <a:r>
              <a:rPr lang="ru-RU" sz="16000" dirty="0" smtClean="0">
                <a:solidFill>
                  <a:schemeClr val="bg1"/>
                </a:solidFill>
              </a:rPr>
              <a:t>Маркетинговый план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015286" cy="3857651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    Большая часть посетителей детского кафе – именинники. Это очень важная часть аудитории клиентов, так как именно на день рождения тратится много денежных средств (в среднем 6 – 12 тыс. руб.). Вместе с именинником, как правило, приходит не менее 5-6 семей в составе 10 – 15 человек. Значит, привлекая именинников, можно получать значительные выручки. В нашем кафе будет действовать специальная акция, когда при заказе праздничного стола на день рождения торт будет идти в подарок от заведения.</a:t>
            </a:r>
          </a:p>
        </p:txBody>
      </p:sp>
      <p:pic>
        <p:nvPicPr>
          <p:cNvPr id="4" name="Рисунок 3" descr="Opposite_Day_0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4000504"/>
            <a:ext cx="6215106" cy="285749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30000" lnSpcReduction="20000"/>
          </a:bodyPr>
          <a:lstStyle/>
          <a:p>
            <a:pPr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ru-RU" sz="13300" dirty="0" smtClean="0"/>
              <a:t>Магазин сладостей </a:t>
            </a:r>
            <a:endParaRPr lang="ru-RU" sz="13300" dirty="0" smtClean="0">
              <a:solidFill>
                <a:schemeClr val="tx1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Содержимое 9" descr="24416141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737106"/>
            <a:ext cx="8258204" cy="4620851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fNKiICBcB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5916" y="0"/>
            <a:ext cx="1189077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60648"/>
            <a:ext cx="7577466" cy="11247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571612"/>
            <a:ext cx="8001056" cy="1752600"/>
          </a:xfrm>
        </p:spPr>
        <p:txBody>
          <a:bodyPr>
            <a:noAutofit/>
          </a:bodyPr>
          <a:lstStyle/>
          <a:p>
            <a:r>
              <a:rPr lang="ru-RU" sz="2000" u="sng" dirty="0" smtClean="0">
                <a:solidFill>
                  <a:schemeClr val="tx1"/>
                </a:solidFill>
              </a:rPr>
              <a:t>Вид деятельности: </a:t>
            </a:r>
            <a:r>
              <a:rPr lang="ru-RU" sz="2000" dirty="0" smtClean="0">
                <a:solidFill>
                  <a:schemeClr val="tx1"/>
                </a:solidFill>
              </a:rPr>
              <a:t>кафе, магазин сладостей.</a:t>
            </a:r>
          </a:p>
          <a:p>
            <a:r>
              <a:rPr lang="ru-RU" sz="2000" u="sng" dirty="0" smtClean="0">
                <a:solidFill>
                  <a:schemeClr val="tx1"/>
                </a:solidFill>
              </a:rPr>
              <a:t>Адрес</a:t>
            </a:r>
            <a:r>
              <a:rPr lang="ru-RU" sz="2000" dirty="0" smtClean="0">
                <a:solidFill>
                  <a:schemeClr val="tx1"/>
                </a:solidFill>
              </a:rPr>
              <a:t>: Республика Дагестан, г. Махачкала, ул. </a:t>
            </a:r>
            <a:r>
              <a:rPr lang="ru-RU" sz="2000" dirty="0" err="1" smtClean="0">
                <a:solidFill>
                  <a:schemeClr val="tx1"/>
                </a:solidFill>
              </a:rPr>
              <a:t>Яракского</a:t>
            </a:r>
            <a:r>
              <a:rPr lang="ru-RU" sz="2000" dirty="0" smtClean="0">
                <a:solidFill>
                  <a:schemeClr val="tx1"/>
                </a:solidFill>
              </a:rPr>
              <a:t> 77а.</a:t>
            </a:r>
          </a:p>
          <a:p>
            <a:r>
              <a:rPr lang="ru-RU" sz="2000" u="sng" dirty="0" smtClean="0">
                <a:solidFill>
                  <a:schemeClr val="tx1"/>
                </a:solidFill>
              </a:rPr>
              <a:t>Телефон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  <a:r>
              <a:rPr lang="ru-RU" sz="2000" dirty="0" smtClean="0">
                <a:solidFill>
                  <a:schemeClr val="tx1"/>
                </a:solidFill>
              </a:rPr>
              <a:t> 8988-777-77-34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Отдельно стоящее 2-этажное здание с центральным входом. Заведение расположено в центре города, где существует большой поток людей, особенно в праздничные дни.</a:t>
            </a:r>
          </a:p>
          <a:p>
            <a:r>
              <a:rPr lang="ru-RU" sz="2000" u="sng" dirty="0" smtClean="0">
                <a:solidFill>
                  <a:schemeClr val="tx1"/>
                </a:solidFill>
              </a:rPr>
              <a:t>График работы</a:t>
            </a:r>
            <a:r>
              <a:rPr lang="ru-RU" sz="2000" dirty="0" smtClean="0">
                <a:solidFill>
                  <a:schemeClr val="tx1"/>
                </a:solidFill>
              </a:rPr>
              <a:t>: ежедневно с 10 до 21 часов</a:t>
            </a:r>
            <a:r>
              <a:rPr lang="ru-RU" sz="2000" dirty="0" smtClean="0"/>
              <a:t>.</a:t>
            </a:r>
            <a:endParaRPr lang="ru-RU" sz="20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ru-RU" sz="2800" dirty="0" smtClean="0"/>
              <a:t> </a:t>
            </a:r>
            <a:r>
              <a:rPr lang="ru-RU" sz="7600" dirty="0" smtClean="0"/>
              <a:t>Общая характеристика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0_176b4_2bd65f26_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3964057"/>
            <a:ext cx="3171816" cy="2893943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802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00" y="1500174"/>
            <a:ext cx="2540000" cy="51308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857365"/>
            <a:ext cx="3071834" cy="328614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u="sng" dirty="0" smtClean="0"/>
              <a:t>Обеденный зал:</a:t>
            </a:r>
          </a:p>
          <a:p>
            <a:r>
              <a:rPr lang="ru-RU" dirty="0" smtClean="0"/>
              <a:t>Завтраки.</a:t>
            </a:r>
          </a:p>
          <a:p>
            <a:r>
              <a:rPr lang="ru-RU" dirty="0" smtClean="0"/>
              <a:t>Обеды.</a:t>
            </a:r>
          </a:p>
          <a:p>
            <a:r>
              <a:rPr lang="ru-RU" dirty="0" smtClean="0"/>
              <a:t>Ужины.</a:t>
            </a:r>
          </a:p>
          <a:p>
            <a:r>
              <a:rPr lang="ru-RU" dirty="0" smtClean="0"/>
              <a:t>Чаепития.</a:t>
            </a:r>
          </a:p>
          <a:p>
            <a:r>
              <a:rPr lang="ru-RU" dirty="0" smtClean="0"/>
              <a:t>Кулинария, десерты.</a:t>
            </a:r>
          </a:p>
          <a:p>
            <a:r>
              <a:rPr lang="ru-RU" dirty="0" smtClean="0"/>
              <a:t>Еда на вынос.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14744" y="1928802"/>
            <a:ext cx="4038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u="sng" dirty="0" smtClean="0"/>
              <a:t>Игровая комната:</a:t>
            </a:r>
          </a:p>
          <a:p>
            <a:r>
              <a:rPr lang="ru-RU" dirty="0" smtClean="0"/>
              <a:t>Игры для детей.</a:t>
            </a:r>
          </a:p>
          <a:p>
            <a:r>
              <a:rPr lang="ru-RU" dirty="0" smtClean="0"/>
              <a:t>Утренники, дни рождения, другие торжества.</a:t>
            </a:r>
          </a:p>
          <a:p>
            <a:r>
              <a:rPr lang="ru-RU" dirty="0" smtClean="0"/>
              <a:t>Тематические шоу, аниматоры.</a:t>
            </a:r>
          </a:p>
          <a:p>
            <a:r>
              <a:rPr lang="ru-RU" dirty="0" err="1" smtClean="0"/>
              <a:t>Фотосессия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428604"/>
            <a:ext cx="82296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ru-RU" sz="2800" dirty="0" smtClean="0"/>
              <a:t> </a:t>
            </a:r>
            <a:r>
              <a:rPr lang="ru-RU" sz="7600" dirty="0" smtClean="0"/>
              <a:t>ПЕРЕЧЕНЬ УСЛУГ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643050"/>
            <a:ext cx="8143932" cy="378621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Меню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представлено европейской кухней, в которую включены: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Мороженое (в ассортименте).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Сладкий сироп (в ассортименте).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Пирожные.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Выпечка сладкая, мясная, рыбная, овощная.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Праздничный торт.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Молочный коктейль (в ассортименте).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Соки, напитки.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Чай, кофе.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Салаты, холодные закуски.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Каши.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Супы (горячие и холодные).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Мясо, рыба, курица (разного способа приготовления).</a:t>
            </a:r>
          </a:p>
          <a:p>
            <a:pPr algn="l"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Гарниры.</a:t>
            </a:r>
          </a:p>
          <a:p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14348" y="428604"/>
            <a:ext cx="82296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ru-RU" sz="4000" dirty="0" smtClean="0">
                <a:solidFill>
                  <a:schemeClr val="bg1"/>
                </a:solidFill>
              </a:rPr>
              <a:t> Основное меню кафе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Рисунок 3" descr="spanch_bob_kvadratnye_shtany__obmen_pofra_849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0218" y="2571744"/>
            <a:ext cx="3382799" cy="2500330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2"/>
          <p:cNvSpPr>
            <a:spLocks noGrp="1"/>
          </p:cNvSpPr>
          <p:nvPr>
            <p:ph type="body" idx="1"/>
          </p:nvPr>
        </p:nvSpPr>
        <p:spPr>
          <a:xfrm>
            <a:off x="357158" y="1643050"/>
            <a:ext cx="8401080" cy="3751275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/>
              <a:t>В качестве персонала планируется нанять шеф-повара, несколько поваров (4 чел.), официантов (3 чел.), администратора, менеджера по закупкам, аниматоров и разнорабочих (грузчиков, уборщиц). Общий фонд оплаты труда составит 240 тыс. руб. в месяц.</a:t>
            </a:r>
            <a:endParaRPr lang="ru-RU" sz="3200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НАШ ПЕРСОНАЛ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ИМИДЖ ПЕРСОНАЛА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857364"/>
            <a:ext cx="4114800" cy="571504"/>
          </a:xfr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Аниматоры</a:t>
            </a:r>
            <a:endParaRPr lang="ru-RU" dirty="0"/>
          </a:p>
        </p:txBody>
      </p:sp>
      <p:pic>
        <p:nvPicPr>
          <p:cNvPr id="9" name="Содержимое 8" descr="принцессы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596" y="2571744"/>
            <a:ext cx="4114800" cy="35719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1857364"/>
            <a:ext cx="4041775" cy="57150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Охрана</a:t>
            </a:r>
            <a:endParaRPr lang="ru-RU" dirty="0"/>
          </a:p>
        </p:txBody>
      </p:sp>
      <p:pic>
        <p:nvPicPr>
          <p:cNvPr id="10" name="Содержимое 9" descr="рыц.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86314" y="2571744"/>
            <a:ext cx="4070349" cy="3571900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НАШИ ПОМОШНИКИ</a:t>
            </a:r>
          </a:p>
        </p:txBody>
      </p:sp>
      <p:pic>
        <p:nvPicPr>
          <p:cNvPr id="4" name="Содержимое 3" descr="white-maine-coon-cat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00174"/>
            <a:ext cx="8143932" cy="5240443"/>
          </a:xfrm>
        </p:spPr>
      </p:pic>
      <p:sp>
        <p:nvSpPr>
          <p:cNvPr id="5" name="Сердце 4"/>
          <p:cNvSpPr/>
          <p:nvPr/>
        </p:nvSpPr>
        <p:spPr>
          <a:xfrm>
            <a:off x="7572396" y="500042"/>
            <a:ext cx="914400" cy="785818"/>
          </a:xfrm>
          <a:prstGeom prst="hear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66"/>
            <a:ext cx="8229600" cy="1143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algn="ctr">
              <a:spcBef>
                <a:spcPct val="0"/>
              </a:spcBef>
            </a:pPr>
            <a:r>
              <a:rPr kumimoji="0" lang="ru-RU" sz="1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1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ФИНАНСОВЫЙ</a:t>
            </a:r>
            <a:r>
              <a:rPr kumimoji="0" lang="ru-RU" sz="16000" b="0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ПЛАН</a:t>
            </a:r>
            <a:endParaRPr lang="ru-RU" sz="16000" dirty="0" smtClean="0">
              <a:solidFill>
                <a:schemeClr val="tx1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785926"/>
            <a:ext cx="55007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Постоянные ежемесячные расходы 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Аренда помещения –150 500 руб.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Заработная плата – 240 000 руб.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Страховые отчисления – 72 000 руб.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Продукты и ингредиенты – 400 000 руб.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Коммунальные расходы – 30 000 руб.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Бухгалтерия (</a:t>
            </a:r>
            <a:r>
              <a:rPr lang="ru-RU" sz="2400" dirty="0" err="1" smtClean="0"/>
              <a:t>аутсорсинг</a:t>
            </a:r>
            <a:r>
              <a:rPr lang="ru-RU" sz="2400" dirty="0" smtClean="0"/>
              <a:t>) – 8 000 руб.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Налоги – 7 000 руб.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Прочие расходы – 25 000 руб.</a:t>
            </a:r>
          </a:p>
          <a:p>
            <a:pPr algn="ctr"/>
            <a:r>
              <a:rPr lang="ru-RU" sz="2400" u="sng" dirty="0" smtClean="0"/>
              <a:t>Итого</a:t>
            </a:r>
            <a:r>
              <a:rPr lang="ru-RU" sz="2400" dirty="0" smtClean="0"/>
              <a:t> – 932 500 руб.</a:t>
            </a:r>
          </a:p>
          <a:p>
            <a:endParaRPr lang="ru-RU" sz="2400" dirty="0"/>
          </a:p>
        </p:txBody>
      </p:sp>
      <p:pic>
        <p:nvPicPr>
          <p:cNvPr id="6" name="Рисунок 5" descr="cat-money-pink-Favim.com-29584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1643050"/>
            <a:ext cx="3786182" cy="4500594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Наш сад</a:t>
            </a:r>
            <a:endParaRPr lang="ru-RU" dirty="0"/>
          </a:p>
        </p:txBody>
      </p:sp>
      <p:pic>
        <p:nvPicPr>
          <p:cNvPr id="4" name="Содержимое 3" descr="cherr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8338" y="1600200"/>
            <a:ext cx="7227323" cy="4525963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478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Sweet Kingdom </vt:lpstr>
      <vt:lpstr>Презентация PowerPoint</vt:lpstr>
      <vt:lpstr>Презентация PowerPoint</vt:lpstr>
      <vt:lpstr>Презентация PowerPoint</vt:lpstr>
      <vt:lpstr> НАШ ПЕРСОНАЛ </vt:lpstr>
      <vt:lpstr> ИМИДЖ ПЕРСОНАЛА </vt:lpstr>
      <vt:lpstr>НАШИ ПОМОШНИКИ</vt:lpstr>
      <vt:lpstr>Презентация PowerPoint</vt:lpstr>
      <vt:lpstr>Наш сад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150318</dc:creator>
  <cp:lastModifiedBy>www</cp:lastModifiedBy>
  <cp:revision>25</cp:revision>
  <dcterms:created xsi:type="dcterms:W3CDTF">2018-05-16T12:12:59Z</dcterms:created>
  <dcterms:modified xsi:type="dcterms:W3CDTF">2018-05-21T11:59:39Z</dcterms:modified>
</cp:coreProperties>
</file>