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sldIdLst>
    <p:sldId id="310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7" r:id="rId11"/>
    <p:sldId id="264" r:id="rId12"/>
    <p:sldId id="265" r:id="rId13"/>
    <p:sldId id="266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6" r:id="rId41"/>
    <p:sldId id="299" r:id="rId42"/>
    <p:sldId id="298" r:id="rId43"/>
    <p:sldId id="300" r:id="rId44"/>
    <p:sldId id="301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309" r:id="rId5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342" autoAdjust="0"/>
  </p:normalViewPr>
  <p:slideViewPr>
    <p:cSldViewPr>
      <p:cViewPr varScale="1">
        <p:scale>
          <a:sx n="73" d="100"/>
          <a:sy n="73" d="100"/>
        </p:scale>
        <p:origin x="-7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F87D02-DFB6-4F1E-AA71-E286D392FDAE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F3E70E-3DD4-4AB5-BFA9-6E257D4231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843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3E70E-3DD4-4AB5-BFA9-6E257D4231EA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7421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3E70E-3DD4-4AB5-BFA9-6E257D4231EA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7421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3E70E-3DD4-4AB5-BFA9-6E257D4231EA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7421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3E70E-3DD4-4AB5-BFA9-6E257D4231EA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7421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3E70E-3DD4-4AB5-BFA9-6E257D4231EA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7421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3E70E-3DD4-4AB5-BFA9-6E257D4231EA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7421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3E70E-3DD4-4AB5-BFA9-6E257D4231EA}" type="slidenum">
              <a:rPr lang="ru-RU" smtClean="0"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7421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3E70E-3DD4-4AB5-BFA9-6E257D4231EA}" type="slidenum">
              <a:rPr lang="ru-RU" smtClean="0">
                <a:solidFill>
                  <a:prstClr val="black"/>
                </a:solidFill>
              </a:rPr>
              <a:pPr/>
              <a:t>33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7421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3E70E-3DD4-4AB5-BFA9-6E257D4231EA}" type="slidenum">
              <a:rPr lang="ru-RU" smtClean="0">
                <a:solidFill>
                  <a:prstClr val="black"/>
                </a:solidFill>
              </a:rPr>
              <a:pPr/>
              <a:t>34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7421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3E70E-3DD4-4AB5-BFA9-6E257D4231EA}" type="slidenum">
              <a:rPr lang="ru-RU" smtClean="0">
                <a:solidFill>
                  <a:prstClr val="black"/>
                </a:solidFill>
              </a:rPr>
              <a:pPr/>
              <a:t>35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7421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3E70E-3DD4-4AB5-BFA9-6E257D4231EA}" type="slidenum">
              <a:rPr lang="ru-RU" smtClean="0">
                <a:solidFill>
                  <a:prstClr val="black"/>
                </a:solidFill>
              </a:rPr>
              <a:pPr/>
              <a:t>36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7421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3E70E-3DD4-4AB5-BFA9-6E257D4231EA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7421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3E70E-3DD4-4AB5-BFA9-6E257D4231EA}" type="slidenum">
              <a:rPr lang="ru-RU" smtClean="0">
                <a:solidFill>
                  <a:prstClr val="black"/>
                </a:solidFill>
              </a:rPr>
              <a:pPr/>
              <a:t>37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7421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3E70E-3DD4-4AB5-BFA9-6E257D4231EA}" type="slidenum">
              <a:rPr lang="ru-RU" smtClean="0">
                <a:solidFill>
                  <a:prstClr val="black"/>
                </a:solidFill>
              </a:rPr>
              <a:pPr/>
              <a:t>38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7421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3E70E-3DD4-4AB5-BFA9-6E257D4231EA}" type="slidenum">
              <a:rPr lang="ru-RU" smtClean="0">
                <a:solidFill>
                  <a:prstClr val="black"/>
                </a:solidFill>
              </a:rPr>
              <a:pPr/>
              <a:t>39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7421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3E70E-3DD4-4AB5-BFA9-6E257D4231EA}" type="slidenum">
              <a:rPr lang="ru-RU" smtClean="0">
                <a:solidFill>
                  <a:prstClr val="black"/>
                </a:solidFill>
              </a:rPr>
              <a:pPr/>
              <a:t>40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7421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3E70E-3DD4-4AB5-BFA9-6E257D4231EA}" type="slidenum">
              <a:rPr lang="ru-RU" smtClean="0">
                <a:solidFill>
                  <a:prstClr val="black"/>
                </a:solidFill>
              </a:rPr>
              <a:pPr/>
              <a:t>41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74217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3E70E-3DD4-4AB5-BFA9-6E257D4231EA}" type="slidenum">
              <a:rPr lang="ru-RU" smtClean="0">
                <a:solidFill>
                  <a:prstClr val="black"/>
                </a:solidFill>
              </a:rPr>
              <a:pPr/>
              <a:t>42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74217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3E70E-3DD4-4AB5-BFA9-6E257D4231EA}" type="slidenum">
              <a:rPr lang="ru-RU" smtClean="0">
                <a:solidFill>
                  <a:prstClr val="black"/>
                </a:solidFill>
              </a:rPr>
              <a:pPr/>
              <a:t>43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74217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3E70E-3DD4-4AB5-BFA9-6E257D4231EA}" type="slidenum">
              <a:rPr lang="ru-RU" smtClean="0">
                <a:solidFill>
                  <a:prstClr val="black"/>
                </a:solidFill>
              </a:rPr>
              <a:pPr/>
              <a:t>44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74217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3E70E-3DD4-4AB5-BFA9-6E257D4231EA}" type="slidenum">
              <a:rPr lang="ru-RU" smtClean="0">
                <a:solidFill>
                  <a:prstClr val="black"/>
                </a:solidFill>
              </a:rPr>
              <a:pPr/>
              <a:t>45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74217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3E70E-3DD4-4AB5-BFA9-6E257D4231EA}" type="slidenum">
              <a:rPr lang="ru-RU" smtClean="0">
                <a:solidFill>
                  <a:prstClr val="black"/>
                </a:solidFill>
              </a:rPr>
              <a:pPr/>
              <a:t>46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7421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3E70E-3DD4-4AB5-BFA9-6E257D4231EA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74217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3E70E-3DD4-4AB5-BFA9-6E257D4231EA}" type="slidenum">
              <a:rPr lang="ru-RU" smtClean="0">
                <a:solidFill>
                  <a:prstClr val="black"/>
                </a:solidFill>
              </a:rPr>
              <a:pPr/>
              <a:t>47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74217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3E70E-3DD4-4AB5-BFA9-6E257D4231EA}" type="slidenum">
              <a:rPr lang="ru-RU" smtClean="0">
                <a:solidFill>
                  <a:prstClr val="black"/>
                </a:solidFill>
              </a:rPr>
              <a:pPr/>
              <a:t>48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74217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3E70E-3DD4-4AB5-BFA9-6E257D4231EA}" type="slidenum">
              <a:rPr lang="ru-RU" smtClean="0">
                <a:solidFill>
                  <a:prstClr val="black"/>
                </a:solidFill>
              </a:rPr>
              <a:pPr/>
              <a:t>49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74217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3E70E-3DD4-4AB5-BFA9-6E257D4231EA}" type="slidenum">
              <a:rPr lang="ru-RU" smtClean="0">
                <a:solidFill>
                  <a:prstClr val="black"/>
                </a:solidFill>
              </a:rPr>
              <a:pPr/>
              <a:t>50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74217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3E70E-3DD4-4AB5-BFA9-6E257D4231EA}" type="slidenum">
              <a:rPr lang="ru-RU" smtClean="0">
                <a:solidFill>
                  <a:prstClr val="black"/>
                </a:solidFill>
              </a:rPr>
              <a:pPr/>
              <a:t>51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74217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3E70E-3DD4-4AB5-BFA9-6E257D4231EA}" type="slidenum">
              <a:rPr lang="ru-RU" smtClean="0">
                <a:solidFill>
                  <a:prstClr val="black"/>
                </a:solidFill>
              </a:rPr>
              <a:pPr/>
              <a:t>52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7421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3E70E-3DD4-4AB5-BFA9-6E257D4231EA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7421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3E70E-3DD4-4AB5-BFA9-6E257D4231EA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7421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3E70E-3DD4-4AB5-BFA9-6E257D4231EA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7421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3E70E-3DD4-4AB5-BFA9-6E257D4231EA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7421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3E70E-3DD4-4AB5-BFA9-6E257D4231EA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7421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3E70E-3DD4-4AB5-BFA9-6E257D4231EA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742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03" y="188640"/>
            <a:ext cx="4578545" cy="62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5085184"/>
            <a:ext cx="4104456" cy="1368152"/>
          </a:xfrm>
          <a:solidFill>
            <a:srgbClr val="92D050"/>
          </a:solidFill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учитель английского языка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ООШ №1 г.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Анадыря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Афанасьева Людмила Александровна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91880" y="4581128"/>
            <a:ext cx="72008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6296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9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0179688"/>
              </p:ext>
            </p:extLst>
          </p:nvPr>
        </p:nvGraphicFramePr>
        <p:xfrm>
          <a:off x="457200" y="1600200"/>
          <a:ext cx="8229600" cy="4133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82661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транскрипция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перевод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26611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Bye.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Пока.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26611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Bye-bye.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До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свидания.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26611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Goodbye.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 свидания.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26611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See you.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До встречи.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691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10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3382060"/>
              </p:ext>
            </p:extLst>
          </p:nvPr>
        </p:nvGraphicFramePr>
        <p:xfrm>
          <a:off x="457200" y="1600200"/>
          <a:ext cx="8229600" cy="4349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2129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транскрипция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перевод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2129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Uu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ʌ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[а]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2129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bus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bʌ</a:t>
                      </a:r>
                      <a:r>
                        <a:rPr lang="en-US" sz="2400" b="0" dirty="0" err="1" smtClean="0">
                          <a:effectLst/>
                          <a:latin typeface="Times New Roman"/>
                          <a:ea typeface="Calibri"/>
                        </a:rPr>
                        <a:t>s</a:t>
                      </a:r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автобус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2129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cup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kʌ</a:t>
                      </a:r>
                      <a:r>
                        <a:rPr lang="en-US" sz="2400" b="0" dirty="0" err="1" smtClean="0">
                          <a:effectLst/>
                          <a:latin typeface="Times New Roman"/>
                          <a:ea typeface="Calibri"/>
                        </a:rPr>
                        <a:t>p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чашка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2129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sun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sʌ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n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солнце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2129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mu</a:t>
                      </a:r>
                      <a:r>
                        <a:rPr kumimoji="0" lang="hy-AM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ց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mʌ</a:t>
                      </a:r>
                      <a:r>
                        <a:rPr kumimoji="0" lang="hy-AM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ց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кружка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2129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ju</a:t>
                      </a:r>
                      <a:r>
                        <a:rPr lang="hy-AM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ց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2400" b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</a:t>
                      </a:r>
                      <a:r>
                        <a:rPr lang="ru-RU" sz="2400" b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ӡ</a:t>
                      </a:r>
                      <a:r>
                        <a:rPr lang="en-US" sz="2400" b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ʌ</a:t>
                      </a:r>
                      <a:r>
                        <a:rPr kumimoji="0" lang="hy-AM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ց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кувшин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9494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11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1694394"/>
              </p:ext>
            </p:extLst>
          </p:nvPr>
        </p:nvGraphicFramePr>
        <p:xfrm>
          <a:off x="457200" y="1600200"/>
          <a:ext cx="8229600" cy="43490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5757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транскрипция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перевод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57574">
                <a:tc>
                  <a:txBody>
                    <a:bodyPr/>
                    <a:lstStyle/>
                    <a:p>
                      <a:pPr algn="ctr"/>
                      <a:r>
                        <a:rPr lang="en-US" sz="2400" u="sng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ee</a:t>
                      </a:r>
                      <a:endParaRPr lang="ru-RU" sz="2400" u="sng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i: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[и:]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5757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lang="en-US" sz="2400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ee</a:t>
                      </a:r>
                      <a:endParaRPr lang="ru-RU" sz="2400" u="sng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bi: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пчела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5757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tr</a:t>
                      </a:r>
                      <a:r>
                        <a:rPr lang="en-US" sz="2400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ee</a:t>
                      </a:r>
                      <a:endParaRPr lang="ru-RU" sz="2400" u="sng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tri: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дерево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5757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sw</a:t>
                      </a:r>
                      <a:r>
                        <a:rPr lang="en-US" sz="2400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ee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swi:t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конфета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5757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str</a:t>
                      </a:r>
                      <a:r>
                        <a:rPr lang="en-US" sz="2400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ee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srti:t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улица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00363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sz="2400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ee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mi:t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встречать, знакомиться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686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</a:t>
            </a:r>
            <a:r>
              <a:rPr lang="ru-RU" dirty="0" smtClean="0"/>
              <a:t>2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8153628"/>
              </p:ext>
            </p:extLst>
          </p:nvPr>
        </p:nvGraphicFramePr>
        <p:xfrm>
          <a:off x="457200" y="1600200"/>
          <a:ext cx="8229600" cy="45689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98447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транскрипция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перевод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348380">
                <a:tc>
                  <a:txBody>
                    <a:bodyPr/>
                    <a:lstStyle/>
                    <a:p>
                      <a:pPr algn="ctr"/>
                      <a:r>
                        <a:rPr lang="en-US" sz="240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en-US" sz="2400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ee</a:t>
                      </a:r>
                      <a:endParaRPr lang="ru-RU" sz="2400" u="sng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видеть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236113">
                <a:tc>
                  <a:txBody>
                    <a:bodyPr/>
                    <a:lstStyle/>
                    <a:p>
                      <a:pPr algn="ctr"/>
                      <a:r>
                        <a:rPr lang="ru-RU" sz="240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240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en-US" sz="2400" u="non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can </a:t>
                      </a:r>
                      <a:r>
                        <a:rPr lang="en-US" sz="240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en-US" sz="2400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ee</a:t>
                      </a:r>
                      <a:r>
                        <a:rPr lang="ru-RU" sz="240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u="none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ru-RU" sz="2400" b="1" u="none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…</a:t>
                      </a:r>
                      <a:endParaRPr lang="ru-RU" sz="1800" b="0" u="non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 название животного или предмета в </a:t>
                      </a:r>
                      <a:r>
                        <a:rPr kumimoji="0" lang="ru-RU" sz="20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ед.ч</a:t>
                      </a: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вижу …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674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</a:t>
            </a:r>
            <a:r>
              <a:rPr lang="ru-RU" dirty="0" smtClean="0"/>
              <a:t>5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5503418"/>
              </p:ext>
            </p:extLst>
          </p:nvPr>
        </p:nvGraphicFramePr>
        <p:xfrm>
          <a:off x="395535" y="1601360"/>
          <a:ext cx="8208912" cy="45976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3630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3630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9535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транскрипция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перевод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953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u="sng" dirty="0" err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sh</a:t>
                      </a:r>
                      <a:r>
                        <a:rPr lang="en-US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[∫</a:t>
                      </a:r>
                      <a:r>
                        <a:rPr lang="en-US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]</a:t>
                      </a: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9525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ш</a:t>
                      </a: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]</a:t>
                      </a:r>
                    </a:p>
                  </a:txBody>
                  <a:tcPr marL="68580" marR="68580" marT="9525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953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u="sng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sh</a:t>
                      </a:r>
                      <a:r>
                        <a:rPr lang="en-US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op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[∫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ɒ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магазин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953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u="sng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sh</a:t>
                      </a:r>
                      <a:r>
                        <a:rPr lang="en-US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ip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[∫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ip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]</a:t>
                      </a: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корабль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953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u="sng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sh</a:t>
                      </a:r>
                      <a:r>
                        <a:rPr lang="en-US" sz="2400" b="1" u="non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ee</a:t>
                      </a:r>
                      <a:r>
                        <a:rPr lang="en-US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[∫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i:p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]</a:t>
                      </a: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овца, овцы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953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fi</a:t>
                      </a:r>
                      <a:r>
                        <a:rPr lang="en-US" sz="2400" u="sng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sh</a:t>
                      </a:r>
                      <a:endParaRPr lang="ru-RU" sz="2400" u="sng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fi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∫]</a:t>
                      </a: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r>
                        <a:rPr lang="ru-RU" sz="240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ыба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рыбы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953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di</a:t>
                      </a:r>
                      <a:r>
                        <a:rPr lang="en-US" sz="2400" u="sng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sh</a:t>
                      </a:r>
                      <a:endParaRPr lang="ru-RU" sz="2400" u="sng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di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∫]</a:t>
                      </a: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блюдо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689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u="sng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sh</a:t>
                      </a:r>
                      <a:r>
                        <a:rPr lang="en-US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elf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[∫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elf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]</a:t>
                      </a: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полка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807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</a:t>
            </a:r>
            <a:r>
              <a:rPr lang="ru-RU" dirty="0" smtClean="0"/>
              <a:t>5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685175"/>
              </p:ext>
            </p:extLst>
          </p:nvPr>
        </p:nvGraphicFramePr>
        <p:xfrm>
          <a:off x="395535" y="1601360"/>
          <a:ext cx="8208912" cy="47869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421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44438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88031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82171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транскрипция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перевод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3584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How are you?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Как дела?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</a:p>
                    <a:p>
                      <a:pPr algn="ctr"/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Как поживаешь?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4066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I am fine.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У меня все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хорошо. </a:t>
                      </a:r>
                    </a:p>
                    <a:p>
                      <a:pPr algn="ctr"/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(Все в порядке.)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21710">
                <a:tc>
                  <a:txBody>
                    <a:bodyPr/>
                    <a:lstStyle/>
                    <a:p>
                      <a:pPr algn="ctr"/>
                      <a:r>
                        <a:rPr lang="en-US" sz="2400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ank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you.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Спасибо.</a:t>
                      </a:r>
                    </a:p>
                    <a:p>
                      <a:pPr algn="ctr"/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924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</a:t>
            </a:r>
            <a:r>
              <a:rPr lang="ru-RU" dirty="0"/>
              <a:t>6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2656229"/>
              </p:ext>
            </p:extLst>
          </p:nvPr>
        </p:nvGraphicFramePr>
        <p:xfrm>
          <a:off x="539552" y="1279632"/>
          <a:ext cx="8208912" cy="502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3630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3630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2738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транскрипция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перевод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400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Aa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æ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[э]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2738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b="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nt</a:t>
                      </a:r>
                      <a:endParaRPr lang="ru-RU" sz="2400" b="0" u="sng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æ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nt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муравей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2738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lang="en-US" sz="2400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b="0" u="sng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ց</a:t>
                      </a:r>
                      <a:endParaRPr lang="ru-RU" sz="2400" b="0" u="sng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æ</a:t>
                      </a:r>
                      <a:r>
                        <a:rPr kumimoji="0" lang="hy-AM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ց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сумка, портфель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2738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b="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ru-RU" sz="2400" b="0" u="sng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k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æ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t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kumimoji="0" lang="ru-R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кот, кошка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2738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b="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lang="ru-RU" sz="2400" b="0" u="sng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k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æ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p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кепка, бейсболка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2738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b="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mp</a:t>
                      </a:r>
                      <a:endParaRPr lang="ru-RU" sz="2400" b="0" u="sng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æ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mp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лампа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76929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b="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lang="ru-RU" sz="2400" b="0" u="sng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æ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n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фургон, микроавтобус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2738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b="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ru-RU" sz="2400" b="0" u="sng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h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æ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t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шляпа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42738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b="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lang="ru-RU" sz="2400" b="0" u="sng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æ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p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карта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74560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dirty="0" smtClean="0"/>
              <a:t>Step 1</a:t>
            </a:r>
            <a:r>
              <a:rPr lang="ru-RU" dirty="0" smtClean="0"/>
              <a:t>7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7670125"/>
              </p:ext>
            </p:extLst>
          </p:nvPr>
        </p:nvGraphicFramePr>
        <p:xfrm>
          <a:off x="323528" y="1138757"/>
          <a:ext cx="8424936" cy="54967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80831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80831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3207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транскрипция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перевод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80915">
                <a:tc>
                  <a:txBody>
                    <a:bodyPr/>
                    <a:lstStyle/>
                    <a:p>
                      <a:pPr algn="ctr"/>
                      <a:r>
                        <a:rPr lang="en-US" sz="2000" u="none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Aa</a:t>
                      </a:r>
                      <a:endParaRPr lang="ru-RU" sz="2000" u="non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cs typeface="+mn-cs"/>
                        </a:rPr>
                        <a:t>ǝ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en-US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в безударной позиции, служебные слова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[э]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446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ru-RU" sz="20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Times New Roman"/>
                        </a:rPr>
                        <a:t>ǝ</a:t>
                      </a: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4469">
                <a:tc>
                  <a:txBody>
                    <a:bodyPr/>
                    <a:lstStyle/>
                    <a:p>
                      <a:pPr algn="ctr"/>
                      <a:r>
                        <a:rPr lang="en-US" sz="2000" b="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en-US" sz="2000" b="0" u="non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000" b="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lang="ru-RU" sz="2000" b="0" u="non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0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k</a:t>
                      </a:r>
                      <a:r>
                        <a:rPr kumimoji="0" lang="en-US" sz="20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Times New Roman"/>
                        </a:rPr>
                        <a:t>ǝn</a:t>
                      </a: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мочь, уметь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4469">
                <a:tc>
                  <a:txBody>
                    <a:bodyPr/>
                    <a:lstStyle/>
                    <a:p>
                      <a:pPr algn="ctr"/>
                      <a:r>
                        <a:rPr lang="en-US" sz="2000" b="0" u="non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000" b="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nd</a:t>
                      </a:r>
                      <a:endParaRPr lang="ru-RU" sz="20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0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Times New Roman"/>
                        </a:rPr>
                        <a:t>ǝnd</a:t>
                      </a:r>
                      <a:r>
                        <a:rPr kumimoji="0" 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Times New Roman"/>
                        </a:rPr>
                        <a:t>]</a:t>
                      </a:r>
                      <a:endParaRPr kumimoji="0" lang="ru-RU" sz="2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4469">
                <a:tc>
                  <a:txBody>
                    <a:bodyPr/>
                    <a:lstStyle/>
                    <a:p>
                      <a:pPr algn="ctr"/>
                      <a:r>
                        <a:rPr lang="en-US" sz="2000" b="0" u="sng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ck</a:t>
                      </a:r>
                      <a:endParaRPr lang="ru-RU" sz="2000" b="0" u="sng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k</a:t>
                      </a: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[к]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4469">
                <a:tc>
                  <a:txBody>
                    <a:bodyPr/>
                    <a:lstStyle/>
                    <a:p>
                      <a:pPr algn="ctr"/>
                      <a:r>
                        <a:rPr lang="en-US" sz="2000" b="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</a:t>
                      </a:r>
                      <a:r>
                        <a:rPr lang="en-US" sz="2000" b="0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ck</a:t>
                      </a:r>
                      <a:endParaRPr lang="ru-RU" sz="2000" b="0" u="sng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k</a:t>
                      </a: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ɒ</a:t>
                      </a:r>
                      <a:r>
                        <a:rPr kumimoji="0" 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k</a:t>
                      </a: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петух</a:t>
                      </a:r>
                      <a:endParaRPr lang="ru-RU" sz="2000" u="non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4469">
                <a:tc>
                  <a:txBody>
                    <a:bodyPr/>
                    <a:lstStyle/>
                    <a:p>
                      <a:pPr algn="ctr"/>
                      <a:r>
                        <a:rPr lang="en-US" sz="2000" b="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clo</a:t>
                      </a:r>
                      <a:r>
                        <a:rPr lang="en-US" sz="2000" b="0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ck</a:t>
                      </a:r>
                      <a:endParaRPr lang="ru-RU" sz="2000" b="0" u="sng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kl</a:t>
                      </a: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ɒ</a:t>
                      </a:r>
                      <a:r>
                        <a:rPr kumimoji="0" 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k</a:t>
                      </a: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часы</a:t>
                      </a:r>
                      <a:endParaRPr lang="ru-RU" sz="2000" u="non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4469">
                <a:tc>
                  <a:txBody>
                    <a:bodyPr/>
                    <a:lstStyle/>
                    <a:p>
                      <a:pPr algn="ctr"/>
                      <a:r>
                        <a:rPr lang="en-US" sz="2000" b="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so</a:t>
                      </a:r>
                      <a:r>
                        <a:rPr lang="en-US" sz="2000" b="0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ck</a:t>
                      </a:r>
                      <a:endParaRPr lang="ru-RU" sz="2000" b="0" u="sng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</a:t>
                      </a: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ɒ</a:t>
                      </a:r>
                      <a:r>
                        <a:rPr kumimoji="0" 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k</a:t>
                      </a: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носок</a:t>
                      </a:r>
                      <a:endParaRPr lang="ru-RU" sz="2000" u="non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74469">
                <a:tc>
                  <a:txBody>
                    <a:bodyPr/>
                    <a:lstStyle/>
                    <a:p>
                      <a:pPr algn="ctr"/>
                      <a:r>
                        <a:rPr lang="en-US" sz="2000" b="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du</a:t>
                      </a:r>
                      <a:r>
                        <a:rPr lang="en-US" sz="2000" b="0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ck</a:t>
                      </a:r>
                      <a:endParaRPr lang="ru-RU" sz="2000" b="0" u="sng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0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dʌ</a:t>
                      </a:r>
                      <a:r>
                        <a:rPr kumimoji="0" lang="en-US" sz="20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k</a:t>
                      </a: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утка</a:t>
                      </a:r>
                      <a:endParaRPr lang="ru-RU" sz="2000" u="non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74469">
                <a:tc>
                  <a:txBody>
                    <a:bodyPr/>
                    <a:lstStyle/>
                    <a:p>
                      <a:pPr algn="ctr"/>
                      <a:r>
                        <a:rPr lang="en-US" sz="2000" b="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bla</a:t>
                      </a:r>
                      <a:r>
                        <a:rPr lang="en-US" sz="2000" b="0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ck</a:t>
                      </a:r>
                      <a:endParaRPr lang="ru-RU" sz="2000" b="0" u="sng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0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bl</a:t>
                      </a: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æ</a:t>
                      </a:r>
                      <a:r>
                        <a:rPr kumimoji="0" 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k</a:t>
                      </a: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черный</a:t>
                      </a:r>
                      <a:endParaRPr lang="ru-RU" sz="2000" u="non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74469">
                <a:tc>
                  <a:txBody>
                    <a:bodyPr/>
                    <a:lstStyle/>
                    <a:p>
                      <a:pPr algn="ctr"/>
                      <a:r>
                        <a:rPr lang="en-US" sz="2000" b="0" u="non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ցr</a:t>
                      </a:r>
                      <a:r>
                        <a:rPr lang="en-US" sz="2000" b="0" u="none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ee</a:t>
                      </a:r>
                      <a:r>
                        <a:rPr lang="en-US" sz="2000" b="0" u="non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lang="ru-RU" sz="2000" b="0" u="non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hy-AM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ց</a:t>
                      </a:r>
                      <a:r>
                        <a:rPr kumimoji="0" lang="en-US" sz="20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ri:n</a:t>
                      </a:r>
                      <a:r>
                        <a:rPr kumimoji="0" lang="hy-AM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kumimoji="0" lang="ru-RU" sz="2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зеленый</a:t>
                      </a:r>
                      <a:endParaRPr lang="ru-RU" sz="2000" u="non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74469">
                <a:tc>
                  <a:txBody>
                    <a:bodyPr/>
                    <a:lstStyle/>
                    <a:p>
                      <a:pPr algn="ctr"/>
                      <a:r>
                        <a:rPr lang="en-US" sz="2000" b="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red</a:t>
                      </a:r>
                      <a:endParaRPr lang="ru-RU" sz="2000" b="0" u="non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red</a:t>
                      </a: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красный, рыжий</a:t>
                      </a:r>
                      <a:endParaRPr lang="ru-RU" sz="2000" u="non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19421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/>
              <a:t>Step 1</a:t>
            </a:r>
            <a:r>
              <a:rPr lang="ru-RU" dirty="0" smtClean="0"/>
              <a:t>8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3553514"/>
              </p:ext>
            </p:extLst>
          </p:nvPr>
        </p:nvGraphicFramePr>
        <p:xfrm>
          <a:off x="323528" y="1556791"/>
          <a:ext cx="8424936" cy="42484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80831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80831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70807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транскрипция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перевод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08079">
                <a:tc>
                  <a:txBody>
                    <a:bodyPr/>
                    <a:lstStyle/>
                    <a:p>
                      <a:pPr algn="ctr"/>
                      <a:r>
                        <a:rPr lang="en-US" sz="2400" u="sng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oo</a:t>
                      </a:r>
                      <a:endParaRPr lang="ru-RU" sz="2400" u="sng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l-GR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υ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[у]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08079">
                <a:tc>
                  <a:txBody>
                    <a:bodyPr/>
                    <a:lstStyle/>
                    <a:p>
                      <a:pPr algn="ctr"/>
                      <a:r>
                        <a:rPr lang="en-US" sz="240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lang="en-US" sz="2400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oo</a:t>
                      </a:r>
                      <a:r>
                        <a:rPr lang="en-US" sz="240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endParaRPr lang="ru-RU" sz="2400" u="sng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</a:t>
                      </a:r>
                      <a:r>
                        <a:rPr kumimoji="0" lang="el-GR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υ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k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книга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08079">
                <a:tc>
                  <a:txBody>
                    <a:bodyPr/>
                    <a:lstStyle/>
                    <a:p>
                      <a:pPr algn="ctr"/>
                      <a:r>
                        <a:rPr lang="en-US" sz="240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en-US" sz="2400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oo</a:t>
                      </a:r>
                      <a:r>
                        <a:rPr lang="en-US" sz="240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endParaRPr lang="ru-RU" sz="2400" u="sng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h</a:t>
                      </a:r>
                      <a:r>
                        <a:rPr kumimoji="0" lang="el-GR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υ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k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крючок, крюк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08079">
                <a:tc>
                  <a:txBody>
                    <a:bodyPr/>
                    <a:lstStyle/>
                    <a:p>
                      <a:pPr algn="ctr"/>
                      <a:r>
                        <a:rPr lang="en-US" sz="240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en-US" sz="2400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oo</a:t>
                      </a:r>
                      <a:r>
                        <a:rPr lang="en-US" sz="240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endParaRPr lang="ru-RU" sz="2400" u="sng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k</a:t>
                      </a:r>
                      <a:r>
                        <a:rPr kumimoji="0" lang="el-GR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υ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k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повар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08079">
                <a:tc>
                  <a:txBody>
                    <a:bodyPr/>
                    <a:lstStyle/>
                    <a:p>
                      <a:pPr algn="ctr"/>
                      <a:r>
                        <a:rPr lang="en-US" sz="240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</a:t>
                      </a:r>
                      <a:r>
                        <a:rPr lang="en-US" sz="2400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oo</a:t>
                      </a:r>
                      <a:r>
                        <a:rPr lang="en-US" sz="240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lang="ru-RU" sz="2400" u="sng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</a:t>
                      </a:r>
                      <a:r>
                        <a:rPr kumimoji="0" lang="el-GR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υ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лес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93416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/>
              <a:t>Step 1</a:t>
            </a:r>
            <a:r>
              <a:rPr lang="ru-RU" dirty="0" smtClean="0"/>
              <a:t>8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3684966"/>
              </p:ext>
            </p:extLst>
          </p:nvPr>
        </p:nvGraphicFramePr>
        <p:xfrm>
          <a:off x="467543" y="1556791"/>
          <a:ext cx="8280921" cy="396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33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49627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6030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90886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транскрипция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перевод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5790">
                <a:tc>
                  <a:txBody>
                    <a:bodyPr/>
                    <a:lstStyle/>
                    <a:p>
                      <a:pPr algn="ctr"/>
                      <a:endParaRPr lang="ru-RU" sz="2400" u="none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sz="2400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</a:t>
                      </a:r>
                      <a:r>
                        <a:rPr lang="en-US" sz="2400" u="sng" strike="sng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en-US" sz="2400" u="non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ere</a:t>
                      </a:r>
                      <a:r>
                        <a:rPr lang="en-US" sz="240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are you </a:t>
                      </a:r>
                      <a:r>
                        <a:rPr lang="en-US" sz="2400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from</a:t>
                      </a:r>
                      <a:r>
                        <a:rPr lang="en-US" sz="240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sz="2400" u="none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u="non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u="none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u="non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Откуда</a:t>
                      </a:r>
                      <a:r>
                        <a:rPr lang="ru-RU" sz="2400" u="non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ты (родом)?</a:t>
                      </a:r>
                      <a:endParaRPr lang="ru-RU" sz="2400" u="non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25790">
                <a:tc>
                  <a:txBody>
                    <a:bodyPr/>
                    <a:lstStyle/>
                    <a:p>
                      <a:pPr algn="ctr"/>
                      <a:endParaRPr lang="ru-RU" sz="2400" u="none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sz="240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I’m </a:t>
                      </a:r>
                      <a:r>
                        <a:rPr lang="en-US" sz="2400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from</a:t>
                      </a:r>
                      <a:r>
                        <a:rPr lang="en-US" sz="240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…</a:t>
                      </a:r>
                      <a:endParaRPr lang="ru-RU" sz="2400" u="none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u="non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u="none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 </a:t>
                      </a:r>
                      <a:r>
                        <a:rPr lang="ru-RU" sz="2400" u="non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</a:t>
                      </a:r>
                      <a:r>
                        <a:rPr lang="ru-RU" sz="240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…</a:t>
                      </a:r>
                      <a:endParaRPr lang="ru-RU" sz="2400" u="non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6710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2643342"/>
              </p:ext>
            </p:extLst>
          </p:nvPr>
        </p:nvGraphicFramePr>
        <p:xfrm>
          <a:off x="611561" y="1484781"/>
          <a:ext cx="7920879" cy="44290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029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64029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4029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88509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транскрипция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перевод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3112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Hi!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Привет!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22413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Hello!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Привет!/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Здравствуй!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8509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am …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я 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96196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/>
              <a:t>Step 1</a:t>
            </a:r>
            <a:r>
              <a:rPr lang="ru-RU" dirty="0"/>
              <a:t>9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0164378"/>
              </p:ext>
            </p:extLst>
          </p:nvPr>
        </p:nvGraphicFramePr>
        <p:xfrm>
          <a:off x="323528" y="1556791"/>
          <a:ext cx="8424936" cy="40324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80831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80831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70807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транскрипция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перевод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08079">
                <a:tc>
                  <a:txBody>
                    <a:bodyPr/>
                    <a:lstStyle/>
                    <a:p>
                      <a:pPr algn="ctr"/>
                      <a:endParaRPr lang="ru-RU" sz="2400" u="none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sz="240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bi</a:t>
                      </a:r>
                      <a:r>
                        <a:rPr lang="hy-AM" sz="240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ց</a:t>
                      </a:r>
                      <a:endParaRPr lang="ru-RU" sz="2400" u="none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u="non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bi</a:t>
                      </a:r>
                      <a:r>
                        <a:rPr kumimoji="0" lang="hy-AM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ց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u="none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большой</a:t>
                      </a:r>
                      <a:endParaRPr lang="ru-RU" sz="2400" u="non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769890">
                <a:tc>
                  <a:txBody>
                    <a:bodyPr/>
                    <a:lstStyle/>
                    <a:p>
                      <a:pPr algn="ctr"/>
                      <a:endParaRPr lang="ru-RU" sz="2400" u="none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sz="2400" b="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littl</a:t>
                      </a:r>
                      <a:r>
                        <a:rPr lang="en-US" sz="2400" b="0" u="none" strike="sng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2400" b="0" u="none" strike="sngStrike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u="non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litl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u="none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маленький</a:t>
                      </a:r>
                      <a:endParaRPr lang="ru-RU" sz="2400" u="non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08950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/>
              <a:t>Step </a:t>
            </a:r>
            <a:r>
              <a:rPr lang="ru-RU" dirty="0" smtClean="0"/>
              <a:t>22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4544245"/>
              </p:ext>
            </p:extLst>
          </p:nvPr>
        </p:nvGraphicFramePr>
        <p:xfrm>
          <a:off x="395537" y="1556791"/>
          <a:ext cx="8352927" cy="48417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430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8430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8430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2150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транскрипция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перевод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949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u="sng" dirty="0" err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ch</a:t>
                      </a:r>
                      <a:r>
                        <a:rPr lang="en-US" sz="24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</a:t>
                      </a:r>
                      <a:endParaRPr lang="ru-RU" sz="2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[t∫] </a:t>
                      </a:r>
                      <a:r>
                        <a:rPr lang="ru-RU" sz="24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2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[</a:t>
                      </a:r>
                      <a:r>
                        <a:rPr lang="ru-RU" sz="24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</a:t>
                      </a:r>
                      <a:r>
                        <a:rPr lang="ru-RU" sz="24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]</a:t>
                      </a:r>
                      <a:endParaRPr lang="ru-RU" sz="2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89893">
                <a:tc>
                  <a:txBody>
                    <a:bodyPr/>
                    <a:lstStyle/>
                    <a:p>
                      <a:pPr algn="ctr"/>
                      <a:r>
                        <a:rPr lang="en-US" sz="2400" b="0" u="non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ben</a:t>
                      </a:r>
                      <a:r>
                        <a:rPr lang="en-US" sz="2400" b="0" u="sng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endParaRPr lang="ru-RU" sz="2400" b="0" u="sng" dirty="0" smtClean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bentʃ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скамейка</a:t>
                      </a:r>
                      <a:endParaRPr lang="ru-RU" sz="2400" b="0" u="none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pPr algn="ctr"/>
                      <a:r>
                        <a:rPr lang="en-US" sz="2400" b="0" u="sng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400" b="0" u="non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imp</a:t>
                      </a:r>
                      <a:endParaRPr lang="ru-RU" sz="2400" b="0" u="non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tʃɪmp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 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шимпанзе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pPr algn="ctr"/>
                      <a:r>
                        <a:rPr lang="en-US" sz="2400" b="0" u="sng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400" b="0" u="non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en-US" sz="2400" b="1" u="non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ck</a:t>
                      </a:r>
                      <a:endParaRPr lang="ru-RU" sz="2400" b="1" u="non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tʃɪk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 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цыплёнок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pPr algn="ctr"/>
                      <a:r>
                        <a:rPr lang="en-US" sz="2400" b="0" u="sng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400" b="0" u="non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erry</a:t>
                      </a:r>
                      <a:endParaRPr lang="ru-RU" sz="2400" b="0" u="non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[ˈ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tʃeri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вишня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pPr algn="ctr"/>
                      <a:r>
                        <a:rPr lang="en-US" sz="2400" b="0" u="non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</a:t>
                      </a:r>
                      <a:r>
                        <a:rPr lang="en-US" sz="2400" b="0" u="sng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endParaRPr lang="ru-RU" sz="2400" b="0" u="sng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mætʃ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спичка</a:t>
                      </a:r>
                      <a:endParaRPr lang="ru-RU" sz="2400" b="0" u="non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370920">
                <a:tc>
                  <a:txBody>
                    <a:bodyPr/>
                    <a:lstStyle/>
                    <a:p>
                      <a:pPr algn="ctr"/>
                      <a:r>
                        <a:rPr lang="ru-RU" sz="2400" b="0" u="none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is</a:t>
                      </a:r>
                      <a:endParaRPr lang="ru-RU" sz="2400" b="0" u="non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ru-RU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ɪz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является, находится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(3-е лицо ед. числа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глагола </a:t>
                      </a:r>
                      <a:r>
                        <a:rPr kumimoji="0" lang="ru-RU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to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be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39081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/>
              <a:t>Step </a:t>
            </a:r>
            <a:r>
              <a:rPr lang="ru-RU" dirty="0" smtClean="0"/>
              <a:t>23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3144958"/>
              </p:ext>
            </p:extLst>
          </p:nvPr>
        </p:nvGraphicFramePr>
        <p:xfrm>
          <a:off x="395537" y="1556791"/>
          <a:ext cx="8352927" cy="40062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430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8430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8430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2150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транскрипция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перевод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1217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it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ru-RU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ɪt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он, она, оно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(о  предметах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 животных)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1217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happy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[ˈ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hæpi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счастливый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8989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sad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sæd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 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грустный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pPr algn="ctr"/>
                      <a:r>
                        <a:rPr lang="hy-AM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ց</a:t>
                      </a:r>
                      <a:r>
                        <a:rPr lang="en-US" sz="2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oo</a:t>
                      </a:r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ɡʊd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хороший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bad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bæd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плохой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funny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[ˈ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fʌni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 </a:t>
                      </a:r>
                      <a:endParaRPr kumimoji="0" lang="ru-R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забавный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9897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/>
              <a:t>Step </a:t>
            </a:r>
            <a:r>
              <a:rPr lang="ru-RU" dirty="0" smtClean="0"/>
              <a:t>24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0053144"/>
              </p:ext>
            </p:extLst>
          </p:nvPr>
        </p:nvGraphicFramePr>
        <p:xfrm>
          <a:off x="395536" y="1268761"/>
          <a:ext cx="8352927" cy="53191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430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8430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8430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3477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транскрипция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перевод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293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u="sng" dirty="0" err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ar</a:t>
                      </a:r>
                      <a:endParaRPr lang="ru-RU" sz="2400" b="0" u="sng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[a</a:t>
                      </a:r>
                      <a:r>
                        <a:rPr lang="en-US" sz="24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:]</a:t>
                      </a:r>
                      <a:endParaRPr lang="ru-RU" sz="2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[</a:t>
                      </a:r>
                      <a:r>
                        <a:rPr lang="ru-RU" sz="24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а:]</a:t>
                      </a:r>
                      <a:endParaRPr lang="ru-RU" sz="2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293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u="non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car</a:t>
                      </a:r>
                      <a:endParaRPr lang="ru-RU" sz="2400" b="0" u="non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kɑ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:] </a:t>
                      </a:r>
                      <a:endParaRPr lang="ru-RU" sz="2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автомобиль</a:t>
                      </a:r>
                      <a:endParaRPr lang="ru-RU" sz="2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293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u="non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star</a:t>
                      </a:r>
                      <a:endParaRPr lang="ru-RU" sz="2400" b="0" u="non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stɑ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:] </a:t>
                      </a:r>
                      <a:endParaRPr lang="ru-RU" sz="2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звезда</a:t>
                      </a:r>
                      <a:endParaRPr lang="ru-RU" sz="2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293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u="non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park</a:t>
                      </a:r>
                      <a:endParaRPr lang="ru-RU" sz="2400" b="0" u="non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pɑ:k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]</a:t>
                      </a:r>
                      <a:endParaRPr lang="ru-RU" sz="2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парк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293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u="non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farm</a:t>
                      </a:r>
                      <a:endParaRPr lang="ru-RU" sz="2400" b="0" u="non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fɑ:m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]</a:t>
                      </a:r>
                      <a:endParaRPr lang="ru-RU" sz="2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ферма</a:t>
                      </a:r>
                      <a:endParaRPr lang="ru-RU" sz="2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293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u="sng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or</a:t>
                      </a:r>
                      <a:endParaRPr lang="ru-RU" sz="2400" b="0" u="sng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[ɔ</a:t>
                      </a:r>
                      <a:r>
                        <a:rPr lang="ru-RU" sz="24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:]</a:t>
                      </a:r>
                      <a:endParaRPr lang="ru-RU" sz="2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[</a:t>
                      </a:r>
                      <a:r>
                        <a:rPr lang="ru-RU" sz="24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о:]</a:t>
                      </a:r>
                      <a:endParaRPr lang="ru-RU" sz="2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3477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en-US" sz="2400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or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en-US" sz="2400" strike="sngStrike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2400" strike="sng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hɔ:s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лошадь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3477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lang="en-US" sz="2400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or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pɔ:t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порт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43477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fl</a:t>
                      </a:r>
                      <a:r>
                        <a:rPr lang="en-US" sz="2400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oor</a:t>
                      </a:r>
                      <a:endParaRPr lang="ru-RU" sz="2400" u="sng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flɔ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:]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пол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43477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r>
                        <a:rPr lang="en-US" sz="2400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oor</a:t>
                      </a:r>
                      <a:endParaRPr lang="ru-RU" sz="2400" u="sng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dɔ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:]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дверь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434775">
                <a:tc>
                  <a:txBody>
                    <a:bodyPr/>
                    <a:lstStyle/>
                    <a:p>
                      <a:pPr algn="ctr"/>
                      <a:r>
                        <a:rPr lang="en-US" sz="2400" b="0" u="non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</a:t>
                      </a:r>
                      <a:r>
                        <a:rPr lang="en-US" sz="2400" b="0" u="none" strike="sng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en-US" sz="2400" b="1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 is it? </a:t>
                      </a:r>
                      <a:endParaRPr lang="ru-RU" sz="2400" u="non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Что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это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?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4870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/>
              <a:t>Step </a:t>
            </a:r>
            <a:r>
              <a:rPr lang="ru-RU" dirty="0" smtClean="0"/>
              <a:t>25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4393946"/>
              </p:ext>
            </p:extLst>
          </p:nvPr>
        </p:nvGraphicFramePr>
        <p:xfrm>
          <a:off x="395535" y="1395115"/>
          <a:ext cx="8352927" cy="38340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430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8430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8430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3207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транскрипция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перевод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331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u="sng" dirty="0" err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qu</a:t>
                      </a:r>
                      <a:r>
                        <a:rPr lang="en-US" sz="24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</a:t>
                      </a:r>
                      <a:endParaRPr lang="ru-RU" sz="2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</a:t>
                      </a:r>
                      <a:r>
                        <a:rPr lang="en-US" sz="24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[</a:t>
                      </a:r>
                      <a:r>
                        <a:rPr lang="en-US" sz="24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kw]  </a:t>
                      </a:r>
                      <a:r>
                        <a:rPr lang="ru-RU" sz="24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2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[</a:t>
                      </a:r>
                      <a:r>
                        <a:rPr lang="ru-RU" sz="2400" b="0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кв</a:t>
                      </a:r>
                      <a:r>
                        <a:rPr lang="ru-RU" sz="24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]</a:t>
                      </a:r>
                      <a:endParaRPr lang="ru-RU" sz="2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51314">
                <a:tc>
                  <a:txBody>
                    <a:bodyPr/>
                    <a:lstStyle/>
                    <a:p>
                      <a:pPr algn="ctr"/>
                      <a:r>
                        <a:rPr lang="en-US" sz="2400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qu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ee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kwi:n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королева</a:t>
                      </a: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5131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qu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ilt 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kwɪlt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стёганое одеяло</a:t>
                      </a: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33129">
                <a:tc>
                  <a:txBody>
                    <a:bodyPr/>
                    <a:lstStyle/>
                    <a:p>
                      <a:pPr algn="ctr"/>
                      <a:r>
                        <a:rPr lang="en-US" sz="24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It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u="non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is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not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…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Это не …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33129">
                <a:tc>
                  <a:txBody>
                    <a:bodyPr/>
                    <a:lstStyle/>
                    <a:p>
                      <a:pPr algn="ctr"/>
                      <a:r>
                        <a:rPr lang="en-US" sz="24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It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is</a:t>
                      </a:r>
                      <a:r>
                        <a:rPr lang="en-US" sz="24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n’t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…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Это не …</a:t>
                      </a: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77797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/>
              <a:t>Step </a:t>
            </a:r>
            <a:r>
              <a:rPr lang="ru-RU" dirty="0" smtClean="0"/>
              <a:t>26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6450486"/>
              </p:ext>
            </p:extLst>
          </p:nvPr>
        </p:nvGraphicFramePr>
        <p:xfrm>
          <a:off x="395535" y="1395115"/>
          <a:ext cx="8352927" cy="43672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430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8430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8430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3207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транскрипция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перевод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3312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Is</a:t>
                      </a:r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en-US" sz="2400" u="sng" dirty="0" smtClean="0">
                          <a:effectLst/>
                          <a:latin typeface="Times New Roman"/>
                          <a:ea typeface="Calibri"/>
                        </a:rPr>
                        <a:t>it</a:t>
                      </a:r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 a …?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Это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… ?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5131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Yes, </a:t>
                      </a:r>
                      <a:r>
                        <a:rPr lang="en-US" sz="2400" u="sng" dirty="0" smtClean="0">
                          <a:effectLst/>
                          <a:latin typeface="Times New Roman"/>
                          <a:ea typeface="Calibri"/>
                        </a:rPr>
                        <a:t>it</a:t>
                      </a:r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is</a:t>
                      </a:r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.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Да.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5131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No, </a:t>
                      </a:r>
                      <a:r>
                        <a:rPr lang="en-US" sz="2400" u="sng" dirty="0" smtClean="0">
                          <a:effectLst/>
                          <a:latin typeface="Times New Roman"/>
                          <a:ea typeface="Calibri"/>
                        </a:rPr>
                        <a:t>it</a:t>
                      </a:r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is</a:t>
                      </a:r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not</a:t>
                      </a:r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Нет.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3312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No, </a:t>
                      </a:r>
                      <a:r>
                        <a:rPr lang="en-US" sz="2400" u="sng" dirty="0" smtClean="0">
                          <a:effectLst/>
                          <a:latin typeface="Times New Roman"/>
                          <a:ea typeface="Calibri"/>
                        </a:rPr>
                        <a:t>it</a:t>
                      </a:r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is</a:t>
                      </a:r>
                      <a:r>
                        <a:rPr lang="en-US" sz="24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n’t</a:t>
                      </a:r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Нет.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33129">
                <a:tc>
                  <a:txBody>
                    <a:bodyPr/>
                    <a:lstStyle/>
                    <a:p>
                      <a:pPr algn="ctr"/>
                      <a:r>
                        <a:rPr lang="en-US" sz="2400" u="none" strike="sng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</a:t>
                      </a:r>
                      <a:r>
                        <a:rPr lang="en-US" sz="2400" u="non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is it?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Кто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это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?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33129">
                <a:tc>
                  <a:txBody>
                    <a:bodyPr/>
                    <a:lstStyle/>
                    <a:p>
                      <a:pPr algn="ctr"/>
                      <a:r>
                        <a:rPr lang="en-US" sz="24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It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u="non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is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…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Это …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05049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/>
              <a:t>Step </a:t>
            </a:r>
            <a:r>
              <a:rPr lang="ru-RU" dirty="0" smtClean="0"/>
              <a:t>29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5635786"/>
              </p:ext>
            </p:extLst>
          </p:nvPr>
        </p:nvGraphicFramePr>
        <p:xfrm>
          <a:off x="323530" y="1395115"/>
          <a:ext cx="8424933" cy="42495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80831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80831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7107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транскрипция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перевод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7201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mum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mʌm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мама, мамуля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1473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dad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dæd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папа, папочка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81101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ցranny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[ˈ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ɡræni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бабушка, бабуля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7201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ցrandad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[ˈ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ɡrændæd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дедушка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7201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aɪ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я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4708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he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[hi:]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он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47502">
                <a:tc>
                  <a:txBody>
                    <a:bodyPr/>
                    <a:lstStyle/>
                    <a:p>
                      <a:pPr algn="ctr"/>
                      <a:r>
                        <a:rPr lang="en-US" sz="2400" b="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sh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ʃi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:] 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она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7201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he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[hi:] 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он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11739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/>
              <a:t>Step </a:t>
            </a:r>
            <a:r>
              <a:rPr lang="ru-RU" dirty="0" smtClean="0"/>
              <a:t>30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5981169"/>
              </p:ext>
            </p:extLst>
          </p:nvPr>
        </p:nvGraphicFramePr>
        <p:xfrm>
          <a:off x="323530" y="1395115"/>
          <a:ext cx="8424933" cy="39060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80831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80831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2961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транскрипция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перевод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3086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Is</a:t>
                      </a:r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en-US" sz="2400" u="sng" dirty="0" smtClean="0">
                          <a:effectLst/>
                          <a:latin typeface="Times New Roman"/>
                          <a:ea typeface="Calibri"/>
                        </a:rPr>
                        <a:t>she/he</a:t>
                      </a:r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 …?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Она/ он … ?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007378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effectLst/>
                          <a:latin typeface="Times New Roman"/>
                          <a:ea typeface="Calibri"/>
                        </a:rPr>
                        <a:t>Yes,</a:t>
                      </a:r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en-US" sz="2400" u="sng" dirty="0" smtClean="0">
                          <a:effectLst/>
                          <a:latin typeface="Times New Roman"/>
                          <a:ea typeface="Calibri"/>
                        </a:rPr>
                        <a:t>she/he</a:t>
                      </a:r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is</a:t>
                      </a:r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.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Да.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07378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effectLst/>
                          <a:latin typeface="Times New Roman"/>
                          <a:ea typeface="Calibri"/>
                        </a:rPr>
                        <a:t>No,</a:t>
                      </a:r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en-US" sz="2400" u="sng" dirty="0" smtClean="0">
                          <a:effectLst/>
                          <a:latin typeface="Times New Roman"/>
                          <a:ea typeface="Calibri"/>
                        </a:rPr>
                        <a:t>she/he</a:t>
                      </a:r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is</a:t>
                      </a:r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not</a:t>
                      </a:r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Нет.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30863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effectLst/>
                          <a:latin typeface="Times New Roman"/>
                          <a:ea typeface="Calibri"/>
                        </a:rPr>
                        <a:t>No,</a:t>
                      </a:r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en-US" sz="2400" u="sng" dirty="0" smtClean="0">
                          <a:effectLst/>
                          <a:latin typeface="Times New Roman"/>
                          <a:ea typeface="Calibri"/>
                        </a:rPr>
                        <a:t>she/he</a:t>
                      </a:r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is</a:t>
                      </a:r>
                      <a:r>
                        <a:rPr lang="en-US" sz="24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n’t</a:t>
                      </a:r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Нет.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39806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/>
              <a:t>Step </a:t>
            </a:r>
            <a:r>
              <a:rPr lang="ru-RU" dirty="0" smtClean="0"/>
              <a:t>31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3672210"/>
              </p:ext>
            </p:extLst>
          </p:nvPr>
        </p:nvGraphicFramePr>
        <p:xfrm>
          <a:off x="323527" y="1395115"/>
          <a:ext cx="8424936" cy="46731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80831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80831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30682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транскрипция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перевод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962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r>
                        <a:rPr lang="en-US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2400" dirty="0" err="1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Aa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	 </a:t>
                      </a: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</a:t>
                      </a:r>
                      <a:r>
                        <a:rPr kumimoji="0" lang="ru-RU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ei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]</a:t>
                      </a: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[эй]</a:t>
                      </a: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388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lang="en-US" sz="2400" b="0" strike="sngStrike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2400" b="0" strike="sng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leɪk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озеро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4454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pl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lang="en-US" sz="2400" b="0" strike="sngStrike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2400" b="0" strike="sng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pleɪn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самолёт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4454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lang="en-US" sz="2400" b="0" strike="sngStrike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keɪk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торт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пирожное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1620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sz="2400" b="0" strike="sngStrike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2400" b="0" strike="sng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neɪm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имя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4454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ց</a:t>
                      </a:r>
                      <a:r>
                        <a:rPr lang="en-US" sz="2400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sz="2400" b="0" strike="sng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2400" b="0" strike="sng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ցeɪm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игра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1620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pl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US" sz="2400" b="0" strike="sngStrike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2400" b="0" strike="sng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pleɪt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 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тарелка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162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</a:t>
                      </a:r>
                      <a:r>
                        <a:rPr lang="ru-RU" sz="2400" dirty="0" err="1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Ee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	</a:t>
                      </a:r>
                      <a:endParaRPr lang="ru-RU" sz="2400" b="1" strike="sng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[i:] </a:t>
                      </a:r>
                      <a:endParaRPr kumimoji="0" lang="ru-RU" sz="3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[и:]</a:t>
                      </a:r>
                      <a:endParaRPr kumimoji="0" lang="ru-RU" sz="3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99981">
                <a:tc>
                  <a:txBody>
                    <a:bodyPr/>
                    <a:lstStyle/>
                    <a:p>
                      <a:pPr algn="ctr"/>
                      <a:r>
                        <a:rPr lang="en-US" sz="2400" b="0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w</a:t>
                      </a:r>
                      <a:r>
                        <a:rPr lang="en-US" sz="2400" b="0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2400" b="0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wi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:]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мы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671139">
                <a:tc>
                  <a:txBody>
                    <a:bodyPr/>
                    <a:lstStyle/>
                    <a:p>
                      <a:pPr algn="ctr"/>
                      <a:r>
                        <a:rPr lang="en-US" sz="2400" b="0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or</a:t>
                      </a:r>
                      <a:endParaRPr lang="ru-RU" sz="2400" b="0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[ɔ:]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или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0140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/>
              <a:t>Step </a:t>
            </a:r>
            <a:r>
              <a:rPr lang="ru-RU" dirty="0" smtClean="0"/>
              <a:t>33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8684093"/>
              </p:ext>
            </p:extLst>
          </p:nvPr>
        </p:nvGraphicFramePr>
        <p:xfrm>
          <a:off x="467544" y="1196751"/>
          <a:ext cx="8280921" cy="5650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030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6030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6030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5491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транскрипция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перевод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005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</a:t>
                      </a:r>
                      <a:r>
                        <a:rPr lang="ru-RU" sz="24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u="sng" dirty="0" err="1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Oo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	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 [</a:t>
                      </a:r>
                      <a:r>
                        <a:rPr kumimoji="0" lang="ru-RU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әυ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 [</a:t>
                      </a:r>
                      <a:r>
                        <a:rPr kumimoji="0" lang="ru-RU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эу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4828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en-US" sz="2400" b="0" strike="sngStrike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2400" b="0" strike="sng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rəʊz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роза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4828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st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lang="en-US" sz="2400" b="0" strike="sngStrike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2400" b="0" strike="sng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stəʊn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камень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4828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lang="en-US" sz="2400" b="0" strike="sngStrike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2400" b="0" strike="sng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bəʊn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кость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005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u="sng" dirty="0" err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ph</a:t>
                      </a:r>
                      <a:endParaRPr lang="ru-RU" sz="2400" b="0" u="sng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[f</a:t>
                      </a:r>
                      <a:r>
                        <a:rPr lang="en-US" sz="24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]</a:t>
                      </a:r>
                      <a:endParaRPr lang="ru-RU" sz="2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[</a:t>
                      </a:r>
                      <a:r>
                        <a:rPr lang="ru-RU" sz="24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r>
                        <a:rPr lang="ru-RU" sz="24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]</a:t>
                      </a:r>
                      <a:endParaRPr lang="ru-RU" sz="2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005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u="sng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ph</a:t>
                      </a:r>
                      <a:r>
                        <a:rPr lang="en-US" sz="2400" b="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o</a:t>
                      </a:r>
                      <a:r>
                        <a:rPr lang="en-US" sz="2400" b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</a:t>
                      </a:r>
                      <a:r>
                        <a:rPr lang="en-US" sz="2400" b="0" strike="sngStrike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</a:t>
                      </a:r>
                      <a:endParaRPr lang="ru-RU" sz="2400" b="0" strike="sngStrike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fəʊn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телефон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005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u="sng" dirty="0" err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</a:t>
                      </a:r>
                      <a:r>
                        <a:rPr lang="en-US" sz="2400" b="0" u="sng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+ld</a:t>
                      </a:r>
                      <a:endParaRPr lang="ru-RU" sz="2400" b="0" u="sng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[</a:t>
                      </a:r>
                      <a:r>
                        <a:rPr lang="en-US" sz="24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әυ</a:t>
                      </a:r>
                      <a:r>
                        <a:rPr lang="en-US" sz="24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]</a:t>
                      </a:r>
                      <a:r>
                        <a:rPr lang="ru-RU" sz="24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2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[</a:t>
                      </a:r>
                      <a:r>
                        <a:rPr lang="ru-RU" sz="2400" b="0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эу</a:t>
                      </a:r>
                      <a:r>
                        <a:rPr lang="ru-RU" sz="24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]</a:t>
                      </a:r>
                      <a:endParaRPr lang="ru-RU" sz="2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005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</a:t>
                      </a:r>
                      <a:r>
                        <a:rPr lang="en-US" sz="24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ld</a:t>
                      </a:r>
                      <a:endParaRPr lang="ru-RU" sz="2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[</a:t>
                      </a:r>
                      <a:r>
                        <a:rPr lang="en-US" sz="2400" b="0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әυld</a:t>
                      </a:r>
                      <a:r>
                        <a:rPr lang="en-US" sz="24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]</a:t>
                      </a:r>
                      <a:r>
                        <a:rPr lang="ru-RU" sz="24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2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старый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69657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ld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kəʊld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холодный, замёрзший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4005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u="sng" dirty="0" err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oa</a:t>
                      </a:r>
                      <a:endParaRPr lang="ru-RU" sz="2400" b="0" u="sng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[</a:t>
                      </a:r>
                      <a:r>
                        <a:rPr lang="en-US" sz="24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әυ</a:t>
                      </a:r>
                      <a:r>
                        <a:rPr lang="en-US" sz="24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]</a:t>
                      </a:r>
                      <a:r>
                        <a:rPr lang="ru-RU" sz="24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2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[</a:t>
                      </a:r>
                      <a:r>
                        <a:rPr lang="ru-RU" sz="2400" b="0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эу</a:t>
                      </a:r>
                      <a:r>
                        <a:rPr lang="ru-RU" sz="24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]</a:t>
                      </a:r>
                      <a:endParaRPr lang="ru-RU" sz="2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4005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</a:t>
                      </a:r>
                      <a:r>
                        <a:rPr lang="en-US" sz="2400" b="0" u="sng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oa</a:t>
                      </a:r>
                      <a:r>
                        <a:rPr lang="en-US" sz="2400" b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</a:t>
                      </a:r>
                      <a:endParaRPr lang="ru-RU" sz="2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kəʊt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]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пальто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4005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</a:t>
                      </a:r>
                      <a:r>
                        <a:rPr lang="en-US" sz="2400" b="0" u="sng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oa</a:t>
                      </a:r>
                      <a:r>
                        <a:rPr lang="en-US" sz="2400" b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</a:t>
                      </a:r>
                      <a:endParaRPr lang="ru-RU" sz="2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bəʊt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] </a:t>
                      </a:r>
                      <a:endParaRPr kumimoji="0" lang="ru-R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лодка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6519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6947588"/>
              </p:ext>
            </p:extLst>
          </p:nvPr>
        </p:nvGraphicFramePr>
        <p:xfrm>
          <a:off x="467544" y="1340768"/>
          <a:ext cx="8229600" cy="52565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8406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транскрипция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перевод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8406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Bb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[б]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8406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Dd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[д]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8406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Kk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k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[к]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8406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Ll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[л]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8406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Mm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[м</a:t>
                      </a:r>
                      <a:r>
                        <a:rPr lang="el-GR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8406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Nn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[n]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[н]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58406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Ee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[e]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[э]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8406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нет (отрицание)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226641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/>
              <a:t>Step </a:t>
            </a:r>
            <a:r>
              <a:rPr lang="ru-RU" dirty="0" smtClean="0"/>
              <a:t>3</a:t>
            </a:r>
            <a:r>
              <a:rPr lang="en-US" dirty="0" smtClean="0"/>
              <a:t>6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200570"/>
              </p:ext>
            </p:extLst>
          </p:nvPr>
        </p:nvGraphicFramePr>
        <p:xfrm>
          <a:off x="395536" y="1268759"/>
          <a:ext cx="8424936" cy="4968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80831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80831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839282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транскрипция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перевод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72140">
                <a:tc>
                  <a:txBody>
                    <a:bodyPr/>
                    <a:lstStyle/>
                    <a:p>
                      <a:pPr algn="ctr"/>
                      <a:r>
                        <a:rPr lang="en-US" sz="2400" u="none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Uu</a:t>
                      </a:r>
                      <a:endParaRPr lang="ru-RU" sz="2400" u="non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ru-RU" sz="240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ju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:]</a:t>
                      </a:r>
                      <a:endParaRPr lang="ru-RU" sz="32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[</a:t>
                      </a:r>
                      <a:r>
                        <a:rPr kumimoji="0" lang="ru-RU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йу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endParaRPr kumimoji="0" lang="ru-RU" sz="3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71426">
                <a:tc>
                  <a:txBody>
                    <a:bodyPr/>
                    <a:lstStyle/>
                    <a:p>
                      <a:pPr algn="ctr"/>
                      <a:r>
                        <a:rPr lang="en-US" sz="24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US" sz="2400" u="non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lip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[ˈ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tju:lɪp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тюльпан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7142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pil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[ˈ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pju:pl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ученик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7142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st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dent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[ˈ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stju:dənt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kumimoji="0" lang="ru-R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студент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7142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US" sz="2400" b="0" strike="sngStrike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2400" b="0" strike="sng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kju:t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милый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7142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bl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blu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:]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синий, голубой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42815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/>
              <a:t>Step </a:t>
            </a:r>
            <a:r>
              <a:rPr lang="ru-RU" dirty="0" smtClean="0"/>
              <a:t>3</a:t>
            </a:r>
            <a:r>
              <a:rPr lang="en-US" dirty="0"/>
              <a:t>7</a:t>
            </a:r>
            <a:endParaRPr lang="ru-RU" dirty="0"/>
          </a:p>
        </p:txBody>
      </p:sp>
      <p:pic>
        <p:nvPicPr>
          <p:cNvPr id="5" name="Объект 4"/>
          <p:cNvPicPr>
            <a:picLocks noGrp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7" t="13817" r="50049" b="47541"/>
          <a:stretch/>
        </p:blipFill>
        <p:spPr bwMode="auto">
          <a:xfrm>
            <a:off x="899592" y="1484784"/>
            <a:ext cx="7416824" cy="46805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460124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/>
              <a:t>Step </a:t>
            </a:r>
            <a:r>
              <a:rPr lang="ru-RU" dirty="0" smtClean="0"/>
              <a:t>3</a:t>
            </a:r>
            <a:r>
              <a:rPr lang="en-US" dirty="0" smtClean="0"/>
              <a:t>8</a:t>
            </a:r>
            <a:endParaRPr lang="ru-RU" dirty="0"/>
          </a:p>
        </p:txBody>
      </p:sp>
      <p:pic>
        <p:nvPicPr>
          <p:cNvPr id="6" name="Объект 5"/>
          <p:cNvPicPr>
            <a:picLocks noGrp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" t="59485" r="15870" b="2304"/>
          <a:stretch/>
        </p:blipFill>
        <p:spPr bwMode="auto">
          <a:xfrm>
            <a:off x="899592" y="1412776"/>
            <a:ext cx="7344816" cy="48245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695317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/>
              <a:t>Step </a:t>
            </a:r>
            <a:r>
              <a:rPr lang="ru-RU" dirty="0" smtClean="0"/>
              <a:t>3</a:t>
            </a:r>
            <a:r>
              <a:rPr lang="en-US" dirty="0"/>
              <a:t>9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016306"/>
              </p:ext>
            </p:extLst>
          </p:nvPr>
        </p:nvGraphicFramePr>
        <p:xfrm>
          <a:off x="395536" y="1268757"/>
          <a:ext cx="8424936" cy="49685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80831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80831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023082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транскрипция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перевод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4123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</a:t>
                      </a:r>
                      <a:r>
                        <a:rPr lang="en-US" sz="2400" strike="sng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ere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weə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где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куда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18466">
                <a:tc>
                  <a:txBody>
                    <a:bodyPr/>
                    <a:lstStyle/>
                    <a:p>
                      <a:pPr algn="ctr"/>
                      <a:r>
                        <a:rPr lang="en-US" sz="2400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</a:t>
                      </a:r>
                      <a:r>
                        <a:rPr lang="en-US" sz="2400" strike="sng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ere … 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from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откуда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3673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u="sng" dirty="0" err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th</a:t>
                      </a:r>
                      <a:endParaRPr lang="ru-RU" sz="2400" b="0" u="sng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[ð] </a:t>
                      </a:r>
                      <a:endParaRPr lang="ru-RU" sz="2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2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[</a:t>
                      </a:r>
                      <a:r>
                        <a:rPr lang="ru-RU" sz="24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в]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(кончик языка между зубками)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18466">
                <a:tc>
                  <a:txBody>
                    <a:bodyPr/>
                    <a:lstStyle/>
                    <a:p>
                      <a:pPr algn="ctr"/>
                      <a:r>
                        <a:rPr lang="en-US" sz="2400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ey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ðeɪ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они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27957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/>
              <a:t>Step </a:t>
            </a:r>
            <a:r>
              <a:rPr lang="ru-RU" dirty="0" smtClean="0"/>
              <a:t>40</a:t>
            </a:r>
            <a:endParaRPr lang="ru-RU" dirty="0"/>
          </a:p>
        </p:txBody>
      </p:sp>
      <p:pic>
        <p:nvPicPr>
          <p:cNvPr id="5" name="Объект 4"/>
          <p:cNvPicPr>
            <a:picLocks noGrp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65" t="13615" r="3245" b="47418"/>
          <a:stretch/>
        </p:blipFill>
        <p:spPr bwMode="auto">
          <a:xfrm>
            <a:off x="1475656" y="1484784"/>
            <a:ext cx="6192688" cy="46805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2181906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/>
              <a:t>Step </a:t>
            </a:r>
            <a:r>
              <a:rPr lang="ru-RU" dirty="0" smtClean="0"/>
              <a:t>43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8253373"/>
              </p:ext>
            </p:extLst>
          </p:nvPr>
        </p:nvGraphicFramePr>
        <p:xfrm>
          <a:off x="395536" y="1268759"/>
          <a:ext cx="8424936" cy="52491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80831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80831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7938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транскрипция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перевод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33035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 b="0" u="sng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Ii</a:t>
                      </a:r>
                      <a:endParaRPr lang="ru-RU" sz="2400" b="0" u="sng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50215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ai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50215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[ай]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49722">
                <a:tc>
                  <a:txBody>
                    <a:bodyPr/>
                    <a:lstStyle/>
                    <a:p>
                      <a:pPr algn="ctr"/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</a:t>
                      </a:r>
                      <a:r>
                        <a:rPr lang="en-US" sz="2400" u="sng" kern="12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k</a:t>
                      </a:r>
                      <a:r>
                        <a:rPr lang="en-US" sz="2400" b="0" strike="sng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</a:t>
                      </a:r>
                      <a:endParaRPr lang="ru-RU" sz="2400" b="0" strike="sngStrike" kern="1200" dirty="0" smtClean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baik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велосипед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497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k</a:t>
                      </a:r>
                      <a:r>
                        <a:rPr kumimoji="0" lang="en-US" sz="24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</a:t>
                      </a:r>
                      <a:r>
                        <a:rPr kumimoji="0" lang="en-US" sz="2400" b="0" i="0" u="none" strike="sng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</a:t>
                      </a:r>
                      <a:endParaRPr kumimoji="0" lang="ru-RU" sz="2400" b="0" i="0" u="none" strike="sng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kait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воздушный змей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6350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</a:t>
                      </a:r>
                      <a:r>
                        <a:rPr kumimoji="0" lang="en-US" sz="24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lot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pail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ə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пилот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497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</a:t>
                      </a:r>
                      <a:r>
                        <a:rPr kumimoji="0" lang="en-US" sz="24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</a:t>
                      </a:r>
                      <a:r>
                        <a:rPr kumimoji="0" lang="en-US" sz="2400" b="0" i="0" u="none" strike="sng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</a:t>
                      </a:r>
                      <a:endParaRPr lang="ru-RU" sz="2400" b="0" strike="sng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pai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пирог</a:t>
                      </a: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497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</a:t>
                      </a:r>
                      <a:r>
                        <a:rPr kumimoji="0" lang="en-US" sz="24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</a:t>
                      </a:r>
                      <a:r>
                        <a:rPr kumimoji="0" lang="en-US" sz="2400" b="0" i="0" u="none" strike="sng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</a:t>
                      </a:r>
                      <a:endParaRPr lang="ru-RU" sz="2400" b="0" strike="sng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faiv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пять</a:t>
                      </a: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6497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</a:t>
                      </a:r>
                      <a:r>
                        <a:rPr kumimoji="0" lang="en-US" sz="24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</a:t>
                      </a:r>
                      <a:r>
                        <a:rPr kumimoji="0" lang="en-US" sz="2400" b="0" i="0" u="none" strike="sng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</a:t>
                      </a:r>
                      <a:endParaRPr lang="ru-RU" sz="2400" b="0" strike="sng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nain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девять</a:t>
                      </a: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752843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/>
              <a:t>Step </a:t>
            </a:r>
            <a:r>
              <a:rPr lang="ru-RU" dirty="0" smtClean="0"/>
              <a:t>43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7942410"/>
              </p:ext>
            </p:extLst>
          </p:nvPr>
        </p:nvGraphicFramePr>
        <p:xfrm>
          <a:off x="395536" y="1556791"/>
          <a:ext cx="8424936" cy="46805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80831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80831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3391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транскрипция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перевод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00277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 b="0" u="sng" dirty="0" err="1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Yy</a:t>
                      </a:r>
                      <a:endParaRPr lang="ru-RU" sz="2400" b="0" u="sng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50215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ai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50215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[ай]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61582">
                <a:tc>
                  <a:txBody>
                    <a:bodyPr/>
                    <a:lstStyle/>
                    <a:p>
                      <a:pPr algn="ctr"/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sk</a:t>
                      </a:r>
                      <a:r>
                        <a:rPr lang="en-US" sz="2400" u="sng" kern="12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y</a:t>
                      </a:r>
                      <a:endParaRPr lang="ru-RU" sz="2400" kern="1200" dirty="0" smtClean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skai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небо</a:t>
                      </a: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615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</a:t>
                      </a:r>
                      <a:r>
                        <a:rPr kumimoji="0" lang="en-US" sz="24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y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mai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мой</a:t>
                      </a: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615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fl</a:t>
                      </a:r>
                      <a:r>
                        <a:rPr kumimoji="0" lang="en-US" sz="24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y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flai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муха</a:t>
                      </a: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8615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</a:t>
                      </a:r>
                      <a:r>
                        <a:rPr kumimoji="0" lang="en-US" sz="24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y</a:t>
                      </a:r>
                      <a:r>
                        <a:rPr kumimoji="0" lang="en-US" sz="2400" b="0" i="0" u="none" strike="sng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</a:t>
                      </a:r>
                      <a:r>
                        <a:rPr kumimoji="0" lang="en-US" sz="24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y</a:t>
                      </a:r>
                      <a:r>
                        <a:rPr kumimoji="0" lang="en-US" sz="2400" b="0" i="0" u="none" strike="sng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</a:t>
                      </a:r>
                      <a:endParaRPr lang="ru-RU" sz="2400" b="0" strike="sng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bai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ˈ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bai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 свидания</a:t>
                      </a: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071067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/>
              <a:t>Step </a:t>
            </a:r>
            <a:r>
              <a:rPr lang="ru-RU" dirty="0" smtClean="0"/>
              <a:t>4</a:t>
            </a:r>
            <a:r>
              <a:rPr lang="en-US" dirty="0" smtClean="0"/>
              <a:t>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en-US" sz="3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in [in] </a:t>
            </a:r>
            <a:r>
              <a:rPr lang="ru-RU" sz="36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</a:t>
            </a:r>
            <a:endParaRPr lang="en-US" sz="3600" b="1" dirty="0" smtClean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Строим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предложения по схеме:</a:t>
            </a:r>
            <a:endParaRPr lang="ru-RU" sz="2400" dirty="0">
              <a:ea typeface="Calibri"/>
              <a:cs typeface="Times New Roman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b="1" u="sng" dirty="0">
                <a:latin typeface="Times New Roman"/>
                <a:ea typeface="Calibri"/>
                <a:cs typeface="Times New Roman"/>
              </a:rPr>
              <a:t>Подлежащее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dirty="0">
                <a:highlight>
                  <a:srgbClr val="FFFF00"/>
                </a:highlight>
                <a:latin typeface="Times New Roman"/>
                <a:ea typeface="Calibri"/>
                <a:cs typeface="Times New Roman"/>
              </a:rPr>
              <a:t>(</a:t>
            </a:r>
            <a:r>
              <a:rPr lang="ru-RU" sz="2400" dirty="0" err="1">
                <a:highlight>
                  <a:srgbClr val="FFFF00"/>
                </a:highlight>
                <a:latin typeface="Times New Roman"/>
                <a:ea typeface="Calibri"/>
                <a:cs typeface="Times New Roman"/>
              </a:rPr>
              <a:t>ед.число</a:t>
            </a:r>
            <a:r>
              <a:rPr lang="ru-RU" sz="2400" dirty="0">
                <a:highlight>
                  <a:srgbClr val="FFFF00"/>
                </a:highlight>
                <a:latin typeface="Times New Roman"/>
                <a:ea typeface="Calibri"/>
                <a:cs typeface="Times New Roman"/>
              </a:rPr>
              <a:t>)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 + </a:t>
            </a:r>
            <a:r>
              <a:rPr lang="en-US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is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 + </a:t>
            </a:r>
            <a:r>
              <a:rPr lang="en-US" sz="28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in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 + название города.</a:t>
            </a:r>
            <a:endParaRPr lang="ru-RU" sz="2400" dirty="0">
              <a:ea typeface="Calibri"/>
              <a:cs typeface="Times New Roman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b="1" u="sng" dirty="0">
                <a:latin typeface="Times New Roman"/>
                <a:ea typeface="Calibri"/>
                <a:cs typeface="Times New Roman"/>
              </a:rPr>
              <a:t>Подлежащее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dirty="0">
                <a:highlight>
                  <a:srgbClr val="FFFF00"/>
                </a:highlight>
                <a:latin typeface="Times New Roman"/>
                <a:ea typeface="Calibri"/>
                <a:cs typeface="Times New Roman"/>
              </a:rPr>
              <a:t>(</a:t>
            </a:r>
            <a:r>
              <a:rPr lang="ru-RU" sz="2400" dirty="0" err="1">
                <a:highlight>
                  <a:srgbClr val="FFFF00"/>
                </a:highlight>
                <a:latin typeface="Times New Roman"/>
                <a:ea typeface="Calibri"/>
                <a:cs typeface="Times New Roman"/>
              </a:rPr>
              <a:t>мн.число</a:t>
            </a:r>
            <a:r>
              <a:rPr lang="ru-RU" sz="2400" dirty="0">
                <a:highlight>
                  <a:srgbClr val="FFFF00"/>
                </a:highlight>
                <a:latin typeface="Times New Roman"/>
                <a:ea typeface="Calibri"/>
                <a:cs typeface="Times New Roman"/>
              </a:rPr>
              <a:t>)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 + </a:t>
            </a:r>
            <a:r>
              <a:rPr lang="en-US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are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 + </a:t>
            </a:r>
            <a:r>
              <a:rPr lang="en-US" sz="28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in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 + название города.</a:t>
            </a:r>
            <a:endParaRPr lang="ru-RU" sz="2400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21542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/>
              <a:t>Step </a:t>
            </a:r>
            <a:r>
              <a:rPr lang="ru-RU" dirty="0" smtClean="0"/>
              <a:t>4</a:t>
            </a:r>
            <a:r>
              <a:rPr lang="en-US" dirty="0" smtClean="0"/>
              <a:t>5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5322779"/>
              </p:ext>
            </p:extLst>
          </p:nvPr>
        </p:nvGraphicFramePr>
        <p:xfrm>
          <a:off x="395536" y="1412775"/>
          <a:ext cx="8424936" cy="5134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80831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80831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7885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транскрипция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перевод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83680">
                <a:tc>
                  <a:txBody>
                    <a:bodyPr/>
                    <a:lstStyle/>
                    <a:p>
                      <a:pPr algn="ctr"/>
                      <a:r>
                        <a:rPr lang="en-US" sz="2400" b="0" u="sng" kern="12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</a:t>
                      </a:r>
                      <a:r>
                        <a:rPr lang="ru-RU" sz="2400" b="0" u="sng" kern="12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h</a:t>
                      </a:r>
                      <a:endParaRPr lang="ru-RU" sz="2400" b="0" u="sng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[θ]	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[ф]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</a:t>
                      </a: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кончик языка между зубами)</a:t>
                      </a: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4912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 u="sng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th</a:t>
                      </a:r>
                      <a:r>
                        <a:rPr lang="en-US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</a:t>
                      </a:r>
                      <a:r>
                        <a:rPr lang="en-US" sz="2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ee</a:t>
                      </a:r>
                      <a:endParaRPr lang="ru-RU" sz="24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[θ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ri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:]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три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7344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th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rone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[θ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</a:t>
                      </a:r>
                      <a:r>
                        <a:rPr kumimoji="0" lang="ru-RU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əʋ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трон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07344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th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</a:t>
                      </a: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ck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[θ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ik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]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толстый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5402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th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in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[θ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in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тонкий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042404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/>
              <a:t>Step </a:t>
            </a:r>
            <a:r>
              <a:rPr lang="ru-RU" dirty="0" smtClean="0"/>
              <a:t>4</a:t>
            </a:r>
            <a:r>
              <a:rPr lang="en-US" dirty="0" smtClean="0"/>
              <a:t>5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3255717"/>
              </p:ext>
            </p:extLst>
          </p:nvPr>
        </p:nvGraphicFramePr>
        <p:xfrm>
          <a:off x="395536" y="1227026"/>
          <a:ext cx="8424936" cy="4972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80831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80831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8909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транскрипция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перевод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87319">
                <a:tc>
                  <a:txBody>
                    <a:bodyPr/>
                    <a:lstStyle/>
                    <a:p>
                      <a:pPr algn="ctr"/>
                      <a:r>
                        <a:rPr lang="en-US" sz="2400" b="0" u="sng" kern="12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</a:t>
                      </a:r>
                      <a:r>
                        <a:rPr lang="ru-RU" sz="2400" b="0" u="sng" kern="12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h</a:t>
                      </a:r>
                      <a:endParaRPr lang="ru-RU" sz="2400" b="0" u="sng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[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ð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	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[в]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(кончик языка между зубами)</a:t>
                      </a: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0985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bro</a:t>
                      </a:r>
                      <a:r>
                        <a:rPr lang="en-US" sz="2400" u="sng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th</a:t>
                      </a:r>
                      <a:r>
                        <a:rPr lang="en-US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er</a:t>
                      </a:r>
                      <a:endParaRPr lang="ru-RU" sz="24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brʌðə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брат 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4302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mo</a:t>
                      </a:r>
                      <a:r>
                        <a:rPr kumimoji="0" lang="en-US" sz="24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th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er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mʌðə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мама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0985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fa</a:t>
                      </a:r>
                      <a:r>
                        <a:rPr kumimoji="0" lang="en-US" sz="24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th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er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fʌðə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папа 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0985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sister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[ˈ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sɪstə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сестра</a:t>
                      </a: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70985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son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sʌn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сын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3334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3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3325911"/>
              </p:ext>
            </p:extLst>
          </p:nvPr>
        </p:nvGraphicFramePr>
        <p:xfrm>
          <a:off x="457200" y="1484786"/>
          <a:ext cx="8229600" cy="43924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1075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транскрипция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перевод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1075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Tt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[т]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1075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Ss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[с]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1075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ց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ց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[г]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91935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Yy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j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[и]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– в конце слова</a:t>
                      </a: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[й] – в начале слова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91935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Nice to meet you!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Приятно познакомиться.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1075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jes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774468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/>
              <a:t>Step </a:t>
            </a:r>
            <a:r>
              <a:rPr lang="ru-RU" dirty="0" smtClean="0"/>
              <a:t>4</a:t>
            </a:r>
            <a:r>
              <a:rPr lang="ru-RU" dirty="0"/>
              <a:t>6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Чтобы 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сделать утвердительное предложение вопросительным, надо поменять местами подлежащее и сказуемое:</a:t>
            </a:r>
            <a:endParaRPr lang="ru-RU" sz="2400" b="1" dirty="0">
              <a:ea typeface="Calibri"/>
              <a:cs typeface="Times New Roman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(+) </a:t>
            </a:r>
            <a:r>
              <a:rPr lang="en-US" u="sng" dirty="0" smtClean="0">
                <a:latin typeface="Times New Roman"/>
                <a:ea typeface="Calibri"/>
                <a:cs typeface="Times New Roman"/>
              </a:rPr>
              <a:t>It</a:t>
            </a:r>
            <a:r>
              <a:rPr lang="en-US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en-US" u="dbl" dirty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is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a blue bike. </a:t>
            </a:r>
            <a:endParaRPr lang="ru-RU" sz="2400" dirty="0">
              <a:ea typeface="Calibri"/>
              <a:cs typeface="Times New Roman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(?)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en-US" u="dbl" dirty="0" smtClean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Is</a:t>
            </a:r>
            <a:r>
              <a:rPr lang="en-US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en-US" u="sng" dirty="0">
                <a:latin typeface="Times New Roman"/>
                <a:ea typeface="Calibri"/>
                <a:cs typeface="Times New Roman"/>
              </a:rPr>
              <a:t>it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a blue bike?</a:t>
            </a:r>
            <a:endParaRPr lang="ru-RU" sz="2400" dirty="0">
              <a:ea typeface="Calibri"/>
              <a:cs typeface="Times New Roman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dirty="0">
                <a:latin typeface="Times New Roman"/>
                <a:ea typeface="Calibri"/>
                <a:cs typeface="Times New Roman"/>
              </a:rPr>
              <a:t>Yes, </a:t>
            </a:r>
            <a:r>
              <a:rPr lang="en-US" u="sng" dirty="0">
                <a:latin typeface="Times New Roman"/>
                <a:ea typeface="Calibri"/>
                <a:cs typeface="Times New Roman"/>
              </a:rPr>
              <a:t>it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u="dbl" dirty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is</a:t>
            </a:r>
            <a:r>
              <a:rPr lang="en-US" dirty="0">
                <a:latin typeface="Times New Roman"/>
                <a:ea typeface="Calibri"/>
                <a:cs typeface="Times New Roman"/>
              </a:rPr>
              <a:t>. / No, </a:t>
            </a:r>
            <a:r>
              <a:rPr lang="en-US" u="sng" dirty="0">
                <a:latin typeface="Times New Roman"/>
                <a:ea typeface="Calibri"/>
                <a:cs typeface="Times New Roman"/>
              </a:rPr>
              <a:t>it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u="dbl" dirty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is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not</a:t>
            </a:r>
            <a:r>
              <a:rPr lang="en-US" dirty="0">
                <a:latin typeface="Times New Roman"/>
                <a:ea typeface="Calibri"/>
                <a:cs typeface="Times New Roman"/>
              </a:rPr>
              <a:t>.</a:t>
            </a:r>
            <a:endParaRPr lang="ru-RU" sz="2400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740085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/>
              <a:t>Step </a:t>
            </a:r>
            <a:r>
              <a:rPr lang="ru-RU" dirty="0" smtClean="0"/>
              <a:t>47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9280760"/>
              </p:ext>
            </p:extLst>
          </p:nvPr>
        </p:nvGraphicFramePr>
        <p:xfrm>
          <a:off x="395536" y="1268761"/>
          <a:ext cx="8424936" cy="50066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80831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80831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4596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транскрипция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перевод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5677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on</a:t>
                      </a:r>
                      <a:r>
                        <a:rPr lang="en-US" sz="2400" b="0" strike="sngStrike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2400" b="0" strike="sng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wʌn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один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5677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US" sz="2400" strike="sngStrike" dirty="0" smtClean="0">
                          <a:latin typeface="Times New Roman" pitchFamily="18" charset="0"/>
                          <a:cs typeface="Times New Roman" pitchFamily="18" charset="0"/>
                        </a:rPr>
                        <a:t>w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tu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:]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два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5677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ee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l-GR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θ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ri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:]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три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5677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four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fɔ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:]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четыре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5677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fiv</a:t>
                      </a:r>
                      <a:r>
                        <a:rPr lang="en-US" sz="2400" b="0" strike="sngStrike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2400" b="0" strike="sng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faɪv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пять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5677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six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sɪks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шесть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5677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seven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[ˈ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sevən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семь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5677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ei</a:t>
                      </a:r>
                      <a:r>
                        <a:rPr lang="en-US" sz="2400" b="0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ցht</a:t>
                      </a:r>
                      <a:endParaRPr lang="ru-RU" sz="2400" b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eɪt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восемь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5677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nin</a:t>
                      </a:r>
                      <a:r>
                        <a:rPr lang="en-US" sz="2400" b="0" strike="sngStrike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2400" b="0" strike="sng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naɪn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девять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5677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ten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[ten]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десять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5677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eleven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ɪˈlevn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одиннадцать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52606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twelv</a:t>
                      </a:r>
                      <a:r>
                        <a:rPr lang="en-US" sz="2400" b="0" strike="sngStrike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2400" b="0" strike="sng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twelv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двенадцать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366075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/>
              <a:t>Step </a:t>
            </a:r>
            <a:r>
              <a:rPr lang="ru-RU" dirty="0" smtClean="0"/>
              <a:t>47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  <a:solidFill>
            <a:srgbClr val="92D050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How old </a:t>
            </a:r>
            <a:r>
              <a:rPr lang="en-US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are </a:t>
            </a:r>
            <a:r>
              <a:rPr lang="en-US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you?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Сколько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тебе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лет</a:t>
            </a:r>
            <a:r>
              <a:rPr lang="en-US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ow old are you - вопрос с местоимениями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955" y="3068960"/>
            <a:ext cx="6336704" cy="29160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734138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/>
              <a:t>Step </a:t>
            </a:r>
            <a:r>
              <a:rPr lang="ru-RU" dirty="0" smtClean="0"/>
              <a:t>50</a:t>
            </a:r>
            <a:endParaRPr lang="ru-RU" dirty="0"/>
          </a:p>
        </p:txBody>
      </p:sp>
      <p:pic>
        <p:nvPicPr>
          <p:cNvPr id="5" name="Объект 4" descr="C:\Users\Eugyne\Desktop\Удаленка\мн.число.jpg"/>
          <p:cNvPicPr>
            <a:picLocks noGrp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282" b="30128"/>
          <a:stretch/>
        </p:blipFill>
        <p:spPr bwMode="auto">
          <a:xfrm>
            <a:off x="519501" y="1484784"/>
            <a:ext cx="8104998" cy="48245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084168" y="4221088"/>
            <a:ext cx="1033264" cy="100811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shade val="30000"/>
                  <a:satMod val="115000"/>
                </a:schemeClr>
              </a:gs>
              <a:gs pos="9000">
                <a:schemeClr val="accent1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1">
                  <a:lumMod val="60000"/>
                  <a:lumOff val="40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</a:t>
            </a:r>
            <a:r>
              <a:rPr lang="en-US" sz="5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es</a:t>
            </a:r>
            <a:endParaRPr lang="ru-RU" sz="5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69696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/>
              <a:t>Step 52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4908986"/>
              </p:ext>
            </p:extLst>
          </p:nvPr>
        </p:nvGraphicFramePr>
        <p:xfrm>
          <a:off x="323528" y="1262144"/>
          <a:ext cx="8424936" cy="5502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80831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80831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5662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транскрипция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перевод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2582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u="sng" dirty="0" err="1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ir</a:t>
                      </a:r>
                      <a:endParaRPr lang="ru-RU" sz="2000" u="sng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u="sng" dirty="0" err="1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er</a:t>
                      </a:r>
                      <a:endParaRPr lang="ru-RU" sz="2000" u="sng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sz="2000" b="1" u="sng" dirty="0" err="1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ur</a:t>
                      </a:r>
                      <a:endParaRPr lang="ru-RU" sz="2000" u="sng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sz="2000" b="1" dirty="0" smtClean="0">
                          <a:effectLst/>
                          <a:latin typeface="Times New Roman"/>
                          <a:ea typeface="Calibri"/>
                        </a:rPr>
                        <a:t>[з:]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sz="2000" b="1" dirty="0" smtClean="0">
                          <a:effectLst/>
                          <a:latin typeface="Times New Roman"/>
                          <a:ea typeface="Calibri"/>
                        </a:rPr>
                        <a:t>[</a:t>
                      </a: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</a:rPr>
                        <a:t>ȅ]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93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en-US" sz="2400" u="sng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ir</a:t>
                      </a:r>
                      <a:r>
                        <a:rPr lang="en-US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[bз:d]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птица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93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y-AM" sz="2400" u="non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ց</a:t>
                      </a:r>
                      <a:r>
                        <a:rPr lang="en-US" sz="2400" u="sng" dirty="0" err="1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ir</a:t>
                      </a:r>
                      <a:r>
                        <a:rPr lang="en-US" sz="2400" dirty="0" err="1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en-US" sz="240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ցз:l</a:t>
                      </a:r>
                      <a:r>
                        <a:rPr lang="en-US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девочка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93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en-US" sz="2400" u="sng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ir</a:t>
                      </a:r>
                      <a:r>
                        <a:rPr lang="en-US" sz="2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ch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[bз:t∫]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береза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93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r>
                        <a:rPr lang="en-US" sz="2400" u="sng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ur</a:t>
                      </a:r>
                      <a:r>
                        <a:rPr lang="en-US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en-US" sz="2400" strike="sngStrike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2400" strike="sngStrike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[nз:s]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медсестра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93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r>
                        <a:rPr lang="en-US" sz="2400" u="sng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ur</a:t>
                      </a:r>
                      <a:r>
                        <a:rPr lang="en-US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tl</a:t>
                      </a:r>
                      <a:r>
                        <a:rPr lang="en-US" sz="2400" strike="sngStrike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2400" strike="sngStrike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[tз:tl]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черепаха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93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r>
                        <a:rPr lang="en-US" sz="2400" u="sng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ur</a:t>
                      </a:r>
                      <a:r>
                        <a:rPr lang="en-US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pl</a:t>
                      </a:r>
                      <a:r>
                        <a:rPr lang="en-US" sz="2400" strike="sngStrike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2400" strike="sngStrike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[pз:pl]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фиолетовый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93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en-US" sz="2400" u="sng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er</a:t>
                      </a:r>
                      <a:r>
                        <a:rPr lang="en-US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maid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[mз:meid]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русалка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93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en-US" sz="2400" u="sng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er</a:t>
                      </a:r>
                      <a:r>
                        <a:rPr lang="en-US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vant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[sз:vǝnt]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слуга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93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r>
                        <a:rPr lang="en-US" sz="2400" u="sng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er</a:t>
                      </a:r>
                      <a:r>
                        <a:rPr lang="en-US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[fз:n]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папоротник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924980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/>
              <a:t>Step 54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8612065"/>
              </p:ext>
            </p:extLst>
          </p:nvPr>
        </p:nvGraphicFramePr>
        <p:xfrm>
          <a:off x="323528" y="1262144"/>
          <a:ext cx="8424936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80831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80831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5662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транскрипция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перевод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935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 lik</a:t>
                      </a:r>
                      <a:r>
                        <a:rPr lang="en-US" sz="2000" strike="sngStrike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</a:t>
                      </a:r>
                      <a:r>
                        <a:rPr lang="en-US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…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en-US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ai laik]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 люблю, мне нравится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935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appl</a:t>
                      </a:r>
                      <a:r>
                        <a:rPr lang="en-US" sz="2000" strike="sngStrike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</a:t>
                      </a:r>
                      <a:endParaRPr lang="ru-RU" sz="2000" strike="sngStrike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[æ</a:t>
                      </a:r>
                      <a:r>
                        <a:rPr lang="en-US" sz="20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pl</a:t>
                      </a:r>
                      <a:r>
                        <a:rPr lang="en-US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яблоко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935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plum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en-US" sz="200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plʌm</a:t>
                      </a:r>
                      <a:r>
                        <a:rPr lang="en-US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слива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935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lemon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en-US" sz="20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lemǝn</a:t>
                      </a:r>
                      <a:r>
                        <a:rPr lang="en-US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лимон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935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banana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en-US" sz="20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bǝ´na:nǝ</a:t>
                      </a:r>
                      <a:r>
                        <a:rPr lang="en-US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банан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935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grap</a:t>
                      </a:r>
                      <a:r>
                        <a:rPr lang="en-US" sz="2000" strike="sngStrike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</a:t>
                      </a:r>
                      <a:endParaRPr lang="ru-RU" sz="2000" strike="sngStrike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en-US" sz="20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greip</a:t>
                      </a:r>
                      <a:r>
                        <a:rPr lang="en-US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виноградинка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935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oran</a:t>
                      </a:r>
                      <a:r>
                        <a:rPr lang="hy-AM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ց</a:t>
                      </a:r>
                      <a:r>
                        <a:rPr lang="en-US" sz="2000" strike="sngStrike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</a:t>
                      </a:r>
                      <a:endParaRPr lang="ru-RU" sz="2000" strike="sngStrike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en-US" sz="20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ɔrindʒ</a:t>
                      </a:r>
                      <a:r>
                        <a:rPr lang="en-US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апельсин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935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en-US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in]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935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en-US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ɔn]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935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under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en-US" sz="200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ʌndǝ</a:t>
                      </a:r>
                      <a:r>
                        <a:rPr lang="en-US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под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935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by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en-US" sz="20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bai</a:t>
                      </a:r>
                      <a:r>
                        <a:rPr lang="en-US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рядом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1398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/>
              <a:t>Step </a:t>
            </a:r>
            <a:r>
              <a:rPr lang="ru-RU" dirty="0" smtClean="0"/>
              <a:t>54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  <a:solidFill>
            <a:srgbClr val="92D050"/>
          </a:solidFill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Определенный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артикль </a:t>
            </a:r>
            <a:r>
              <a:rPr lang="en-US" sz="24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the</a:t>
            </a:r>
            <a:r>
              <a:rPr lang="en-US" sz="20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указывает на конкретность предмета, обозначенного существительным. </a:t>
            </a:r>
            <a:endParaRPr lang="ru-RU" sz="2000" dirty="0" smtClean="0">
              <a:latin typeface="Times New Roman"/>
              <a:ea typeface="Calibri"/>
              <a:cs typeface="Times New Roman"/>
            </a:endParaRPr>
          </a:p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На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русский язык мы его </a:t>
            </a:r>
            <a:r>
              <a:rPr lang="ru-RU" sz="2400" u="sng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не переводим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. </a:t>
            </a:r>
            <a:endParaRPr lang="ru-RU" sz="2000" dirty="0" smtClean="0">
              <a:latin typeface="Times New Roman"/>
              <a:ea typeface="Calibri"/>
              <a:cs typeface="Times New Roman"/>
            </a:endParaRPr>
          </a:p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Для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того чтобы  его правильно произнести, надо 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поставить</a:t>
            </a:r>
          </a:p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i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кончик языка между </a:t>
            </a:r>
            <a:r>
              <a:rPr lang="ru-RU" sz="2400" i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зубками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:</a:t>
            </a:r>
          </a:p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9466131"/>
              </p:ext>
            </p:extLst>
          </p:nvPr>
        </p:nvGraphicFramePr>
        <p:xfrm>
          <a:off x="1043608" y="4365104"/>
          <a:ext cx="6984777" cy="1728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825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32825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32825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транскрипция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перевод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en-US" sz="2400" b="0" u="sng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th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e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 + </a:t>
                      </a:r>
                      <a:r>
                        <a:rPr lang="ru-RU" sz="2000" b="1" u="sng" dirty="0" smtClean="0">
                          <a:effectLst/>
                          <a:latin typeface="Times New Roman"/>
                          <a:ea typeface="Calibri"/>
                        </a:rPr>
                        <a:t>согласная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</a:rPr>
                        <a:t>[</a:t>
                      </a:r>
                      <a:r>
                        <a:rPr lang="ru-RU" sz="2400" dirty="0" err="1" smtClean="0">
                          <a:effectLst/>
                          <a:latin typeface="Times New Roman"/>
                          <a:ea typeface="Calibri"/>
                        </a:rPr>
                        <a:t>ðǝ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</a:rPr>
                        <a:t>]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th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e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 + </a:t>
                      </a:r>
                      <a:r>
                        <a:rPr kumimoji="0" lang="ru-RU" sz="20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гласная</a:t>
                      </a:r>
                      <a:endParaRPr kumimoji="0" lang="ru-RU" sz="2000" b="1" i="0" u="sng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</a:rPr>
                        <a:t>[ð</a:t>
                      </a:r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i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</a:rPr>
                        <a:t>] 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729956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/>
              <a:t>Step 5</a:t>
            </a:r>
            <a:r>
              <a:rPr lang="ru-RU" dirty="0" smtClean="0"/>
              <a:t>7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5166373"/>
              </p:ext>
            </p:extLst>
          </p:nvPr>
        </p:nvGraphicFramePr>
        <p:xfrm>
          <a:off x="323528" y="1262144"/>
          <a:ext cx="8424936" cy="51191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80831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80831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0188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транскрипция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перевод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3851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u="sng" dirty="0" err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ou</a:t>
                      </a:r>
                      <a:endParaRPr lang="ru-RU" sz="2400" b="0" u="sng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0" dirty="0" smtClean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u="sng" dirty="0" err="1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ow</a:t>
                      </a:r>
                      <a:endParaRPr lang="ru-RU" sz="2400" b="0" u="sng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</a:t>
                      </a:r>
                      <a:r>
                        <a:rPr lang="en-US" sz="2400" b="0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aυ</a:t>
                      </a:r>
                      <a:r>
                        <a:rPr lang="en-US" sz="2400" b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]</a:t>
                      </a:r>
                      <a:endParaRPr lang="ru-RU" sz="2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[ау</a:t>
                      </a:r>
                      <a:r>
                        <a:rPr lang="ru-RU" sz="2400" b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]</a:t>
                      </a: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617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cl</a:t>
                      </a:r>
                      <a:r>
                        <a:rPr lang="en-US" sz="240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ow</a:t>
                      </a:r>
                      <a:r>
                        <a:rPr lang="en-US" sz="24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n</a:t>
                      </a:r>
                      <a:endParaRPr lang="ru-RU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[</a:t>
                      </a:r>
                      <a:r>
                        <a:rPr lang="en-US" sz="24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kl</a:t>
                      </a:r>
                      <a:r>
                        <a:rPr lang="en-US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aυn]</a:t>
                      </a:r>
                      <a:endParaRPr lang="ru-RU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клоун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617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</a:t>
                      </a:r>
                      <a:r>
                        <a:rPr lang="en-US" sz="240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ow</a:t>
                      </a:r>
                      <a:endParaRPr lang="ru-RU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[kaυ]</a:t>
                      </a:r>
                      <a:endParaRPr lang="ru-RU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корова</a:t>
                      </a:r>
                      <a:endParaRPr lang="ru-RU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617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</a:t>
                      </a:r>
                      <a:r>
                        <a:rPr lang="en-US" sz="240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ow</a:t>
                      </a:r>
                      <a:r>
                        <a:rPr lang="en-US" sz="24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n</a:t>
                      </a:r>
                      <a:endParaRPr lang="ru-RU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[daυn]</a:t>
                      </a:r>
                      <a:endParaRPr lang="ru-RU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вниз, внизу</a:t>
                      </a:r>
                      <a:endParaRPr lang="ru-RU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617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br</a:t>
                      </a:r>
                      <a:r>
                        <a:rPr lang="en-US" sz="240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ow</a:t>
                      </a:r>
                      <a:r>
                        <a:rPr lang="en-US" sz="24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n</a:t>
                      </a:r>
                      <a:endParaRPr lang="ru-RU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[braυn]</a:t>
                      </a:r>
                      <a:endParaRPr lang="ru-RU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коричневый</a:t>
                      </a:r>
                      <a:endParaRPr lang="ru-RU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617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</a:t>
                      </a:r>
                      <a:r>
                        <a:rPr lang="en-US" sz="24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ou</a:t>
                      </a:r>
                      <a:r>
                        <a:rPr lang="en-US" sz="2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</a:t>
                      </a:r>
                      <a:r>
                        <a:rPr lang="en-US" sz="2400" strike="sngStrike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</a:t>
                      </a:r>
                      <a:endParaRPr lang="ru-RU" sz="2400" strike="sngStrike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[maυs]</a:t>
                      </a:r>
                      <a:endParaRPr lang="ru-RU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мышь</a:t>
                      </a:r>
                      <a:endParaRPr lang="ru-RU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617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h</a:t>
                      </a:r>
                      <a:r>
                        <a:rPr lang="en-US" sz="24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ou</a:t>
                      </a:r>
                      <a:r>
                        <a:rPr lang="en-US" sz="2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</a:t>
                      </a:r>
                      <a:r>
                        <a:rPr lang="en-US" sz="2400" strike="sngStrike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</a:t>
                      </a:r>
                      <a:endParaRPr lang="ru-RU" sz="2400" strike="sngStrike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[haυs]</a:t>
                      </a:r>
                      <a:endParaRPr lang="ru-RU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дом</a:t>
                      </a:r>
                      <a:endParaRPr lang="ru-RU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617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bl</a:t>
                      </a:r>
                      <a:r>
                        <a:rPr lang="en-US" sz="24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ou</a:t>
                      </a:r>
                      <a:r>
                        <a:rPr lang="en-US" sz="2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</a:t>
                      </a:r>
                      <a:r>
                        <a:rPr lang="en-US" sz="2400" strike="sngStrike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</a:t>
                      </a:r>
                      <a:endParaRPr lang="ru-RU" sz="2400" strike="sngStrike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[blaυz]</a:t>
                      </a:r>
                      <a:endParaRPr lang="ru-RU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блузка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196350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/>
              <a:t>Step </a:t>
            </a:r>
            <a:r>
              <a:rPr lang="ru-RU" dirty="0" smtClean="0"/>
              <a:t>57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2568"/>
          </a:xfrm>
          <a:solidFill>
            <a:srgbClr val="92D050"/>
          </a:solidFill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600" b="1" dirty="0">
                <a:latin typeface="Times New Roman"/>
                <a:ea typeface="Calibri"/>
                <a:cs typeface="Times New Roman"/>
              </a:rPr>
              <a:t>Строим предложения по схеме</a:t>
            </a:r>
            <a:r>
              <a:rPr lang="ru-RU" sz="2600" b="1" dirty="0" smtClean="0">
                <a:latin typeface="Times New Roman"/>
                <a:ea typeface="Calibri"/>
                <a:cs typeface="Times New Roman"/>
              </a:rPr>
              <a:t>:</a:t>
            </a:r>
          </a:p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endParaRPr lang="ru-RU" sz="2600" dirty="0" smtClean="0">
              <a:ea typeface="Calibri"/>
              <a:cs typeface="Times New Roman"/>
            </a:endParaRPr>
          </a:p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u="sng" dirty="0" smtClean="0">
                <a:latin typeface="Times New Roman"/>
                <a:ea typeface="Calibri"/>
                <a:cs typeface="Times New Roman"/>
              </a:rPr>
              <a:t>Подлежащее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u="sng" dirty="0">
                <a:highlight>
                  <a:srgbClr val="FFFF00"/>
                </a:highlight>
                <a:latin typeface="Times New Roman"/>
                <a:ea typeface="Calibri"/>
                <a:cs typeface="Times New Roman"/>
              </a:rPr>
              <a:t>(</a:t>
            </a:r>
            <a:r>
              <a:rPr lang="ru-RU" sz="2400" u="sng" dirty="0" err="1">
                <a:highlight>
                  <a:srgbClr val="FFFF00"/>
                </a:highlight>
                <a:latin typeface="Times New Roman"/>
                <a:ea typeface="Calibri"/>
                <a:cs typeface="Times New Roman"/>
              </a:rPr>
              <a:t>ед.число</a:t>
            </a:r>
            <a:r>
              <a:rPr lang="ru-RU" sz="2400" u="sng" dirty="0">
                <a:highlight>
                  <a:srgbClr val="FFFF00"/>
                </a:highlight>
                <a:latin typeface="Times New Roman"/>
                <a:ea typeface="Calibri"/>
                <a:cs typeface="Times New Roman"/>
              </a:rPr>
              <a:t>)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 + </a:t>
            </a:r>
            <a:r>
              <a:rPr lang="en-US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is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 + предлог (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in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/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on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/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under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/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by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) </a:t>
            </a:r>
            <a:endParaRPr lang="ru-RU" sz="2400" dirty="0" smtClean="0">
              <a:latin typeface="Times New Roman"/>
              <a:ea typeface="Calibri"/>
              <a:cs typeface="Times New Roman"/>
            </a:endParaRPr>
          </a:p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+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место нахождения предмета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.</a:t>
            </a:r>
          </a:p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endParaRPr lang="ru-RU" sz="2400" dirty="0">
              <a:ea typeface="Calibri"/>
              <a:cs typeface="Times New Roman"/>
            </a:endParaRPr>
          </a:p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u="sng" dirty="0" smtClean="0">
                <a:latin typeface="Times New Roman"/>
                <a:ea typeface="Calibri"/>
                <a:cs typeface="Times New Roman"/>
              </a:rPr>
              <a:t>Подлежащее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u="sng" dirty="0">
                <a:highlight>
                  <a:srgbClr val="FFFF00"/>
                </a:highlight>
                <a:latin typeface="Times New Roman"/>
                <a:ea typeface="Calibri"/>
                <a:cs typeface="Times New Roman"/>
              </a:rPr>
              <a:t>(</a:t>
            </a:r>
            <a:r>
              <a:rPr lang="ru-RU" sz="2400" u="sng" dirty="0" err="1">
                <a:highlight>
                  <a:srgbClr val="FFFF00"/>
                </a:highlight>
                <a:latin typeface="Times New Roman"/>
                <a:ea typeface="Calibri"/>
                <a:cs typeface="Times New Roman"/>
              </a:rPr>
              <a:t>мн.число</a:t>
            </a:r>
            <a:r>
              <a:rPr lang="ru-RU" sz="2400" u="sng" dirty="0">
                <a:highlight>
                  <a:srgbClr val="FFFF00"/>
                </a:highlight>
                <a:latin typeface="Times New Roman"/>
                <a:ea typeface="Calibri"/>
                <a:cs typeface="Times New Roman"/>
              </a:rPr>
              <a:t>)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 + </a:t>
            </a:r>
            <a:r>
              <a:rPr lang="en-US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are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 + предлог (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in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/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on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/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under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/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by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) + место нахождения предмета.</a:t>
            </a:r>
            <a:endParaRPr lang="ru-RU" sz="2400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335278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/>
              <a:t>Step </a:t>
            </a:r>
            <a:r>
              <a:rPr lang="ru-RU" dirty="0" smtClean="0"/>
              <a:t>59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  <a:solidFill>
            <a:srgbClr val="92D050"/>
          </a:solidFill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Aft>
                <a:spcPts val="1000"/>
              </a:spcAft>
              <a:buNone/>
            </a:pPr>
            <a:endParaRPr lang="ru-RU" sz="2000" dirty="0" smtClean="0">
              <a:latin typeface="Times New Roman"/>
              <a:ea typeface="Calibri"/>
              <a:cs typeface="Times New Roman"/>
            </a:endParaRPr>
          </a:p>
          <a:p>
            <a:pPr marL="0" indent="0" algn="just">
              <a:lnSpc>
                <a:spcPct val="150000"/>
              </a:lnSpc>
              <a:spcAft>
                <a:spcPts val="1000"/>
              </a:spcAft>
              <a:buNone/>
            </a:pPr>
            <a:endParaRPr lang="ru-RU" sz="2000" dirty="0">
              <a:latin typeface="Times New Roman"/>
              <a:ea typeface="Calibri"/>
              <a:cs typeface="Times New Roman"/>
            </a:endParaRPr>
          </a:p>
          <a:p>
            <a:pPr marL="0" indent="0" algn="just">
              <a:lnSpc>
                <a:spcPct val="150000"/>
              </a:lnSpc>
              <a:spcAft>
                <a:spcPts val="1000"/>
              </a:spcAft>
              <a:buNone/>
            </a:pPr>
            <a:endParaRPr lang="ru-RU" sz="2000" dirty="0" smtClean="0">
              <a:latin typeface="Times New Roman"/>
              <a:ea typeface="Calibri"/>
              <a:cs typeface="Times New Roman"/>
            </a:endParaRPr>
          </a:p>
          <a:p>
            <a:pPr marL="0" indent="0" algn="just">
              <a:lnSpc>
                <a:spcPct val="150000"/>
              </a:lnSpc>
              <a:spcAft>
                <a:spcPts val="1000"/>
              </a:spcAft>
              <a:buNone/>
            </a:pPr>
            <a:endParaRPr lang="ru-RU" sz="2000" dirty="0">
              <a:latin typeface="Times New Roman"/>
              <a:ea typeface="Calibri"/>
              <a:cs typeface="Times New Roman"/>
            </a:endParaRPr>
          </a:p>
          <a:p>
            <a:pPr marL="0" indent="0" algn="ctr">
              <a:lnSpc>
                <a:spcPct val="150000"/>
              </a:lnSpc>
              <a:spcAft>
                <a:spcPts val="1000"/>
              </a:spcAft>
              <a:buNone/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Чтобы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правильно ответить на этот вопрос, надо построить предложение по следующей схеме: </a:t>
            </a:r>
            <a:endParaRPr lang="ru-RU" sz="2000" dirty="0">
              <a:ea typeface="Calibri"/>
              <a:cs typeface="Times New Roman"/>
            </a:endParaRPr>
          </a:p>
          <a:p>
            <a:pPr marL="0" indent="0"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en-US" sz="24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It</a:t>
            </a:r>
            <a:r>
              <a:rPr lang="ru-RU" sz="24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’</a:t>
            </a:r>
            <a:r>
              <a:rPr lang="en-US" sz="24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s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 + 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числительное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+ </a:t>
            </a:r>
            <a:r>
              <a:rPr lang="en-US" sz="2400" u="sng" dirty="0">
                <a:latin typeface="Times New Roman"/>
                <a:ea typeface="Calibri"/>
                <a:cs typeface="Times New Roman"/>
              </a:rPr>
              <a:t>o</a:t>
            </a:r>
            <a:r>
              <a:rPr lang="ru-RU" sz="2400" u="sng" dirty="0">
                <a:latin typeface="Times New Roman"/>
                <a:ea typeface="Calibri"/>
                <a:cs typeface="Times New Roman"/>
              </a:rPr>
              <a:t>’</a:t>
            </a:r>
            <a:r>
              <a:rPr lang="en-US" sz="2400" u="sng" dirty="0">
                <a:latin typeface="Times New Roman"/>
                <a:ea typeface="Calibri"/>
                <a:cs typeface="Times New Roman"/>
              </a:rPr>
              <a:t>clock</a:t>
            </a:r>
            <a:r>
              <a:rPr lang="en-US" sz="24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[ǝ´</a:t>
            </a:r>
            <a:r>
              <a:rPr lang="en-US" sz="2400" dirty="0">
                <a:latin typeface="Times New Roman"/>
                <a:ea typeface="Calibri"/>
                <a:cs typeface="Times New Roman"/>
              </a:rPr>
              <a:t>kl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ɔ</a:t>
            </a:r>
            <a:r>
              <a:rPr lang="en-US" sz="2400" dirty="0">
                <a:latin typeface="Times New Roman"/>
                <a:ea typeface="Calibri"/>
                <a:cs typeface="Times New Roman"/>
              </a:rPr>
              <a:t>k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] (час)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.</a:t>
            </a:r>
            <a:endParaRPr lang="ru-RU" sz="2400" dirty="0">
              <a:ea typeface="Calibri"/>
              <a:cs typeface="Times New Roman"/>
            </a:endParaRPr>
          </a:p>
          <a:p>
            <a:pPr marL="0" indent="0"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Например: </a:t>
            </a:r>
            <a:r>
              <a:rPr lang="en-US" sz="24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It</a:t>
            </a:r>
            <a:r>
              <a:rPr lang="ru-RU" sz="24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’</a:t>
            </a:r>
            <a:r>
              <a:rPr lang="en-US" sz="24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s</a:t>
            </a:r>
            <a:r>
              <a:rPr lang="en-US" sz="24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2400" b="1" dirty="0">
                <a:latin typeface="Times New Roman"/>
                <a:ea typeface="Calibri"/>
                <a:cs typeface="Times New Roman"/>
              </a:rPr>
              <a:t>ten</a:t>
            </a:r>
            <a:r>
              <a:rPr lang="en-US" sz="24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2400" u="sng" dirty="0">
                <a:latin typeface="Times New Roman"/>
                <a:ea typeface="Calibri"/>
                <a:cs typeface="Times New Roman"/>
              </a:rPr>
              <a:t>o</a:t>
            </a:r>
            <a:r>
              <a:rPr lang="ru-RU" sz="2400" u="sng" dirty="0">
                <a:latin typeface="Times New Roman"/>
                <a:ea typeface="Calibri"/>
                <a:cs typeface="Times New Roman"/>
              </a:rPr>
              <a:t>’</a:t>
            </a:r>
            <a:r>
              <a:rPr lang="en-US" sz="2400" u="sng" dirty="0">
                <a:latin typeface="Times New Roman"/>
                <a:ea typeface="Calibri"/>
                <a:cs typeface="Times New Roman"/>
              </a:rPr>
              <a:t>clock</a:t>
            </a:r>
            <a:r>
              <a:rPr lang="ru-RU" sz="2400" u="sng" dirty="0">
                <a:latin typeface="Times New Roman"/>
                <a:ea typeface="Calibri"/>
                <a:cs typeface="Times New Roman"/>
              </a:rPr>
              <a:t>.</a:t>
            </a:r>
            <a:endParaRPr lang="ru-RU" sz="2400" dirty="0">
              <a:ea typeface="Calibri"/>
              <a:cs typeface="Times New Roman"/>
            </a:endParaRPr>
          </a:p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3515032"/>
              </p:ext>
            </p:extLst>
          </p:nvPr>
        </p:nvGraphicFramePr>
        <p:xfrm>
          <a:off x="683568" y="1772816"/>
          <a:ext cx="7704855" cy="1872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828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56828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56828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936104"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транскрипция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перевод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36104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W</a:t>
                      </a:r>
                      <a:r>
                        <a:rPr lang="en-US" sz="2400" b="0" strike="sng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h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at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’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s </a:t>
                      </a:r>
                      <a:r>
                        <a:rPr lang="en-US" sz="2400" b="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th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e time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?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effectLst/>
                          <a:latin typeface="Times New Roman"/>
                          <a:ea typeface="Times New Roman"/>
                        </a:rPr>
                        <a:t>Который час?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2441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4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1737412"/>
              </p:ext>
            </p:extLst>
          </p:nvPr>
        </p:nvGraphicFramePr>
        <p:xfrm>
          <a:off x="457200" y="1600200"/>
          <a:ext cx="822960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транскрипция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перевод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Ff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[ф] - верхними зубками кусаем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нижнюю губу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Pp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(п)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Vv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[в] - 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верхними зубками кусаем нижнюю губу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Ww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уэ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] – «поцелуй-улыбка»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76311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/>
              <a:t>Step </a:t>
            </a:r>
            <a:r>
              <a:rPr lang="ru-RU" dirty="0" smtClean="0"/>
              <a:t>60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9490545"/>
              </p:ext>
            </p:extLst>
          </p:nvPr>
        </p:nvGraphicFramePr>
        <p:xfrm>
          <a:off x="323528" y="1340771"/>
          <a:ext cx="8424936" cy="48965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80831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80831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4111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транскрипция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перевод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706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u="sng" dirty="0" err="1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oo</a:t>
                      </a:r>
                      <a:endParaRPr lang="ru-RU" sz="2400" b="0" u="sng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[ʋ:]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(у:)</a:t>
                      </a: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978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r</a:t>
                      </a:r>
                      <a:r>
                        <a:rPr lang="en-US" sz="2400" u="sng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oo</a:t>
                      </a:r>
                      <a:r>
                        <a:rPr lang="en-US" sz="2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</a:t>
                      </a:r>
                      <a:r>
                        <a:rPr lang="en-US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</a:t>
                      </a:r>
                      <a:r>
                        <a:rPr lang="ru-RU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ʋ:</a:t>
                      </a:r>
                      <a:r>
                        <a:rPr lang="en-US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</a:t>
                      </a:r>
                      <a:r>
                        <a:rPr lang="ru-RU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комната</a:t>
                      </a:r>
                      <a:endParaRPr lang="ru-RU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978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r</a:t>
                      </a:r>
                      <a:r>
                        <a:rPr lang="en-US" sz="2400" u="sng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oo</a:t>
                      </a:r>
                      <a:r>
                        <a:rPr lang="en-US" sz="2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</a:t>
                      </a:r>
                      <a:r>
                        <a:rPr lang="en-US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</a:t>
                      </a:r>
                      <a:r>
                        <a:rPr lang="ru-RU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ʋ:</a:t>
                      </a:r>
                      <a:r>
                        <a:rPr lang="en-US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</a:t>
                      </a:r>
                      <a:r>
                        <a:rPr lang="ru-RU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крыша</a:t>
                      </a:r>
                      <a:endParaRPr lang="ru-RU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978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</a:t>
                      </a:r>
                      <a:r>
                        <a:rPr lang="en-US" sz="2400" u="sng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oo</a:t>
                      </a:r>
                      <a:r>
                        <a:rPr lang="en-US" sz="2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</a:t>
                      </a:r>
                      <a:r>
                        <a:rPr lang="en-US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</a:t>
                      </a:r>
                      <a:r>
                        <a:rPr lang="ru-RU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ʋ:</a:t>
                      </a:r>
                      <a:r>
                        <a:rPr lang="en-US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</a:t>
                      </a:r>
                      <a:r>
                        <a:rPr lang="ru-RU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ботинок</a:t>
                      </a:r>
                      <a:endParaRPr lang="ru-RU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978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sp</a:t>
                      </a:r>
                      <a:r>
                        <a:rPr lang="en-US" sz="2400" u="sng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oo</a:t>
                      </a:r>
                      <a:r>
                        <a:rPr lang="en-US" sz="2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n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</a:t>
                      </a:r>
                      <a:r>
                        <a:rPr lang="en-US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sp</a:t>
                      </a:r>
                      <a:r>
                        <a:rPr lang="ru-RU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ʋ:</a:t>
                      </a:r>
                      <a:r>
                        <a:rPr lang="en-US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</a:t>
                      </a:r>
                      <a:r>
                        <a:rPr lang="ru-RU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ложка</a:t>
                      </a:r>
                      <a:endParaRPr lang="ru-RU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978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</a:t>
                      </a:r>
                      <a:r>
                        <a:rPr lang="en-US" sz="2400" u="sng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oo</a:t>
                      </a:r>
                      <a:r>
                        <a:rPr lang="en-US" sz="2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n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</a:t>
                      </a:r>
                      <a:r>
                        <a:rPr lang="en-US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</a:t>
                      </a:r>
                      <a:r>
                        <a:rPr lang="ru-RU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ʋ:</a:t>
                      </a:r>
                      <a:r>
                        <a:rPr lang="en-US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</a:t>
                      </a:r>
                      <a:r>
                        <a:rPr lang="ru-RU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]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луна</a:t>
                      </a:r>
                      <a:endParaRPr lang="ru-RU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978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1" u="none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sch</a:t>
                      </a:r>
                      <a:r>
                        <a:rPr lang="en-US" sz="2400" u="sng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oo</a:t>
                      </a:r>
                      <a:r>
                        <a:rPr lang="en-US" sz="2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l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[skʋ:l]</a:t>
                      </a:r>
                      <a:endParaRPr lang="ru-RU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школа</a:t>
                      </a:r>
                      <a:endParaRPr lang="ru-RU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978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aftern</a:t>
                      </a:r>
                      <a:r>
                        <a:rPr lang="en-US" sz="2400" u="sng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oo</a:t>
                      </a:r>
                      <a:r>
                        <a:rPr lang="en-US" sz="2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n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[a:ftǝ´nʋ:n]</a:t>
                      </a:r>
                      <a:endParaRPr lang="ru-RU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полдень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342646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/>
              <a:t>Step </a:t>
            </a:r>
            <a:r>
              <a:rPr lang="ru-RU" dirty="0" smtClean="0"/>
              <a:t>61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1976977"/>
              </p:ext>
            </p:extLst>
          </p:nvPr>
        </p:nvGraphicFramePr>
        <p:xfrm>
          <a:off x="323528" y="1772815"/>
          <a:ext cx="8424936" cy="4176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80831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80831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40562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транскрипция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перевод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893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run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en-US" sz="240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rʌn</a:t>
                      </a:r>
                      <a:r>
                        <a:rPr lang="en-US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бегать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893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jump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en-US" sz="240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dʒʌmp</a:t>
                      </a:r>
                      <a:r>
                        <a:rPr lang="en-US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прыгать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893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rid</a:t>
                      </a:r>
                      <a:r>
                        <a:rPr lang="en-US" sz="2400" strike="sngStrike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2400" strike="sngStrike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[raid]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ехать (верхом)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893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swim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[swim]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плавать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893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help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[help]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помогать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893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play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en-US" sz="24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plei</a:t>
                      </a:r>
                      <a:r>
                        <a:rPr lang="en-US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играть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835167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/>
              <a:t>Step </a:t>
            </a:r>
            <a:r>
              <a:rPr lang="ru-RU" dirty="0" smtClean="0"/>
              <a:t>61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2568"/>
          </a:xfrm>
          <a:solidFill>
            <a:srgbClr val="92D050"/>
          </a:solidFill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Строим предложения по схеме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:</a:t>
            </a:r>
          </a:p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endParaRPr lang="ru-RU" sz="2600" dirty="0" smtClean="0"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en-US" sz="3600" b="1" u="sng" dirty="0">
                <a:latin typeface="Times New Roman" pitchFamily="18" charset="0"/>
                <a:cs typeface="Times New Roman" pitchFamily="18" charset="0"/>
              </a:rPr>
              <a:t>Polly and Tim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u="dbl" dirty="0" smtClean="0">
                <a:latin typeface="+mj-lt"/>
                <a:ea typeface="Times New Roman"/>
              </a:rPr>
              <a:t>like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play video games</a:t>
            </a:r>
            <a:r>
              <a:rPr lang="en-US" sz="3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afternoon.</a:t>
            </a:r>
          </a:p>
          <a:p>
            <a:pPr marL="0" indent="0">
              <a:buNone/>
            </a:pPr>
            <a:r>
              <a:rPr lang="ru-RU" sz="3600" b="1" u="sng" dirty="0">
                <a:latin typeface="Times New Roman" pitchFamily="18" charset="0"/>
                <a:cs typeface="Times New Roman" pitchFamily="18" charset="0"/>
              </a:rPr>
              <a:t>Полли и Тим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u="dbl" dirty="0">
                <a:latin typeface="Times New Roman"/>
                <a:ea typeface="Times New Roman"/>
              </a:rPr>
              <a:t>любят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играть в видеоигры</a:t>
            </a:r>
            <a:r>
              <a:rPr lang="ru-RU" sz="3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днем</a:t>
            </a:r>
            <a:r>
              <a:rPr lang="ru-RU" sz="3600" b="1" dirty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0891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4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4557544"/>
              </p:ext>
            </p:extLst>
          </p:nvPr>
        </p:nvGraphicFramePr>
        <p:xfrm>
          <a:off x="457200" y="1600200"/>
          <a:ext cx="8229600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транскрипция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перевод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bed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lang="en-US" sz="2400" dirty="0" smtClean="0">
                          <a:latin typeface="Times New Roman"/>
                          <a:cs typeface="Times New Roman"/>
                        </a:rPr>
                        <a:t>ed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кровать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tent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tent]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палатка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ten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ten]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десять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bell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bel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колокольчик, звонок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belt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belt]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ремень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lang="hy-AM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ցց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lang="hy-AM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ց]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яйцо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nest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nest]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гнездо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net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net]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сачок, сеть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My name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is …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Меня зовут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…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7000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5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9354329"/>
              </p:ext>
            </p:extLst>
          </p:nvPr>
        </p:nvGraphicFramePr>
        <p:xfrm>
          <a:off x="457200" y="1600200"/>
          <a:ext cx="8229600" cy="42184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транскрипция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перевод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Hh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h]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Jj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[d</a:t>
                      </a:r>
                      <a:r>
                        <a:rPr lang="ru-RU" sz="24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ӡ</a:t>
                      </a:r>
                      <a:r>
                        <a:rPr lang="en-US" sz="24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]</a:t>
                      </a:r>
                      <a:endParaRPr lang="ru-RU" sz="2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[</a:t>
                      </a:r>
                      <a:r>
                        <a:rPr lang="ru-RU" sz="2400" b="0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дж</a:t>
                      </a:r>
                      <a:r>
                        <a:rPr lang="ru-RU" sz="24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]</a:t>
                      </a:r>
                      <a:endParaRPr lang="ru-RU" sz="2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Zz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[z</a:t>
                      </a:r>
                      <a:r>
                        <a:rPr lang="en-US" sz="24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]</a:t>
                      </a:r>
                      <a:r>
                        <a:rPr lang="ru-RU" sz="24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2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[</a:t>
                      </a:r>
                      <a:r>
                        <a:rPr lang="ru-RU" sz="24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</a:t>
                      </a:r>
                      <a:r>
                        <a:rPr lang="ru-RU" sz="24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]</a:t>
                      </a:r>
                      <a:endParaRPr lang="ru-RU" sz="2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[и]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desk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desk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парта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elf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elf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эльф, фея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pen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pen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ручка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</a:t>
                      </a:r>
                      <a:r>
                        <a:rPr lang="en-US" sz="2400" strike="sng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t’s your nam</a:t>
                      </a:r>
                      <a:r>
                        <a:rPr lang="en-US" sz="2400" strike="sngStrike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smtClean="0">
                          <a:latin typeface="Times New Roman" pitchFamily="18" charset="0"/>
                          <a:cs typeface="Times New Roman" pitchFamily="18" charset="0"/>
                        </a:rPr>
                        <a:t>Как тебя зовут?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2763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</a:t>
            </a:r>
            <a:r>
              <a:rPr lang="ru-RU" dirty="0" smtClean="0"/>
              <a:t>8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0992230"/>
              </p:ext>
            </p:extLst>
          </p:nvPr>
        </p:nvGraphicFramePr>
        <p:xfrm>
          <a:off x="457200" y="1600200"/>
          <a:ext cx="82296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транскрипция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перевод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Xx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ks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[кс]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Rr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[р]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Cc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[к]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milk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milk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молоко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six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siks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шесть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pi</a:t>
                      </a:r>
                      <a:r>
                        <a:rPr lang="hy-AM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ց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pi</a:t>
                      </a:r>
                      <a:r>
                        <a:rPr lang="hy-AM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ց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свинья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hill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hil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холм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kid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kid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козленок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wind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wind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ветер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303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9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648061"/>
              </p:ext>
            </p:extLst>
          </p:nvPr>
        </p:nvGraphicFramePr>
        <p:xfrm>
          <a:off x="457200" y="1600200"/>
          <a:ext cx="82296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транскрипция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перевод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Oo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ɒ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[о]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do</a:t>
                      </a:r>
                      <a:r>
                        <a:rPr lang="hy-AM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ց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ɒ</a:t>
                      </a:r>
                      <a:r>
                        <a:rPr kumimoji="0" lang="hy-AM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ց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собака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box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ɒ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ks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коробка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fox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ɒ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ks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лиса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doll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ɒ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l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кукла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fro</a:t>
                      </a:r>
                      <a:r>
                        <a:rPr lang="hy-AM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ց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fr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ɒ</a:t>
                      </a:r>
                      <a:r>
                        <a:rPr kumimoji="0" lang="hy-AM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ց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лягушка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pond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[p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ɒ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nd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пруд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troll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tr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ɒ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l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тролль, гном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lorry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ɒ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ri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грузовик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007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1059</TotalTime>
  <Words>2334</Words>
  <Application>Microsoft Office PowerPoint</Application>
  <PresentationFormat>Экран (4:3)</PresentationFormat>
  <Paragraphs>1075</Paragraphs>
  <Slides>52</Slides>
  <Notes>35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52</vt:i4>
      </vt:variant>
    </vt:vector>
  </HeadingPairs>
  <TitlesOfParts>
    <vt:vector size="53" baseType="lpstr">
      <vt:lpstr>Тема Office</vt:lpstr>
      <vt:lpstr>Презентация PowerPoint</vt:lpstr>
      <vt:lpstr>Step 1</vt:lpstr>
      <vt:lpstr>Step 2</vt:lpstr>
      <vt:lpstr>Step 3</vt:lpstr>
      <vt:lpstr>Step 4</vt:lpstr>
      <vt:lpstr>Step 4</vt:lpstr>
      <vt:lpstr>Step 5</vt:lpstr>
      <vt:lpstr>Step 8</vt:lpstr>
      <vt:lpstr>Step 9</vt:lpstr>
      <vt:lpstr>Step 9</vt:lpstr>
      <vt:lpstr>Step 10</vt:lpstr>
      <vt:lpstr>Step 11</vt:lpstr>
      <vt:lpstr>Step 12</vt:lpstr>
      <vt:lpstr>Step 15</vt:lpstr>
      <vt:lpstr>Step 15</vt:lpstr>
      <vt:lpstr>Step 16</vt:lpstr>
      <vt:lpstr>Step 17</vt:lpstr>
      <vt:lpstr>Step 18</vt:lpstr>
      <vt:lpstr>Step 18</vt:lpstr>
      <vt:lpstr>Step 19</vt:lpstr>
      <vt:lpstr>Step 22</vt:lpstr>
      <vt:lpstr>Step 23</vt:lpstr>
      <vt:lpstr>Step 24</vt:lpstr>
      <vt:lpstr>Step 25</vt:lpstr>
      <vt:lpstr>Step 26</vt:lpstr>
      <vt:lpstr>Step 29</vt:lpstr>
      <vt:lpstr>Step 30</vt:lpstr>
      <vt:lpstr>Step 31</vt:lpstr>
      <vt:lpstr>Step 33</vt:lpstr>
      <vt:lpstr>Step 36</vt:lpstr>
      <vt:lpstr>Step 37</vt:lpstr>
      <vt:lpstr>Step 38</vt:lpstr>
      <vt:lpstr>Step 39</vt:lpstr>
      <vt:lpstr>Step 40</vt:lpstr>
      <vt:lpstr>Step 43</vt:lpstr>
      <vt:lpstr>Step 43</vt:lpstr>
      <vt:lpstr>Step 44</vt:lpstr>
      <vt:lpstr>Step 45</vt:lpstr>
      <vt:lpstr>Step 45</vt:lpstr>
      <vt:lpstr>Step 46</vt:lpstr>
      <vt:lpstr>Step 47</vt:lpstr>
      <vt:lpstr>Step 47</vt:lpstr>
      <vt:lpstr>Step 50</vt:lpstr>
      <vt:lpstr>Step 52</vt:lpstr>
      <vt:lpstr>Step 54</vt:lpstr>
      <vt:lpstr>Step 54</vt:lpstr>
      <vt:lpstr>Step 57</vt:lpstr>
      <vt:lpstr>Step 57</vt:lpstr>
      <vt:lpstr>Step 59</vt:lpstr>
      <vt:lpstr>Step 60</vt:lpstr>
      <vt:lpstr>Step 61</vt:lpstr>
      <vt:lpstr>Step 61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Step 1</dc:title>
  <dc:creator>Eugyne</dc:creator>
  <cp:lastModifiedBy>K2-307</cp:lastModifiedBy>
  <cp:revision>86</cp:revision>
  <dcterms:created xsi:type="dcterms:W3CDTF">2020-08-04T00:23:21Z</dcterms:created>
  <dcterms:modified xsi:type="dcterms:W3CDTF">2020-12-04T01:56:19Z</dcterms:modified>
</cp:coreProperties>
</file>