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</p:sldIdLst>
  <p:sldSz cy="6858000" cx="9144000"/>
  <p:notesSz cx="6858000" cy="9144000"/>
  <p:embeddedFontLst>
    <p:embeddedFont>
      <p:font typeface="Corsiva"/>
      <p:regular r:id="rId25"/>
      <p:bold r:id="rId26"/>
      <p:italic r:id="rId27"/>
      <p:boldItalic r:id="rId28"/>
    </p:embeddedFont>
    <p:embeddedFont>
      <p:font typeface="Tahoma"/>
      <p:regular r:id="rId29"/>
      <p:bold r:id="rId3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http://customooxmlschemas.google.com/">
      <go:slidesCustomData xmlns:go="http://customooxmlschemas.google.com/" r:id="rId31" roundtripDataSignature="AMtx7miRZ4hx0w+NUWGyqwbu1a0LOLARP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Corsiva-bold.fntdata"/><Relationship Id="rId25" Type="http://schemas.openxmlformats.org/officeDocument/2006/relationships/font" Target="fonts/Corsiva-regular.fntdata"/><Relationship Id="rId28" Type="http://schemas.openxmlformats.org/officeDocument/2006/relationships/font" Target="fonts/Corsiva-boldItalic.fntdata"/><Relationship Id="rId27" Type="http://schemas.openxmlformats.org/officeDocument/2006/relationships/font" Target="fonts/Corsiva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Tahoma-regular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customschemas.google.com/relationships/presentationmetadata" Target="metadata"/><Relationship Id="rId30" Type="http://schemas.openxmlformats.org/officeDocument/2006/relationships/font" Target="fonts/Tahoma-bold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" name="Google Shape;138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4" name="Google Shape;144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0" name="Google Shape;150;p1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" name="Google Shape;156;p1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2" name="Google Shape;162;p1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9" name="Google Shape;169;p1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6" name="Google Shape;176;p1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2" name="Google Shape;182;p1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8" name="Google Shape;188;p1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9" name="Google Shape;199;p1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" name="Google Shape;91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" name="Google Shape;103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9" name="Google Shape;109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" name="Google Shape;115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" name="Google Shape;120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" name="Google Shape;126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1"/>
          <p:cNvSpPr txBox="1"/>
          <p:nvPr>
            <p:ph type="ctrTitle"/>
          </p:nvPr>
        </p:nvSpPr>
        <p:spPr>
          <a:xfrm>
            <a:off x="685800" y="1676400"/>
            <a:ext cx="7772400" cy="182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1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SzPts val="2080"/>
              <a:buFont typeface="Noto Sans Symbols"/>
              <a:buNone/>
              <a:defRPr/>
            </a:lvl1pPr>
            <a:lvl2pPr lvl="1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/>
            </a:lvl2pPr>
            <a:lvl3pPr lvl="2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/>
            </a:lvl3pPr>
            <a:lvl4pPr lvl="3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/>
            </a:lvl4pPr>
            <a:lvl5pPr lvl="4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/>
            </a:lvl5pPr>
            <a:lvl6pPr lvl="5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/>
            </a:lvl6pPr>
            <a:lvl7pPr lvl="6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/>
            </a:lvl7pPr>
            <a:lvl8pPr lvl="7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/>
            </a:lvl8pPr>
            <a:lvl9pPr lvl="8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/>
            </a:lvl9pPr>
          </a:lstStyle>
          <a:p/>
        </p:txBody>
      </p:sp>
      <p:sp>
        <p:nvSpPr>
          <p:cNvPr id="14" name="Google Shape;14;p2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21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объекта" type="twoObj">
  <p:cSld name="TWO_OBJECTS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30"/>
          <p:cNvSpPr txBox="1"/>
          <p:nvPr>
            <p:ph type="title"/>
          </p:nvPr>
        </p:nvSpPr>
        <p:spPr>
          <a:xfrm>
            <a:off x="457200" y="381000"/>
            <a:ext cx="822960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30"/>
          <p:cNvSpPr txBox="1"/>
          <p:nvPr>
            <p:ph idx="1" type="body"/>
          </p:nvPr>
        </p:nvSpPr>
        <p:spPr>
          <a:xfrm>
            <a:off x="457200" y="1981200"/>
            <a:ext cx="40386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4170" lvl="0" marL="457200" algn="l">
              <a:spcBef>
                <a:spcPts val="560"/>
              </a:spcBef>
              <a:spcAft>
                <a:spcPts val="0"/>
              </a:spcAft>
              <a:buSzPts val="1820"/>
              <a:buChar char="■"/>
              <a:defRPr sz="2800"/>
            </a:lvl1pPr>
            <a:lvl2pPr indent="-327660" lvl="1" marL="914400" algn="l">
              <a:spcBef>
                <a:spcPts val="480"/>
              </a:spcBef>
              <a:spcAft>
                <a:spcPts val="0"/>
              </a:spcAft>
              <a:buSzPts val="1560"/>
              <a:buChar char="■"/>
              <a:defRPr sz="2400"/>
            </a:lvl2pPr>
            <a:lvl3pPr indent="-311150" lvl="2" marL="1371600" algn="l">
              <a:spcBef>
                <a:spcPts val="400"/>
              </a:spcBef>
              <a:spcAft>
                <a:spcPts val="0"/>
              </a:spcAft>
              <a:buSzPts val="1300"/>
              <a:buChar char="■"/>
              <a:defRPr sz="2000"/>
            </a:lvl3pPr>
            <a:lvl4pPr indent="-302894" lvl="3" marL="1828800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 sz="1800"/>
            </a:lvl4pPr>
            <a:lvl5pPr indent="-302895" lvl="4" marL="2286000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 sz="1800"/>
            </a:lvl5pPr>
            <a:lvl6pPr indent="-302895" lvl="5" marL="2743200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 sz="1800"/>
            </a:lvl6pPr>
            <a:lvl7pPr indent="-302895" lvl="6" marL="3200400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 sz="1800"/>
            </a:lvl7pPr>
            <a:lvl8pPr indent="-302895" lvl="7" marL="3657600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 sz="1800"/>
            </a:lvl8pPr>
            <a:lvl9pPr indent="-302895" lvl="8" marL="4114800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 sz="1800"/>
            </a:lvl9pPr>
          </a:lstStyle>
          <a:p/>
        </p:txBody>
      </p:sp>
      <p:sp>
        <p:nvSpPr>
          <p:cNvPr id="70" name="Google Shape;70;p30"/>
          <p:cNvSpPr txBox="1"/>
          <p:nvPr>
            <p:ph idx="2" type="body"/>
          </p:nvPr>
        </p:nvSpPr>
        <p:spPr>
          <a:xfrm>
            <a:off x="4648200" y="1981200"/>
            <a:ext cx="40386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4170" lvl="0" marL="457200" algn="l">
              <a:spcBef>
                <a:spcPts val="560"/>
              </a:spcBef>
              <a:spcAft>
                <a:spcPts val="0"/>
              </a:spcAft>
              <a:buSzPts val="1820"/>
              <a:buChar char="■"/>
              <a:defRPr sz="2800"/>
            </a:lvl1pPr>
            <a:lvl2pPr indent="-327660" lvl="1" marL="914400" algn="l">
              <a:spcBef>
                <a:spcPts val="480"/>
              </a:spcBef>
              <a:spcAft>
                <a:spcPts val="0"/>
              </a:spcAft>
              <a:buSzPts val="1560"/>
              <a:buChar char="■"/>
              <a:defRPr sz="2400"/>
            </a:lvl2pPr>
            <a:lvl3pPr indent="-311150" lvl="2" marL="1371600" algn="l">
              <a:spcBef>
                <a:spcPts val="400"/>
              </a:spcBef>
              <a:spcAft>
                <a:spcPts val="0"/>
              </a:spcAft>
              <a:buSzPts val="1300"/>
              <a:buChar char="■"/>
              <a:defRPr sz="2000"/>
            </a:lvl3pPr>
            <a:lvl4pPr indent="-302894" lvl="3" marL="1828800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 sz="1800"/>
            </a:lvl4pPr>
            <a:lvl5pPr indent="-302895" lvl="4" marL="2286000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 sz="1800"/>
            </a:lvl5pPr>
            <a:lvl6pPr indent="-302895" lvl="5" marL="2743200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 sz="1800"/>
            </a:lvl6pPr>
            <a:lvl7pPr indent="-302895" lvl="6" marL="3200400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 sz="1800"/>
            </a:lvl7pPr>
            <a:lvl8pPr indent="-302895" lvl="7" marL="3657600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 sz="1800"/>
            </a:lvl8pPr>
            <a:lvl9pPr indent="-302895" lvl="8" marL="4114800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 sz="1800"/>
            </a:lvl9pPr>
          </a:lstStyle>
          <a:p/>
        </p:txBody>
      </p:sp>
      <p:sp>
        <p:nvSpPr>
          <p:cNvPr id="71" name="Google Shape;71;p30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30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30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type="secHead">
  <p:cSld name="SECTION_HEADER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31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sz="4000" cap="none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31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SzPts val="1300"/>
              <a:buNone/>
              <a:defRPr sz="2000"/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SzPts val="1170"/>
              <a:buNone/>
              <a:defRPr sz="1800"/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SzPts val="1040"/>
              <a:buNone/>
              <a:defRPr sz="1600"/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910"/>
              <a:buNone/>
              <a:defRPr sz="1400"/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SzPts val="910"/>
              <a:buNone/>
              <a:defRPr sz="1400"/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SzPts val="910"/>
              <a:buNone/>
              <a:defRPr sz="1400"/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SzPts val="910"/>
              <a:buNone/>
              <a:defRPr sz="1400"/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SzPts val="910"/>
              <a:buNone/>
              <a:defRPr sz="1400"/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SzPts val="910"/>
              <a:buNone/>
              <a:defRPr sz="1400"/>
            </a:lvl9pPr>
          </a:lstStyle>
          <a:p/>
        </p:txBody>
      </p:sp>
      <p:sp>
        <p:nvSpPr>
          <p:cNvPr id="77" name="Google Shape;77;p3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31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3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22"/>
          <p:cNvSpPr txBox="1"/>
          <p:nvPr>
            <p:ph type="title"/>
          </p:nvPr>
        </p:nvSpPr>
        <p:spPr>
          <a:xfrm>
            <a:off x="457200" y="381000"/>
            <a:ext cx="822960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22"/>
          <p:cNvSpPr txBox="1"/>
          <p:nvPr>
            <p:ph idx="1" type="body"/>
          </p:nvPr>
        </p:nvSpPr>
        <p:spPr>
          <a:xfrm>
            <a:off x="457200" y="1981200"/>
            <a:ext cx="82296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02895" lvl="0" marL="457200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/>
            </a:lvl1pPr>
            <a:lvl2pPr indent="-302894" lvl="1" marL="914400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/>
            </a:lvl2pPr>
            <a:lvl3pPr indent="-302894" lvl="2" marL="1371600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/>
            </a:lvl3pPr>
            <a:lvl4pPr indent="-302894" lvl="3" marL="1828800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/>
            </a:lvl4pPr>
            <a:lvl5pPr indent="-302895" lvl="4" marL="2286000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/>
            </a:lvl5pPr>
            <a:lvl6pPr indent="-302895" lvl="5" marL="2743200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/>
            </a:lvl6pPr>
            <a:lvl7pPr indent="-302895" lvl="6" marL="3200400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/>
            </a:lvl7pPr>
            <a:lvl8pPr indent="-302895" lvl="7" marL="3657600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/>
            </a:lvl8pPr>
            <a:lvl9pPr indent="-302895" lvl="8" marL="4114800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/>
            </a:lvl9pPr>
          </a:lstStyle>
          <a:p/>
        </p:txBody>
      </p:sp>
      <p:sp>
        <p:nvSpPr>
          <p:cNvPr id="20" name="Google Shape;20;p22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22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22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type="blank">
  <p:cSld name="BLANK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23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23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23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type="vertTitleAndTx">
  <p:cSld name="VERTICAL_TITLE_AND_VERTICAL_TEXT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24"/>
          <p:cNvSpPr txBox="1"/>
          <p:nvPr>
            <p:ph type="title"/>
          </p:nvPr>
        </p:nvSpPr>
        <p:spPr>
          <a:xfrm rot="5400000">
            <a:off x="4800600" y="2209800"/>
            <a:ext cx="5715000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24"/>
          <p:cNvSpPr txBox="1"/>
          <p:nvPr>
            <p:ph idx="1" type="body"/>
          </p:nvPr>
        </p:nvSpPr>
        <p:spPr>
          <a:xfrm rot="5400000">
            <a:off x="609600" y="228600"/>
            <a:ext cx="5715000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02895" lvl="0" marL="457200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/>
            </a:lvl1pPr>
            <a:lvl2pPr indent="-302894" lvl="1" marL="914400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/>
            </a:lvl2pPr>
            <a:lvl3pPr indent="-302894" lvl="2" marL="1371600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/>
            </a:lvl3pPr>
            <a:lvl4pPr indent="-302894" lvl="3" marL="1828800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/>
            </a:lvl4pPr>
            <a:lvl5pPr indent="-302895" lvl="4" marL="2286000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/>
            </a:lvl5pPr>
            <a:lvl6pPr indent="-302895" lvl="5" marL="2743200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/>
            </a:lvl6pPr>
            <a:lvl7pPr indent="-302895" lvl="6" marL="3200400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/>
            </a:lvl7pPr>
            <a:lvl8pPr indent="-302895" lvl="7" marL="3657600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/>
            </a:lvl8pPr>
            <a:lvl9pPr indent="-302895" lvl="8" marL="4114800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/>
            </a:lvl9pPr>
          </a:lstStyle>
          <a:p/>
        </p:txBody>
      </p:sp>
      <p:sp>
        <p:nvSpPr>
          <p:cNvPr id="30" name="Google Shape;30;p24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24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24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25"/>
          <p:cNvSpPr txBox="1"/>
          <p:nvPr>
            <p:ph type="title"/>
          </p:nvPr>
        </p:nvSpPr>
        <p:spPr>
          <a:xfrm>
            <a:off x="457200" y="381000"/>
            <a:ext cx="822960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25"/>
          <p:cNvSpPr txBox="1"/>
          <p:nvPr>
            <p:ph idx="1" type="body"/>
          </p:nvPr>
        </p:nvSpPr>
        <p:spPr>
          <a:xfrm rot="5400000">
            <a:off x="2514600" y="-76200"/>
            <a:ext cx="4114800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02895" lvl="0" marL="457200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/>
            </a:lvl1pPr>
            <a:lvl2pPr indent="-302894" lvl="1" marL="914400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/>
            </a:lvl2pPr>
            <a:lvl3pPr indent="-302894" lvl="2" marL="1371600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/>
            </a:lvl3pPr>
            <a:lvl4pPr indent="-302894" lvl="3" marL="1828800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/>
            </a:lvl4pPr>
            <a:lvl5pPr indent="-302895" lvl="4" marL="2286000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/>
            </a:lvl5pPr>
            <a:lvl6pPr indent="-302895" lvl="5" marL="2743200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/>
            </a:lvl6pPr>
            <a:lvl7pPr indent="-302895" lvl="6" marL="3200400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/>
            </a:lvl7pPr>
            <a:lvl8pPr indent="-302895" lvl="7" marL="3657600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/>
            </a:lvl8pPr>
            <a:lvl9pPr indent="-302895" lvl="8" marL="4114800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/>
            </a:lvl9pPr>
          </a:lstStyle>
          <a:p/>
        </p:txBody>
      </p:sp>
      <p:sp>
        <p:nvSpPr>
          <p:cNvPr id="36" name="Google Shape;36;p25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25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25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26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sz="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26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2080"/>
              <a:buFont typeface="Noto Sans Symbols"/>
              <a:buNone/>
              <a:defRPr sz="3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spcBef>
                <a:spcPts val="560"/>
              </a:spcBef>
              <a:spcAft>
                <a:spcPts val="0"/>
              </a:spcAft>
              <a:buClr>
                <a:schemeClr val="folHlink"/>
              </a:buClr>
              <a:buSzPts val="1820"/>
              <a:buFont typeface="Noto Sans Symbols"/>
              <a:buNone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1560"/>
              <a:buFont typeface="Noto Sans Symbols"/>
              <a:buNone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SzPts val="13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3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3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3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3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3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42" name="Google Shape;42;p26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SzPts val="91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SzPts val="78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SzPts val="65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SzPts val="585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SzPts val="585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SzPts val="585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SzPts val="585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SzPts val="585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SzPts val="585"/>
              <a:buNone/>
              <a:defRPr sz="900"/>
            </a:lvl9pPr>
          </a:lstStyle>
          <a:p/>
        </p:txBody>
      </p:sp>
      <p:sp>
        <p:nvSpPr>
          <p:cNvPr id="43" name="Google Shape;43;p26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26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26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27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sz="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27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60680" lvl="0" marL="457200" algn="l">
              <a:spcBef>
                <a:spcPts val="640"/>
              </a:spcBef>
              <a:spcAft>
                <a:spcPts val="0"/>
              </a:spcAft>
              <a:buSzPts val="2080"/>
              <a:buChar char="■"/>
              <a:defRPr sz="3200"/>
            </a:lvl1pPr>
            <a:lvl2pPr indent="-344169" lvl="1" marL="914400" algn="l">
              <a:spcBef>
                <a:spcPts val="560"/>
              </a:spcBef>
              <a:spcAft>
                <a:spcPts val="0"/>
              </a:spcAft>
              <a:buSzPts val="1820"/>
              <a:buChar char="■"/>
              <a:defRPr sz="2800"/>
            </a:lvl2pPr>
            <a:lvl3pPr indent="-327660" lvl="2" marL="1371600" algn="l">
              <a:spcBef>
                <a:spcPts val="480"/>
              </a:spcBef>
              <a:spcAft>
                <a:spcPts val="0"/>
              </a:spcAft>
              <a:buSzPts val="1560"/>
              <a:buChar char="■"/>
              <a:defRPr sz="2400"/>
            </a:lvl3pPr>
            <a:lvl4pPr indent="-311150" lvl="3" marL="1828800" algn="l">
              <a:spcBef>
                <a:spcPts val="400"/>
              </a:spcBef>
              <a:spcAft>
                <a:spcPts val="0"/>
              </a:spcAft>
              <a:buSzPts val="1300"/>
              <a:buChar char="■"/>
              <a:defRPr sz="2000"/>
            </a:lvl4pPr>
            <a:lvl5pPr indent="-311150" lvl="4" marL="2286000" algn="l">
              <a:spcBef>
                <a:spcPts val="400"/>
              </a:spcBef>
              <a:spcAft>
                <a:spcPts val="0"/>
              </a:spcAft>
              <a:buSzPts val="1300"/>
              <a:buChar char="■"/>
              <a:defRPr sz="2000"/>
            </a:lvl5pPr>
            <a:lvl6pPr indent="-311150" lvl="5" marL="2743200" algn="l">
              <a:spcBef>
                <a:spcPts val="400"/>
              </a:spcBef>
              <a:spcAft>
                <a:spcPts val="0"/>
              </a:spcAft>
              <a:buSzPts val="1300"/>
              <a:buChar char="■"/>
              <a:defRPr sz="2000"/>
            </a:lvl6pPr>
            <a:lvl7pPr indent="-311150" lvl="6" marL="3200400" algn="l">
              <a:spcBef>
                <a:spcPts val="400"/>
              </a:spcBef>
              <a:spcAft>
                <a:spcPts val="0"/>
              </a:spcAft>
              <a:buSzPts val="1300"/>
              <a:buChar char="■"/>
              <a:defRPr sz="2000"/>
            </a:lvl7pPr>
            <a:lvl8pPr indent="-311150" lvl="7" marL="3657600" algn="l">
              <a:spcBef>
                <a:spcPts val="400"/>
              </a:spcBef>
              <a:spcAft>
                <a:spcPts val="0"/>
              </a:spcAft>
              <a:buSzPts val="1300"/>
              <a:buChar char="■"/>
              <a:defRPr sz="2000"/>
            </a:lvl8pPr>
            <a:lvl9pPr indent="-311150" lvl="8" marL="4114800" algn="l">
              <a:spcBef>
                <a:spcPts val="400"/>
              </a:spcBef>
              <a:spcAft>
                <a:spcPts val="0"/>
              </a:spcAft>
              <a:buSzPts val="1300"/>
              <a:buChar char="■"/>
              <a:defRPr sz="2000"/>
            </a:lvl9pPr>
          </a:lstStyle>
          <a:p/>
        </p:txBody>
      </p:sp>
      <p:sp>
        <p:nvSpPr>
          <p:cNvPr id="49" name="Google Shape;49;p27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SzPts val="91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SzPts val="78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SzPts val="65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SzPts val="585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SzPts val="585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SzPts val="585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SzPts val="585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SzPts val="585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SzPts val="585"/>
              <a:buNone/>
              <a:defRPr sz="900"/>
            </a:lvl9pPr>
          </a:lstStyle>
          <a:p/>
        </p:txBody>
      </p:sp>
      <p:sp>
        <p:nvSpPr>
          <p:cNvPr id="50" name="Google Shape;50;p27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27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27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28"/>
          <p:cNvSpPr txBox="1"/>
          <p:nvPr>
            <p:ph type="title"/>
          </p:nvPr>
        </p:nvSpPr>
        <p:spPr>
          <a:xfrm>
            <a:off x="457200" y="381000"/>
            <a:ext cx="822960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28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28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28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29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29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SzPts val="156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SzPts val="13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SzPts val="117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SzPts val="104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SzPts val="104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SzPts val="104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SzPts val="104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SzPts val="104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SzPts val="1040"/>
              <a:buNone/>
              <a:defRPr b="1" sz="1600"/>
            </a:lvl9pPr>
          </a:lstStyle>
          <a:p/>
        </p:txBody>
      </p:sp>
      <p:sp>
        <p:nvSpPr>
          <p:cNvPr id="61" name="Google Shape;61;p29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27660" lvl="0" marL="457200" algn="l">
              <a:spcBef>
                <a:spcPts val="480"/>
              </a:spcBef>
              <a:spcAft>
                <a:spcPts val="0"/>
              </a:spcAft>
              <a:buSzPts val="1560"/>
              <a:buChar char="■"/>
              <a:defRPr sz="2400"/>
            </a:lvl1pPr>
            <a:lvl2pPr indent="-311150" lvl="1" marL="914400" algn="l">
              <a:spcBef>
                <a:spcPts val="400"/>
              </a:spcBef>
              <a:spcAft>
                <a:spcPts val="0"/>
              </a:spcAft>
              <a:buSzPts val="1300"/>
              <a:buChar char="■"/>
              <a:defRPr sz="2000"/>
            </a:lvl2pPr>
            <a:lvl3pPr indent="-302894" lvl="2" marL="1371600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 sz="1800"/>
            </a:lvl3pPr>
            <a:lvl4pPr indent="-294639" lvl="3" marL="1828800" algn="l">
              <a:spcBef>
                <a:spcPts val="320"/>
              </a:spcBef>
              <a:spcAft>
                <a:spcPts val="0"/>
              </a:spcAft>
              <a:buSzPts val="1040"/>
              <a:buChar char="■"/>
              <a:defRPr sz="1600"/>
            </a:lvl4pPr>
            <a:lvl5pPr indent="-294639" lvl="4" marL="2286000" algn="l">
              <a:spcBef>
                <a:spcPts val="320"/>
              </a:spcBef>
              <a:spcAft>
                <a:spcPts val="0"/>
              </a:spcAft>
              <a:buSzPts val="1040"/>
              <a:buChar char="■"/>
              <a:defRPr sz="1600"/>
            </a:lvl5pPr>
            <a:lvl6pPr indent="-294639" lvl="5" marL="2743200" algn="l">
              <a:spcBef>
                <a:spcPts val="320"/>
              </a:spcBef>
              <a:spcAft>
                <a:spcPts val="0"/>
              </a:spcAft>
              <a:buSzPts val="1040"/>
              <a:buChar char="■"/>
              <a:defRPr sz="1600"/>
            </a:lvl6pPr>
            <a:lvl7pPr indent="-294639" lvl="6" marL="3200400" algn="l">
              <a:spcBef>
                <a:spcPts val="320"/>
              </a:spcBef>
              <a:spcAft>
                <a:spcPts val="0"/>
              </a:spcAft>
              <a:buSzPts val="1040"/>
              <a:buChar char="■"/>
              <a:defRPr sz="1600"/>
            </a:lvl7pPr>
            <a:lvl8pPr indent="-294640" lvl="7" marL="3657600" algn="l">
              <a:spcBef>
                <a:spcPts val="320"/>
              </a:spcBef>
              <a:spcAft>
                <a:spcPts val="0"/>
              </a:spcAft>
              <a:buSzPts val="1040"/>
              <a:buChar char="■"/>
              <a:defRPr sz="1600"/>
            </a:lvl8pPr>
            <a:lvl9pPr indent="-294640" lvl="8" marL="4114800" algn="l">
              <a:spcBef>
                <a:spcPts val="320"/>
              </a:spcBef>
              <a:spcAft>
                <a:spcPts val="0"/>
              </a:spcAft>
              <a:buSzPts val="1040"/>
              <a:buChar char="■"/>
              <a:defRPr sz="1600"/>
            </a:lvl9pPr>
          </a:lstStyle>
          <a:p/>
        </p:txBody>
      </p:sp>
      <p:sp>
        <p:nvSpPr>
          <p:cNvPr id="62" name="Google Shape;62;p29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SzPts val="156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SzPts val="13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SzPts val="117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SzPts val="104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SzPts val="104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SzPts val="104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SzPts val="104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SzPts val="104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SzPts val="1040"/>
              <a:buNone/>
              <a:defRPr b="1" sz="1600"/>
            </a:lvl9pPr>
          </a:lstStyle>
          <a:p/>
        </p:txBody>
      </p:sp>
      <p:sp>
        <p:nvSpPr>
          <p:cNvPr id="63" name="Google Shape;63;p29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27660" lvl="0" marL="457200" algn="l">
              <a:spcBef>
                <a:spcPts val="480"/>
              </a:spcBef>
              <a:spcAft>
                <a:spcPts val="0"/>
              </a:spcAft>
              <a:buSzPts val="1560"/>
              <a:buChar char="■"/>
              <a:defRPr sz="2400"/>
            </a:lvl1pPr>
            <a:lvl2pPr indent="-311150" lvl="1" marL="914400" algn="l">
              <a:spcBef>
                <a:spcPts val="400"/>
              </a:spcBef>
              <a:spcAft>
                <a:spcPts val="0"/>
              </a:spcAft>
              <a:buSzPts val="1300"/>
              <a:buChar char="■"/>
              <a:defRPr sz="2000"/>
            </a:lvl2pPr>
            <a:lvl3pPr indent="-302894" lvl="2" marL="1371600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 sz="1800"/>
            </a:lvl3pPr>
            <a:lvl4pPr indent="-294639" lvl="3" marL="1828800" algn="l">
              <a:spcBef>
                <a:spcPts val="320"/>
              </a:spcBef>
              <a:spcAft>
                <a:spcPts val="0"/>
              </a:spcAft>
              <a:buSzPts val="1040"/>
              <a:buChar char="■"/>
              <a:defRPr sz="1600"/>
            </a:lvl4pPr>
            <a:lvl5pPr indent="-294639" lvl="4" marL="2286000" algn="l">
              <a:spcBef>
                <a:spcPts val="320"/>
              </a:spcBef>
              <a:spcAft>
                <a:spcPts val="0"/>
              </a:spcAft>
              <a:buSzPts val="1040"/>
              <a:buChar char="■"/>
              <a:defRPr sz="1600"/>
            </a:lvl5pPr>
            <a:lvl6pPr indent="-294639" lvl="5" marL="2743200" algn="l">
              <a:spcBef>
                <a:spcPts val="320"/>
              </a:spcBef>
              <a:spcAft>
                <a:spcPts val="0"/>
              </a:spcAft>
              <a:buSzPts val="1040"/>
              <a:buChar char="■"/>
              <a:defRPr sz="1600"/>
            </a:lvl6pPr>
            <a:lvl7pPr indent="-294639" lvl="6" marL="3200400" algn="l">
              <a:spcBef>
                <a:spcPts val="320"/>
              </a:spcBef>
              <a:spcAft>
                <a:spcPts val="0"/>
              </a:spcAft>
              <a:buSzPts val="1040"/>
              <a:buChar char="■"/>
              <a:defRPr sz="1600"/>
            </a:lvl7pPr>
            <a:lvl8pPr indent="-294640" lvl="7" marL="3657600" algn="l">
              <a:spcBef>
                <a:spcPts val="320"/>
              </a:spcBef>
              <a:spcAft>
                <a:spcPts val="0"/>
              </a:spcAft>
              <a:buSzPts val="1040"/>
              <a:buChar char="■"/>
              <a:defRPr sz="1600"/>
            </a:lvl8pPr>
            <a:lvl9pPr indent="-294640" lvl="8" marL="4114800" algn="l">
              <a:spcBef>
                <a:spcPts val="320"/>
              </a:spcBef>
              <a:spcAft>
                <a:spcPts val="0"/>
              </a:spcAft>
              <a:buSzPts val="1040"/>
              <a:buChar char="■"/>
              <a:defRPr sz="1600"/>
            </a:lvl9pPr>
          </a:lstStyle>
          <a:p/>
        </p:txBody>
      </p:sp>
      <p:sp>
        <p:nvSpPr>
          <p:cNvPr id="64" name="Google Shape;64;p29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29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29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0"/>
          <p:cNvSpPr txBox="1"/>
          <p:nvPr>
            <p:ph type="title"/>
          </p:nvPr>
        </p:nvSpPr>
        <p:spPr>
          <a:xfrm>
            <a:off x="457200" y="381000"/>
            <a:ext cx="822960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7" name="Google Shape;7;p20"/>
          <p:cNvSpPr txBox="1"/>
          <p:nvPr>
            <p:ph idx="1" type="body"/>
          </p:nvPr>
        </p:nvSpPr>
        <p:spPr>
          <a:xfrm>
            <a:off x="457200" y="1981200"/>
            <a:ext cx="82296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6068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2080"/>
              <a:buFont typeface="Noto Sans Symbols"/>
              <a:buChar char="■"/>
              <a:defRPr b="0" i="0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44169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folHlink"/>
              </a:buClr>
              <a:buSzPts val="182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2766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156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1115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SzPts val="13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31115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3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31115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3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31115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3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31115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3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31115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3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" name="Google Shape;8;p20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9" name="Google Shape;9;p20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0" name="Google Shape;10;p20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solidFill>
                <a:srgbClr val="000000"/>
              </a:solidFill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2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4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.png"/><Relationship Id="rId4" Type="http://schemas.openxmlformats.org/officeDocument/2006/relationships/image" Target="../media/image7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9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6.jpg"/><Relationship Id="rId4" Type="http://schemas.openxmlformats.org/officeDocument/2006/relationships/image" Target="../media/image8.jpg"/><Relationship Id="rId5" Type="http://schemas.openxmlformats.org/officeDocument/2006/relationships/image" Target="../media/image3.jpg"/><Relationship Id="rId6" Type="http://schemas.openxmlformats.org/officeDocument/2006/relationships/image" Target="../media/image11.jpg"/><Relationship Id="rId7" Type="http://schemas.openxmlformats.org/officeDocument/2006/relationships/image" Target="../media/image10.jp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/>
          <p:nvPr>
            <p:ph type="ctrTitle"/>
          </p:nvPr>
        </p:nvSpPr>
        <p:spPr>
          <a:xfrm>
            <a:off x="179387" y="0"/>
            <a:ext cx="8713787" cy="65246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Tahoma"/>
              <a:buNone/>
            </a:pPr>
            <a:r>
              <a:rPr b="1" i="1" lang="en-US" sz="4000" u="non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rPr>
              <a:t>Рабочая программа</a:t>
            </a:r>
            <a:br>
              <a:rPr b="1" i="1" lang="en-US" sz="4000" u="non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b="1" i="1" lang="en-US" sz="4000"/>
              <a:t>дополнительного образования</a:t>
            </a:r>
            <a:r>
              <a:rPr b="1" i="1" lang="en-US" sz="4000" u="non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br>
              <a:rPr b="1" i="1" lang="en-US" sz="4000" u="non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b="1" i="1" lang="en-US" sz="4400" u="non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rPr>
              <a:t> </a:t>
            </a:r>
            <a:r>
              <a:rPr b="1" i="0" lang="en-US" sz="4400" u="non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rPr>
              <a:t> </a:t>
            </a:r>
            <a:r>
              <a:rPr b="1" i="0" lang="en-US" sz="6600" u="none">
                <a:solidFill>
                  <a:srgbClr val="FFCC00"/>
                </a:solidFill>
                <a:latin typeface="Corsiva"/>
                <a:ea typeface="Corsiva"/>
                <a:cs typeface="Corsiva"/>
                <a:sym typeface="Corsiva"/>
              </a:rPr>
              <a:t>« РИТМИКА »</a:t>
            </a:r>
            <a:br>
              <a:rPr b="1" i="0" lang="en-US" sz="6600" u="none">
                <a:solidFill>
                  <a:srgbClr val="FFCC00"/>
                </a:solidFill>
                <a:latin typeface="Corsiva"/>
                <a:ea typeface="Corsiva"/>
                <a:cs typeface="Corsiva"/>
                <a:sym typeface="Corsiva"/>
              </a:rPr>
            </a:br>
            <a:endParaRPr/>
          </a:p>
        </p:txBody>
      </p:sp>
      <p:sp>
        <p:nvSpPr>
          <p:cNvPr id="85" name="Google Shape;85;p1"/>
          <p:cNvSpPr txBox="1"/>
          <p:nvPr/>
        </p:nvSpPr>
        <p:spPr>
          <a:xfrm>
            <a:off x="1317275" y="159425"/>
            <a:ext cx="6971100" cy="1323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0066"/>
              </a:buClr>
              <a:buSzPts val="4000"/>
              <a:buFont typeface="Corsiva"/>
              <a:buNone/>
            </a:pPr>
            <a:r>
              <a:rPr b="1" lang="en-US" sz="1800">
                <a:solidFill>
                  <a:srgbClr val="660066"/>
                </a:solidFill>
                <a:latin typeface="Corsiva"/>
                <a:ea typeface="Corsiva"/>
                <a:cs typeface="Corsiva"/>
                <a:sym typeface="Corsiva"/>
              </a:rPr>
              <a:t>Муниципальное автономное общеобразовательное учреждение Белоярского района “Средняя общеобразовательная школа №4” г. Белоярский</a:t>
            </a:r>
            <a:endParaRPr sz="1800"/>
          </a:p>
        </p:txBody>
      </p:sp>
      <p:sp>
        <p:nvSpPr>
          <p:cNvPr id="86" name="Google Shape;86;p1"/>
          <p:cNvSpPr txBox="1"/>
          <p:nvPr/>
        </p:nvSpPr>
        <p:spPr>
          <a:xfrm>
            <a:off x="6597437" y="4232812"/>
            <a:ext cx="2259000" cy="6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0066"/>
              </a:buClr>
              <a:buSzPts val="1800"/>
              <a:buFont typeface="Corsiva"/>
              <a:buNone/>
            </a:pPr>
            <a:r>
              <a:rPr b="1" lang="en-US" sz="1800">
                <a:solidFill>
                  <a:srgbClr val="660066"/>
                </a:solidFill>
                <a:latin typeface="Corsiva"/>
                <a:ea typeface="Corsiva"/>
                <a:cs typeface="Corsiva"/>
                <a:sym typeface="Corsiva"/>
              </a:rPr>
              <a:t>В</a:t>
            </a:r>
            <a:r>
              <a:rPr b="1" i="0" lang="en-US" sz="1800" u="none" cap="none" strike="noStrike">
                <a:solidFill>
                  <a:srgbClr val="660066"/>
                </a:solidFill>
                <a:latin typeface="Corsiva"/>
                <a:ea typeface="Corsiva"/>
                <a:cs typeface="Corsiva"/>
                <a:sym typeface="Corsiva"/>
              </a:rPr>
              <a:t>озраст детей 6-9 лет</a:t>
            </a:r>
            <a:br>
              <a:rPr b="1" i="0" lang="en-US" sz="1800" u="none" cap="none" strike="noStrike">
                <a:solidFill>
                  <a:srgbClr val="660066"/>
                </a:solidFill>
                <a:latin typeface="Corsiva"/>
                <a:ea typeface="Corsiva"/>
                <a:cs typeface="Corsiva"/>
                <a:sym typeface="Corsiva"/>
              </a:rPr>
            </a:br>
            <a:r>
              <a:rPr b="1" i="0" lang="en-US" sz="1800" u="none" cap="none" strike="noStrike">
                <a:solidFill>
                  <a:srgbClr val="660066"/>
                </a:solidFill>
                <a:latin typeface="Corsiva"/>
                <a:ea typeface="Corsiva"/>
                <a:cs typeface="Corsiva"/>
                <a:sym typeface="Corsiva"/>
              </a:rPr>
              <a:t>  </a:t>
            </a:r>
            <a:r>
              <a:rPr b="1" lang="en-US" sz="1800">
                <a:solidFill>
                  <a:srgbClr val="660066"/>
                </a:solidFill>
                <a:latin typeface="Corsiva"/>
                <a:ea typeface="Corsiva"/>
                <a:cs typeface="Corsiva"/>
                <a:sym typeface="Corsiva"/>
              </a:rPr>
              <a:t>С</a:t>
            </a:r>
            <a:r>
              <a:rPr b="1" i="0" lang="en-US" sz="1800" u="none" cap="none" strike="noStrike">
                <a:solidFill>
                  <a:srgbClr val="660066"/>
                </a:solidFill>
                <a:latin typeface="Corsiva"/>
                <a:ea typeface="Corsiva"/>
                <a:cs typeface="Corsiva"/>
                <a:sym typeface="Corsiva"/>
              </a:rPr>
              <a:t>рок реализации 4 года</a:t>
            </a:r>
            <a:endParaRPr/>
          </a:p>
        </p:txBody>
      </p:sp>
      <p:sp>
        <p:nvSpPr>
          <p:cNvPr id="87" name="Google Shape;87;p1"/>
          <p:cNvSpPr txBox="1"/>
          <p:nvPr/>
        </p:nvSpPr>
        <p:spPr>
          <a:xfrm>
            <a:off x="2335037" y="4232812"/>
            <a:ext cx="42624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0066"/>
              </a:buClr>
              <a:buSzPts val="1800"/>
              <a:buFont typeface="Corsiva"/>
              <a:buNone/>
            </a:pPr>
            <a:r>
              <a:rPr b="1" i="0" lang="en-US" sz="1800" u="none" cap="none" strike="noStrike">
                <a:solidFill>
                  <a:srgbClr val="660066"/>
                </a:solidFill>
                <a:latin typeface="Corsiva"/>
                <a:ea typeface="Corsiva"/>
                <a:cs typeface="Corsiva"/>
                <a:sym typeface="Corsiva"/>
              </a:rPr>
              <a:t>Педагог</a:t>
            </a:r>
            <a:r>
              <a:rPr b="1" lang="en-US" sz="1800">
                <a:solidFill>
                  <a:srgbClr val="660066"/>
                </a:solidFill>
                <a:latin typeface="Corsiva"/>
                <a:ea typeface="Corsiva"/>
                <a:cs typeface="Corsiva"/>
                <a:sym typeface="Corsiva"/>
              </a:rPr>
              <a:t>- организатор </a:t>
            </a:r>
            <a:endParaRPr b="1" sz="1800">
              <a:solidFill>
                <a:srgbClr val="660066"/>
              </a:solidFill>
              <a:latin typeface="Corsiva"/>
              <a:ea typeface="Corsiva"/>
              <a:cs typeface="Corsiva"/>
              <a:sym typeface="Corsiv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0066"/>
              </a:buClr>
              <a:buSzPts val="1800"/>
              <a:buFont typeface="Corsiva"/>
              <a:buNone/>
            </a:pPr>
            <a:r>
              <a:rPr b="1" lang="en-US" sz="1800">
                <a:solidFill>
                  <a:srgbClr val="660066"/>
                </a:solidFill>
                <a:latin typeface="Corsiva"/>
                <a:ea typeface="Corsiva"/>
                <a:cs typeface="Corsiva"/>
                <a:sym typeface="Corsiva"/>
              </a:rPr>
              <a:t>Макарова Юлия Владимировна</a:t>
            </a:r>
            <a:endParaRPr b="1" sz="1800">
              <a:solidFill>
                <a:srgbClr val="660066"/>
              </a:solidFill>
              <a:latin typeface="Corsiva"/>
              <a:ea typeface="Corsiva"/>
              <a:cs typeface="Corsiva"/>
              <a:sym typeface="Corsiva"/>
            </a:endParaRPr>
          </a:p>
        </p:txBody>
      </p:sp>
      <p:pic>
        <p:nvPicPr>
          <p:cNvPr id="88" name="Google Shape;88;p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226682">
            <a:off x="157676" y="3716950"/>
            <a:ext cx="2006101" cy="3021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0"/>
          <p:cNvSpPr txBox="1"/>
          <p:nvPr>
            <p:ph type="title"/>
          </p:nvPr>
        </p:nvSpPr>
        <p:spPr>
          <a:xfrm>
            <a:off x="468312" y="115887"/>
            <a:ext cx="8675687" cy="13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00080"/>
              </a:buClr>
              <a:buSzPts val="4400"/>
              <a:buFont typeface="Corsiva"/>
              <a:buNone/>
            </a:pPr>
            <a:r>
              <a:rPr b="1" i="0" lang="en-US" sz="4400" u="sng">
                <a:solidFill>
                  <a:srgbClr val="800080"/>
                </a:solidFill>
                <a:latin typeface="Corsiva"/>
                <a:ea typeface="Corsiva"/>
                <a:cs typeface="Corsiva"/>
                <a:sym typeface="Corsiva"/>
              </a:rPr>
              <a:t>4 раздел «Корригирующая гимнастика»</a:t>
            </a:r>
            <a:endParaRPr/>
          </a:p>
        </p:txBody>
      </p:sp>
      <p:sp>
        <p:nvSpPr>
          <p:cNvPr id="141" name="Google Shape;141;p10"/>
          <p:cNvSpPr txBox="1"/>
          <p:nvPr>
            <p:ph idx="1" type="body"/>
          </p:nvPr>
        </p:nvSpPr>
        <p:spPr>
          <a:xfrm>
            <a:off x="179387" y="1196975"/>
            <a:ext cx="8518525" cy="55451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60"/>
              <a:buNone/>
            </a:pPr>
            <a:r>
              <a:rPr b="1" i="1" lang="en-US" sz="2400" u="none">
                <a:solidFill>
                  <a:srgbClr val="00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Корригирующая гимнастика это многофункциональная система упражнений оздоровительной и развивающей направленности, в которой уделяется большое внимание здоровьесберегающим технологиям, направленные на решение самой главной задачи – сохранить, поддержать и улучшить здоровье детей и  основанная на игровых технологиях и под музыкальное сопровождение, таких как:</a:t>
            </a:r>
            <a:endParaRPr/>
          </a:p>
          <a:p>
            <a:pPr indent="-342900" lvl="0" marL="3429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1560"/>
              <a:buNone/>
            </a:pPr>
            <a:r>
              <a:rPr b="1" i="1" lang="en-US" sz="2400" u="none">
                <a:solidFill>
                  <a:srgbClr val="00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 Пальчиковая гимнастика;</a:t>
            </a:r>
            <a:endParaRPr/>
          </a:p>
          <a:p>
            <a:pPr indent="-342900" lvl="0" marL="3429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1560"/>
              <a:buNone/>
            </a:pPr>
            <a:r>
              <a:rPr b="1" i="1" lang="en-US" sz="2400" u="none">
                <a:solidFill>
                  <a:srgbClr val="00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 Гимнастика для глаз;</a:t>
            </a:r>
            <a:endParaRPr/>
          </a:p>
          <a:p>
            <a:pPr indent="-342900" lvl="0" marL="3429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1560"/>
              <a:buNone/>
            </a:pPr>
            <a:r>
              <a:rPr b="1" i="1" lang="en-US" sz="2400" u="none">
                <a:solidFill>
                  <a:srgbClr val="00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 Дыхательные упражнения;</a:t>
            </a:r>
            <a:endParaRPr/>
          </a:p>
          <a:p>
            <a:pPr indent="-342900" lvl="0" marL="3429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1560"/>
              <a:buNone/>
            </a:pPr>
            <a:r>
              <a:rPr b="1" i="1" lang="en-US" sz="2400" u="none">
                <a:solidFill>
                  <a:srgbClr val="00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 Массаж;</a:t>
            </a:r>
            <a:endParaRPr/>
          </a:p>
          <a:p>
            <a:pPr indent="-342900" lvl="0" marL="3429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1560"/>
              <a:buNone/>
            </a:pPr>
            <a:r>
              <a:rPr b="1" i="1" lang="en-US" sz="2400" u="none">
                <a:solidFill>
                  <a:srgbClr val="00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 Упражнения для профилактики и коррекции плоскостопия.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11"/>
          <p:cNvSpPr txBox="1"/>
          <p:nvPr>
            <p:ph type="title"/>
          </p:nvPr>
        </p:nvSpPr>
        <p:spPr>
          <a:xfrm>
            <a:off x="468312" y="260350"/>
            <a:ext cx="822960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00080"/>
              </a:buClr>
              <a:buSzPts val="4800"/>
              <a:buFont typeface="Corsiva"/>
              <a:buNone/>
            </a:pPr>
            <a:r>
              <a:rPr b="1" i="0" lang="en-US" sz="4800" u="sng">
                <a:solidFill>
                  <a:srgbClr val="800080"/>
                </a:solidFill>
                <a:latin typeface="Corsiva"/>
                <a:ea typeface="Corsiva"/>
                <a:cs typeface="Corsiva"/>
                <a:sym typeface="Corsiva"/>
              </a:rPr>
              <a:t>5 раздел «Игровой стретчинг»</a:t>
            </a:r>
            <a:endParaRPr/>
          </a:p>
        </p:txBody>
      </p:sp>
      <p:sp>
        <p:nvSpPr>
          <p:cNvPr id="147" name="Google Shape;147;p11"/>
          <p:cNvSpPr txBox="1"/>
          <p:nvPr>
            <p:ph idx="1" type="body"/>
          </p:nvPr>
        </p:nvSpPr>
        <p:spPr>
          <a:xfrm>
            <a:off x="395287" y="1484312"/>
            <a:ext cx="8497887" cy="51133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560"/>
              <a:buNone/>
            </a:pPr>
            <a:r>
              <a:rPr b="1" i="1" lang="en-US" sz="2400" u="none">
                <a:solidFill>
                  <a:srgbClr val="00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Стретчинг повышает двигательную активность, выносливость, снижает эмоционально-психическое напряжение. Все упражнения подбираются с учетом пропорциональной занятости всех групп мышц.</a:t>
            </a:r>
            <a:endParaRPr/>
          </a:p>
          <a:p>
            <a:pPr indent="-342900" lvl="0" marL="34290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SzPts val="1560"/>
              <a:buNone/>
            </a:pPr>
            <a:r>
              <a:rPr b="1" i="1" lang="en-US" sz="2400" u="none">
                <a:solidFill>
                  <a:srgbClr val="00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Занятия проводятся в виде сюжетно-ролевой или тематической игры, состоящей из взаимосвязанных игровых ситуаций, заданий, игр, упражнений.</a:t>
            </a:r>
            <a:endParaRPr/>
          </a:p>
          <a:p>
            <a:pPr indent="-342900" lvl="0" marL="34290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SzPts val="1560"/>
              <a:buNone/>
            </a:pPr>
            <a:r>
              <a:rPr b="1" i="1" lang="en-US" sz="2400" u="none">
                <a:solidFill>
                  <a:srgbClr val="00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Методика предлагаемых упражнений основана на статистических растяжках мышц тела и суставо-связочного аппарата рук, ног, позвоночника, позволяющих предотвратить нарушение осанки, оказывая глубокое оздоровительное воздействие на весь организм.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12"/>
          <p:cNvSpPr txBox="1"/>
          <p:nvPr>
            <p:ph type="title"/>
          </p:nvPr>
        </p:nvSpPr>
        <p:spPr>
          <a:xfrm>
            <a:off x="0" y="381000"/>
            <a:ext cx="9144000" cy="9604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00080"/>
              </a:buClr>
              <a:buSzPts val="4400"/>
              <a:buFont typeface="Corsiva"/>
              <a:buNone/>
            </a:pPr>
            <a:r>
              <a:rPr b="1" i="0" lang="en-US" sz="4400" u="sng">
                <a:solidFill>
                  <a:srgbClr val="800080"/>
                </a:solidFill>
                <a:latin typeface="Corsiva"/>
                <a:ea typeface="Corsiva"/>
                <a:cs typeface="Corsiva"/>
                <a:sym typeface="Corsiva"/>
              </a:rPr>
              <a:t>6 раздел «Постановочная работа»</a:t>
            </a:r>
            <a:endParaRPr/>
          </a:p>
        </p:txBody>
      </p:sp>
      <p:sp>
        <p:nvSpPr>
          <p:cNvPr id="153" name="Google Shape;153;p12"/>
          <p:cNvSpPr txBox="1"/>
          <p:nvPr/>
        </p:nvSpPr>
        <p:spPr>
          <a:xfrm>
            <a:off x="539750" y="1411287"/>
            <a:ext cx="7777162" cy="47704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66"/>
              </a:buClr>
              <a:buSzPts val="1600"/>
              <a:buFont typeface="Times New Roman"/>
              <a:buNone/>
            </a:pPr>
            <a:r>
              <a:rPr b="1" i="0" lang="en-US" sz="1600" u="none">
                <a:solidFill>
                  <a:srgbClr val="00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 первом этапе обучения учащиеся знакомятся с некоторыми сведениями о новой композиции, общей характеристикой танца – историей возникновения, отличительными особенностями музыки и хореографии.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66"/>
              </a:buClr>
              <a:buSzPts val="1600"/>
              <a:buFont typeface="Times New Roman"/>
              <a:buNone/>
            </a:pPr>
            <a:r>
              <a:rPr b="1" i="0" lang="en-US" sz="1600" u="none">
                <a:solidFill>
                  <a:srgbClr val="00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Далее происходит слушание музыки и ее анализ.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66"/>
              </a:buClr>
              <a:buSzPts val="1600"/>
              <a:buFont typeface="Times New Roman"/>
              <a:buNone/>
            </a:pPr>
            <a:r>
              <a:rPr b="1" i="0" lang="en-US" sz="1600" u="none">
                <a:solidFill>
                  <a:srgbClr val="00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Затем разучиваются элементы, танцевальные движения, позы, переходы и ритмический рисунок танца.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66"/>
              </a:buClr>
              <a:buSzPts val="1600"/>
              <a:buFont typeface="Times New Roman"/>
              <a:buNone/>
            </a:pPr>
            <a:r>
              <a:rPr b="1" i="0" lang="en-US" sz="1600" u="sng">
                <a:solidFill>
                  <a:srgbClr val="00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Методы обучения в постановочной работе: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66"/>
              </a:buClr>
              <a:buSzPts val="1600"/>
              <a:buFont typeface="Times New Roman"/>
              <a:buNone/>
            </a:pPr>
            <a:r>
              <a:rPr b="1" i="0" lang="en-US" sz="1600" u="none">
                <a:solidFill>
                  <a:srgbClr val="00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Существует несколько методов разучивания танцевальных движений. Выбор метода зависит от сложности его структуры, входящих в него элементов. Метод разучивания особенно сложных движений может быть применено временное упрощение. Этот метод заключается в том, что сложное движение сводится к простой структуре и разучивается в таком виде, а затем движение постепенно усложняется, приближаясь к законченной форме. Также «композиция» может делится на несколько частей – разучивается по отдельности, а затем формируется в единое целое.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66"/>
              </a:buClr>
              <a:buSzPts val="1600"/>
              <a:buFont typeface="Times New Roman"/>
              <a:buNone/>
            </a:pPr>
            <a:r>
              <a:rPr b="1" i="0" lang="en-US" sz="1600" u="none">
                <a:solidFill>
                  <a:srgbClr val="00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Приступая к разучиванию движений, поз, переходов и рисунка танца сначала объясняется и показывается педагогом, а затем, то же повторяют ученики.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66"/>
              </a:buClr>
              <a:buSzPts val="1600"/>
              <a:buFont typeface="Times New Roman"/>
              <a:buNone/>
            </a:pPr>
            <a:r>
              <a:rPr b="1" i="0" lang="en-US" sz="1600" u="none">
                <a:solidFill>
                  <a:srgbClr val="00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Процесс разучивания сопровождается под счет и под музыкальное сопровождение. 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3"/>
          <p:cNvSpPr txBox="1"/>
          <p:nvPr>
            <p:ph type="title"/>
          </p:nvPr>
        </p:nvSpPr>
        <p:spPr>
          <a:xfrm>
            <a:off x="0" y="333375"/>
            <a:ext cx="9144000" cy="14398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00080"/>
              </a:buClr>
              <a:buSzPts val="3600"/>
              <a:buFont typeface="Corsiva"/>
              <a:buNone/>
            </a:pPr>
            <a:r>
              <a:rPr b="1" i="1" lang="en-US" sz="3600" u="none">
                <a:solidFill>
                  <a:srgbClr val="800080"/>
                </a:solidFill>
                <a:latin typeface="Corsiva"/>
                <a:ea typeface="Corsiva"/>
                <a:cs typeface="Corsiva"/>
                <a:sym typeface="Corsiva"/>
              </a:rPr>
              <a:t>Основные требования к знаниям, умениям и навыкам учащихся </a:t>
            </a:r>
            <a:br>
              <a:rPr b="1" i="1" lang="en-US" sz="3600" u="none">
                <a:solidFill>
                  <a:srgbClr val="800080"/>
                </a:solidFill>
                <a:latin typeface="Corsiva"/>
                <a:ea typeface="Corsiva"/>
                <a:cs typeface="Corsiva"/>
                <a:sym typeface="Corsiva"/>
              </a:rPr>
            </a:br>
            <a:r>
              <a:rPr b="1" i="1" lang="en-US" sz="3600" u="none">
                <a:solidFill>
                  <a:srgbClr val="800080"/>
                </a:solidFill>
                <a:latin typeface="Corsiva"/>
                <a:ea typeface="Corsiva"/>
                <a:cs typeface="Corsiva"/>
                <a:sym typeface="Corsiva"/>
              </a:rPr>
              <a:t>по окончании  обучения:</a:t>
            </a:r>
            <a:endParaRPr/>
          </a:p>
        </p:txBody>
      </p:sp>
      <p:pic>
        <p:nvPicPr>
          <p:cNvPr id="159" name="Google Shape;159;p13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14337" y="1047750"/>
            <a:ext cx="8285162" cy="57007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4"/>
          <p:cNvSpPr txBox="1"/>
          <p:nvPr>
            <p:ph type="title"/>
          </p:nvPr>
        </p:nvSpPr>
        <p:spPr>
          <a:xfrm>
            <a:off x="468312" y="188912"/>
            <a:ext cx="8229600" cy="88741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00080"/>
              </a:buClr>
              <a:buSzPts val="4400"/>
              <a:buFont typeface="Corsiva"/>
              <a:buNone/>
            </a:pPr>
            <a:r>
              <a:rPr b="1" i="0" lang="en-US" sz="4400" u="sng">
                <a:solidFill>
                  <a:srgbClr val="800080"/>
                </a:solidFill>
                <a:latin typeface="Corsiva"/>
                <a:ea typeface="Corsiva"/>
                <a:cs typeface="Corsiva"/>
                <a:sym typeface="Corsiva"/>
              </a:rPr>
              <a:t>Методы обучения:</a:t>
            </a:r>
            <a:endParaRPr/>
          </a:p>
        </p:txBody>
      </p:sp>
      <p:pic>
        <p:nvPicPr>
          <p:cNvPr id="165" name="Google Shape;165;p14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5100" y="993775"/>
            <a:ext cx="8886825" cy="4108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6" name="Google Shape;166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65100" y="5211762"/>
            <a:ext cx="8813800" cy="14017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15"/>
          <p:cNvSpPr txBox="1"/>
          <p:nvPr>
            <p:ph type="title"/>
          </p:nvPr>
        </p:nvSpPr>
        <p:spPr>
          <a:xfrm>
            <a:off x="457200" y="381000"/>
            <a:ext cx="822960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00080"/>
              </a:buClr>
              <a:buSzPts val="4400"/>
              <a:buFont typeface="Corsiva"/>
              <a:buNone/>
            </a:pPr>
            <a:r>
              <a:rPr b="1" i="0" lang="en-US" sz="4400" u="sng">
                <a:solidFill>
                  <a:srgbClr val="800080"/>
                </a:solidFill>
                <a:latin typeface="Corsiva"/>
                <a:ea typeface="Corsiva"/>
                <a:cs typeface="Corsiva"/>
                <a:sym typeface="Corsiva"/>
              </a:rPr>
              <a:t>Формы обучения:</a:t>
            </a:r>
            <a:endParaRPr/>
          </a:p>
        </p:txBody>
      </p:sp>
      <p:sp>
        <p:nvSpPr>
          <p:cNvPr id="172" name="Google Shape;172;p15"/>
          <p:cNvSpPr txBox="1"/>
          <p:nvPr>
            <p:ph idx="1" type="body"/>
          </p:nvPr>
        </p:nvSpPr>
        <p:spPr>
          <a:xfrm>
            <a:off x="457200" y="1981200"/>
            <a:ext cx="82296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1082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080"/>
              <a:buFont typeface="Noto Sans Symbols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1082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2080"/>
              <a:buFont typeface="Noto Sans Symbols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73" name="Google Shape;173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65162" y="2152650"/>
            <a:ext cx="8618537" cy="38941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16"/>
          <p:cNvSpPr txBox="1"/>
          <p:nvPr>
            <p:ph type="title"/>
          </p:nvPr>
        </p:nvSpPr>
        <p:spPr>
          <a:xfrm>
            <a:off x="457200" y="381000"/>
            <a:ext cx="8229600" cy="110331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00080"/>
              </a:buClr>
              <a:buSzPts val="4400"/>
              <a:buFont typeface="Corsiva"/>
              <a:buNone/>
            </a:pPr>
            <a:r>
              <a:rPr b="1" i="0" lang="en-US" sz="4400" u="sng">
                <a:solidFill>
                  <a:srgbClr val="800080"/>
                </a:solidFill>
                <a:latin typeface="Corsiva"/>
                <a:ea typeface="Corsiva"/>
                <a:cs typeface="Corsiva"/>
                <a:sym typeface="Corsiva"/>
              </a:rPr>
              <a:t>Виды и формы контроля:</a:t>
            </a:r>
            <a:endParaRPr/>
          </a:p>
        </p:txBody>
      </p:sp>
      <p:sp>
        <p:nvSpPr>
          <p:cNvPr id="179" name="Google Shape;179;p16"/>
          <p:cNvSpPr txBox="1"/>
          <p:nvPr>
            <p:ph idx="1" type="body"/>
          </p:nvPr>
        </p:nvSpPr>
        <p:spPr>
          <a:xfrm>
            <a:off x="457200" y="1341437"/>
            <a:ext cx="8229600" cy="47545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080"/>
              <a:buFont typeface="Noto Sans Symbols"/>
              <a:buChar char="■"/>
            </a:pPr>
            <a:r>
              <a:rPr b="1" i="1" lang="en-US" sz="3200" u="none">
                <a:solidFill>
                  <a:srgbClr val="00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Текущая проверка – на каждом занятии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2080"/>
              <a:buFont typeface="Noto Sans Symbols"/>
              <a:buChar char="■"/>
            </a:pPr>
            <a:r>
              <a:rPr b="1" i="1" lang="en-US" sz="3200" u="none">
                <a:solidFill>
                  <a:srgbClr val="00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Тематическая проверка – контроль за усвоением всей темы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2080"/>
              <a:buFont typeface="Noto Sans Symbols"/>
              <a:buChar char="■"/>
            </a:pPr>
            <a:r>
              <a:rPr b="1" i="1" lang="en-US" sz="3200" u="none">
                <a:solidFill>
                  <a:srgbClr val="00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Итоговая проверка – начальный и итоговый уровень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2080"/>
              <a:buFont typeface="Noto Sans Symbols"/>
              <a:buChar char="■"/>
            </a:pPr>
            <a:r>
              <a:rPr b="1" i="1" lang="en-US" sz="3200" u="none">
                <a:solidFill>
                  <a:srgbClr val="00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Индивидуальные и фронтальные опросы, творческие конкурсы, диагностика, тестирование</a:t>
            </a:r>
            <a:endParaRPr/>
          </a:p>
          <a:p>
            <a:pPr indent="-21082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2080"/>
              <a:buFont typeface="Noto Sans Symbols"/>
              <a:buNone/>
            </a:pPr>
            <a:r>
              <a:t/>
            </a:r>
            <a:endParaRPr b="1" i="1" sz="3200" u="none">
              <a:solidFill>
                <a:srgbClr val="000066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17"/>
          <p:cNvSpPr txBox="1"/>
          <p:nvPr>
            <p:ph type="title"/>
          </p:nvPr>
        </p:nvSpPr>
        <p:spPr>
          <a:xfrm>
            <a:off x="457200" y="381000"/>
            <a:ext cx="822960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00080"/>
              </a:buClr>
              <a:buSzPts val="4400"/>
              <a:buFont typeface="Corsiva"/>
              <a:buNone/>
            </a:pPr>
            <a:r>
              <a:rPr b="1" i="0" lang="en-US" sz="4400" u="none">
                <a:solidFill>
                  <a:srgbClr val="800080"/>
                </a:solidFill>
                <a:latin typeface="Corsiva"/>
                <a:ea typeface="Corsiva"/>
                <a:cs typeface="Corsiva"/>
                <a:sym typeface="Corsiva"/>
              </a:rPr>
              <a:t>Заключительная часть:</a:t>
            </a:r>
            <a:endParaRPr/>
          </a:p>
        </p:txBody>
      </p:sp>
      <p:sp>
        <p:nvSpPr>
          <p:cNvPr id="185" name="Google Shape;185;p17"/>
          <p:cNvSpPr txBox="1"/>
          <p:nvPr>
            <p:ph idx="1" type="body"/>
          </p:nvPr>
        </p:nvSpPr>
        <p:spPr>
          <a:xfrm>
            <a:off x="457200" y="1981200"/>
            <a:ext cx="82296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080"/>
              <a:buFont typeface="Noto Sans Symbols"/>
              <a:buNone/>
            </a:pPr>
            <a:r>
              <a:rPr b="1" i="1" lang="en-US" sz="3200" u="none">
                <a:solidFill>
                  <a:srgbClr val="00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следует отметить, что в процессе реализации программы возникают изменения, дополнения, корректировки. Но основные принципы работы в хореографической группе остаются без изменений.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2080"/>
              <a:buFont typeface="Noto Sans Symbols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1082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2080"/>
              <a:buFont typeface="Noto Sans Symbols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18"/>
          <p:cNvSpPr/>
          <p:nvPr/>
        </p:nvSpPr>
        <p:spPr>
          <a:xfrm>
            <a:off x="468312" y="5373687"/>
            <a:ext cx="914400" cy="914400"/>
          </a:xfrm>
          <a:prstGeom prst="star4">
            <a:avLst>
              <a:gd fmla="val 12500" name="adj"/>
            </a:avLst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91" name="Google Shape;191;p18"/>
          <p:cNvSpPr/>
          <p:nvPr/>
        </p:nvSpPr>
        <p:spPr>
          <a:xfrm>
            <a:off x="7667625" y="765175"/>
            <a:ext cx="914400" cy="914400"/>
          </a:xfrm>
          <a:prstGeom prst="star4">
            <a:avLst>
              <a:gd fmla="val 12500" name="adj"/>
            </a:avLst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92" name="Google Shape;192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2500" y="417503"/>
            <a:ext cx="4648303" cy="34862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93" name="Google Shape;193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0050" y="3665775"/>
            <a:ext cx="4127075" cy="3095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4" name="Google Shape;194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502675" y="417500"/>
            <a:ext cx="4127067" cy="3095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5" name="Google Shape;195;p1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572000" y="3512800"/>
            <a:ext cx="4331026" cy="3248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6" name="Google Shape;196;p18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368625" y="2507779"/>
            <a:ext cx="2204026" cy="147049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19"/>
          <p:cNvSpPr txBox="1"/>
          <p:nvPr>
            <p:ph idx="1" type="body"/>
          </p:nvPr>
        </p:nvSpPr>
        <p:spPr>
          <a:xfrm>
            <a:off x="250825" y="404812"/>
            <a:ext cx="7386637" cy="61928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340"/>
              <a:buFont typeface="Noto Sans Symbols"/>
              <a:buNone/>
            </a:pPr>
            <a:r>
              <a:t/>
            </a:r>
            <a:endParaRPr b="0" i="1" sz="3600" u="none">
              <a:solidFill>
                <a:srgbClr val="000066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chemeClr val="hlink"/>
              </a:buClr>
              <a:buSzPts val="2340"/>
              <a:buFont typeface="Noto Sans Symbols"/>
              <a:buNone/>
            </a:pPr>
            <a:r>
              <a:rPr b="0" i="1" lang="en-US" sz="3600" u="none">
                <a:solidFill>
                  <a:srgbClr val="00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Разум ребенка это волшебная палочка, при помощи которой мы, педагоги- «волшебники»  просто обязаны открыть для ребенка  этот удивительный и по-настоящему сказочный мир искусства танца! </a:t>
            </a:r>
            <a:br>
              <a:rPr b="0" i="1" lang="en-US" sz="3200" u="none">
                <a:solidFill>
                  <a:srgbClr val="00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br>
              <a:rPr b="0" i="0" lang="en-US" sz="3200" u="none">
                <a:solidFill>
                  <a:srgbClr val="000066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b="1" i="0" lang="en-US" sz="3200" u="none">
                <a:solidFill>
                  <a:srgbClr val="800080"/>
                </a:solidFill>
                <a:latin typeface="Corsiva"/>
                <a:ea typeface="Corsiva"/>
                <a:cs typeface="Corsiva"/>
                <a:sym typeface="Corsiva"/>
              </a:rPr>
              <a:t>СПАСИБО ЗА ВНИМАНИЕ!</a:t>
            </a:r>
            <a:endParaRPr/>
          </a:p>
        </p:txBody>
      </p:sp>
      <p:pic>
        <p:nvPicPr>
          <p:cNvPr descr="d813ac3f087fbf43d90c8b82cf45e320[1]" id="202" name="Google Shape;202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092950" y="4437062"/>
            <a:ext cx="1857375" cy="2276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"/>
          <p:cNvSpPr txBox="1"/>
          <p:nvPr>
            <p:ph type="title"/>
          </p:nvPr>
        </p:nvSpPr>
        <p:spPr>
          <a:xfrm>
            <a:off x="457200" y="381000"/>
            <a:ext cx="822960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00080"/>
              </a:buClr>
              <a:buSzPts val="4400"/>
              <a:buFont typeface="Corsiva"/>
              <a:buNone/>
            </a:pPr>
            <a:r>
              <a:rPr b="1" i="0" lang="en-US" sz="4400" u="none">
                <a:solidFill>
                  <a:srgbClr val="800080"/>
                </a:solidFill>
                <a:latin typeface="Corsiva"/>
                <a:ea typeface="Corsiva"/>
                <a:cs typeface="Corsiva"/>
                <a:sym typeface="Corsiva"/>
              </a:rPr>
              <a:t>Актуальность программы:</a:t>
            </a:r>
            <a:endParaRPr/>
          </a:p>
        </p:txBody>
      </p:sp>
      <p:sp>
        <p:nvSpPr>
          <p:cNvPr id="94" name="Google Shape;94;p2"/>
          <p:cNvSpPr txBox="1"/>
          <p:nvPr>
            <p:ph idx="1" type="body"/>
          </p:nvPr>
        </p:nvSpPr>
        <p:spPr>
          <a:xfrm>
            <a:off x="457200" y="1495562"/>
            <a:ext cx="8229600" cy="504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820"/>
              <a:buFont typeface="Noto Sans Symbols"/>
              <a:buNone/>
            </a:pPr>
            <a:r>
              <a:rPr b="1" i="1" lang="en-US" sz="2800" u="none" cap="none" strike="noStrike">
                <a:solidFill>
                  <a:srgbClr val="00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Приходя в школу, ребенок имеет ограниченный запас двигательных навыков, с нарушенной осанкой, координацией. Одни скованы, неподвижны, медлительны, другие – </a:t>
            </a:r>
            <a:r>
              <a:rPr b="1" i="1" lang="en-US" sz="2800">
                <a:solidFill>
                  <a:srgbClr val="00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активны</a:t>
            </a:r>
            <a:r>
              <a:rPr b="1" i="1" lang="en-US" sz="2800" u="none" cap="none" strike="noStrike">
                <a:solidFill>
                  <a:srgbClr val="00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и суетливы. </a:t>
            </a:r>
            <a:endParaRPr b="1" i="1" sz="2800" u="none" cap="none" strike="noStrike">
              <a:solidFill>
                <a:srgbClr val="000066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820"/>
              <a:buFont typeface="Noto Sans Symbols"/>
              <a:buNone/>
            </a:pPr>
            <a:r>
              <a:rPr b="1" i="1" lang="en-US" sz="2800" u="none" cap="none" strike="noStrike">
                <a:solidFill>
                  <a:srgbClr val="00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Часто дети плохо держаться: гнутся, поднимают плечи, неправильно ставят ноги при ходьбе и т.п. поэтому создаются все условия для коррекции недостатков и обогащения запасов двигательных навыков детей, давая им специальные тренировочные упражнения</a:t>
            </a:r>
            <a:r>
              <a:rPr b="1" i="1" lang="en-US" sz="3200" u="none" cap="none" strike="noStrike">
                <a:solidFill>
                  <a:srgbClr val="00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endParaRPr/>
          </a:p>
          <a:p>
            <a:pPr indent="-21082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2080"/>
              <a:buFont typeface="Noto Sans Symbols"/>
              <a:buNone/>
            </a:pPr>
            <a:r>
              <a:t/>
            </a:r>
            <a:endParaRPr b="1" i="1" sz="3200" u="none">
              <a:solidFill>
                <a:srgbClr val="000066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3"/>
          <p:cNvSpPr txBox="1"/>
          <p:nvPr>
            <p:ph type="title"/>
          </p:nvPr>
        </p:nvSpPr>
        <p:spPr>
          <a:xfrm>
            <a:off x="457200" y="381000"/>
            <a:ext cx="822960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0066"/>
              </a:buClr>
              <a:buSzPts val="4400"/>
              <a:buFont typeface="Corsiva"/>
              <a:buNone/>
            </a:pPr>
            <a:r>
              <a:rPr b="1" i="0" lang="en-US" sz="4400" u="none">
                <a:solidFill>
                  <a:srgbClr val="660066"/>
                </a:solidFill>
                <a:latin typeface="Corsiva"/>
                <a:ea typeface="Corsiva"/>
                <a:cs typeface="Corsiva"/>
                <a:sym typeface="Corsiva"/>
              </a:rPr>
              <a:t>РИТМИКА</a:t>
            </a:r>
            <a:endParaRPr/>
          </a:p>
        </p:txBody>
      </p:sp>
      <p:sp>
        <p:nvSpPr>
          <p:cNvPr id="100" name="Google Shape;100;p3"/>
          <p:cNvSpPr txBox="1"/>
          <p:nvPr>
            <p:ph idx="1" type="body"/>
          </p:nvPr>
        </p:nvSpPr>
        <p:spPr>
          <a:xfrm>
            <a:off x="250825" y="1484312"/>
            <a:ext cx="8229600" cy="50403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820"/>
              <a:buFont typeface="Noto Sans Symbols"/>
              <a:buNone/>
            </a:pPr>
            <a:r>
              <a:rPr b="1" i="1" lang="en-US" sz="2800" u="none">
                <a:solidFill>
                  <a:srgbClr val="00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Это танцевальные упражнения под музыку, которые учат чувствовать ритм и гармонично развивают тело, способствуя правильному физическому развитию и укреплению детского организма. Развивается эстетический вкус, культура поведения и общения, художественно - творческая и танцевальная способность, фантазия, память, обогащается кругозор. Занятия по ритмике направлены на воспитание организованной, гармонически развитой личности.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1820"/>
              <a:buFont typeface="Noto Sans Symbols"/>
              <a:buNone/>
            </a:pPr>
            <a:r>
              <a:rPr b="1" i="1" lang="en-US" sz="28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endParaRPr/>
          </a:p>
          <a:p>
            <a:pPr indent="-227330" lvl="0" marL="3429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1820"/>
              <a:buFont typeface="Noto Sans Symbols"/>
              <a:buNone/>
            </a:pPr>
            <a:r>
              <a:t/>
            </a:r>
            <a:endParaRPr b="1" i="1" sz="28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4"/>
          <p:cNvSpPr txBox="1"/>
          <p:nvPr>
            <p:ph idx="1" type="body"/>
          </p:nvPr>
        </p:nvSpPr>
        <p:spPr>
          <a:xfrm>
            <a:off x="107950" y="333375"/>
            <a:ext cx="9036050" cy="10080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10"/>
              <a:buNone/>
            </a:pPr>
            <a:r>
              <a:rPr b="0" i="0" lang="en-US" sz="5400" u="sng">
                <a:solidFill>
                  <a:srgbClr val="660066"/>
                </a:solidFill>
                <a:latin typeface="Corsiva"/>
                <a:ea typeface="Corsiva"/>
                <a:cs typeface="Corsiva"/>
                <a:sym typeface="Corsiva"/>
              </a:rPr>
              <a:t>Цель программы:</a:t>
            </a:r>
            <a:endParaRPr/>
          </a:p>
          <a:p>
            <a:pPr indent="-342900" lvl="0" marL="3429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1560"/>
              <a:buNone/>
            </a:pPr>
            <a:r>
              <a:rPr b="1" i="1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/>
          </a:p>
          <a:p>
            <a:pPr indent="-243840" lvl="0" marL="342900" rtl="0" algn="l">
              <a:spcBef>
                <a:spcPts val="480"/>
              </a:spcBef>
              <a:spcAft>
                <a:spcPts val="0"/>
              </a:spcAft>
              <a:buSzPts val="1560"/>
              <a:buNone/>
            </a:pPr>
            <a:r>
              <a:t/>
            </a:r>
            <a:endParaRPr b="1" i="1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6" name="Google Shape;106;p4"/>
          <p:cNvSpPr txBox="1"/>
          <p:nvPr/>
        </p:nvSpPr>
        <p:spPr>
          <a:xfrm>
            <a:off x="323850" y="1377950"/>
            <a:ext cx="8064500" cy="3694112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Tahoma"/>
              <a:buNone/>
            </a:pPr>
            <a:r>
              <a:t/>
            </a:r>
            <a:endParaRPr b="1" i="1" sz="4800" u="none" cap="none" strike="noStrike">
              <a:solidFill>
                <a:srgbClr val="000066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66"/>
              </a:buClr>
              <a:buSzPts val="3200"/>
              <a:buFont typeface="Times New Roman"/>
              <a:buNone/>
            </a:pPr>
            <a:r>
              <a:rPr b="1" i="1" lang="en-US" sz="3200" u="none" cap="none" strike="noStrike">
                <a:solidFill>
                  <a:srgbClr val="00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Приобщение детей к танцевальному искусству, развитие музыкально-ритмических и двигательно-танцевальных способностей учащихся через овладение основами музыкально-ритмической культуры</a:t>
            </a:r>
            <a:r>
              <a:rPr b="1" i="1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5"/>
          <p:cNvSpPr txBox="1"/>
          <p:nvPr>
            <p:ph idx="1" type="body"/>
          </p:nvPr>
        </p:nvSpPr>
        <p:spPr>
          <a:xfrm>
            <a:off x="179387" y="188912"/>
            <a:ext cx="7386637" cy="61198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609600" lvl="0" marL="6096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</a:pPr>
            <a:r>
              <a:rPr b="1" i="0" lang="en-US" sz="6000" u="sng">
                <a:solidFill>
                  <a:srgbClr val="660066"/>
                </a:solidFill>
                <a:latin typeface="Corsiva"/>
                <a:ea typeface="Corsiva"/>
                <a:cs typeface="Corsiva"/>
                <a:sym typeface="Corsiva"/>
              </a:rPr>
              <a:t>Задачи программы:</a:t>
            </a:r>
            <a:endParaRPr/>
          </a:p>
        </p:txBody>
      </p:sp>
      <p:sp>
        <p:nvSpPr>
          <p:cNvPr id="112" name="Google Shape;112;p5"/>
          <p:cNvSpPr txBox="1"/>
          <p:nvPr/>
        </p:nvSpPr>
        <p:spPr>
          <a:xfrm>
            <a:off x="323850" y="1465262"/>
            <a:ext cx="8640762" cy="474027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/>
          <a:p>
            <a:pPr indent="-17780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0066"/>
              </a:buClr>
              <a:buSzPts val="2800"/>
              <a:buFont typeface="Times New Roman"/>
              <a:buChar char="•"/>
            </a:pPr>
            <a:r>
              <a:rPr b="1" i="1" lang="en-US" sz="2800" u="none" cap="none" strike="noStrike">
                <a:solidFill>
                  <a:srgbClr val="66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Обучающая: </a:t>
            </a:r>
            <a:r>
              <a:rPr b="1" i="1" lang="en-US" sz="2800" u="none" cap="none" strike="noStrike">
                <a:solidFill>
                  <a:srgbClr val="00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формировать необходимые двигательные навыки, развивать музыкальный слух и чувство ритма;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ahoma"/>
              <a:buNone/>
            </a:pPr>
            <a:r>
              <a:t/>
            </a:r>
            <a:endParaRPr b="0" i="1" sz="28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17780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0066"/>
              </a:buClr>
              <a:buSzPts val="2800"/>
              <a:buFont typeface="Times New Roman"/>
              <a:buChar char="•"/>
            </a:pPr>
            <a:r>
              <a:rPr b="1" i="1" lang="en-US" sz="2800" u="none" cap="none" strike="noStrike">
                <a:solidFill>
                  <a:srgbClr val="66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Развивающая:</a:t>
            </a:r>
            <a:r>
              <a:rPr b="1" i="1" lang="en-US" sz="2800" u="none" cap="none" strike="noStrik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b="1" i="1" lang="en-US" sz="2800" u="none" cap="none" strike="noStrike">
                <a:solidFill>
                  <a:srgbClr val="00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способствовать всестороннему развитию и раскрытию творческого потенц</a:t>
            </a:r>
            <a:r>
              <a:rPr b="1" i="1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иала;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ahoma"/>
              <a:buNone/>
            </a:pPr>
            <a:r>
              <a:t/>
            </a:r>
            <a:endParaRPr b="0" i="1" sz="28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17780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0066"/>
              </a:buClr>
              <a:buSzPts val="2800"/>
              <a:buFont typeface="Times New Roman"/>
              <a:buChar char="•"/>
            </a:pPr>
            <a:r>
              <a:rPr b="1" i="1" lang="en-US" sz="2800" u="none" cap="none" strike="noStrike">
                <a:solidFill>
                  <a:srgbClr val="66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Воспитательная: </a:t>
            </a:r>
            <a:r>
              <a:rPr b="1" i="1" lang="en-US" sz="2800" u="none" cap="none" strike="noStrike">
                <a:solidFill>
                  <a:srgbClr val="00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способствовать развитию эстетического чувства и художественного вкуса.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ahoma"/>
              <a:buNone/>
            </a:pPr>
            <a:r>
              <a:t/>
            </a:r>
            <a:endParaRPr b="0" i="1" sz="28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1" sz="28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6"/>
          <p:cNvSpPr txBox="1"/>
          <p:nvPr>
            <p:ph idx="1" type="body"/>
          </p:nvPr>
        </p:nvSpPr>
        <p:spPr>
          <a:xfrm>
            <a:off x="1116012" y="476250"/>
            <a:ext cx="7386637" cy="59039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609600" lvl="0" marL="60960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</a:pPr>
            <a:r>
              <a:rPr b="1" i="0" lang="en-US" sz="4000" u="sng">
                <a:solidFill>
                  <a:srgbClr val="800080"/>
                </a:solidFill>
                <a:latin typeface="Corsiva"/>
                <a:ea typeface="Corsiva"/>
                <a:cs typeface="Corsiva"/>
                <a:sym typeface="Corsiva"/>
              </a:rPr>
              <a:t>Содержание программы состоит из шести разделов:</a:t>
            </a:r>
            <a:endParaRPr/>
          </a:p>
          <a:p>
            <a:pPr indent="-609600" lvl="0" marL="60960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SzPts val="1820"/>
              <a:buNone/>
            </a:pPr>
            <a:r>
              <a:rPr b="1" i="1" lang="en-US" sz="2800" u="none">
                <a:solidFill>
                  <a:srgbClr val="00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1. «Элементы музыкальной грамоты».</a:t>
            </a:r>
            <a:endParaRPr/>
          </a:p>
          <a:p>
            <a:pPr indent="-609600" lvl="0" marL="60960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SzPts val="1820"/>
              <a:buNone/>
            </a:pPr>
            <a:r>
              <a:t/>
            </a:r>
            <a:endParaRPr b="1" i="1" sz="2800" u="none">
              <a:solidFill>
                <a:srgbClr val="000066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609600" lvl="0" marL="60960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SzPts val="1820"/>
              <a:buNone/>
            </a:pPr>
            <a:r>
              <a:rPr b="1" i="1" lang="en-US" sz="2800" u="none">
                <a:solidFill>
                  <a:srgbClr val="00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2.«Игровая гимнастика».</a:t>
            </a:r>
            <a:endParaRPr/>
          </a:p>
          <a:p>
            <a:pPr indent="-609600" lvl="0" marL="60960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SzPts val="1820"/>
              <a:buNone/>
            </a:pPr>
            <a:r>
              <a:t/>
            </a:r>
            <a:endParaRPr b="1" i="1" sz="2800" u="none">
              <a:solidFill>
                <a:srgbClr val="000066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609600" lvl="0" marL="60960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SzPts val="1820"/>
              <a:buNone/>
            </a:pPr>
            <a:r>
              <a:rPr b="1" i="1" lang="en-US" sz="2800" u="none">
                <a:solidFill>
                  <a:srgbClr val="00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3. «Классический танец».</a:t>
            </a:r>
            <a:endParaRPr/>
          </a:p>
          <a:p>
            <a:pPr indent="-609600" lvl="0" marL="60960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SzPts val="1820"/>
              <a:buNone/>
            </a:pPr>
            <a:r>
              <a:t/>
            </a:r>
            <a:endParaRPr b="1" i="1" sz="2800" u="none">
              <a:solidFill>
                <a:srgbClr val="000066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609600" lvl="0" marL="60960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SzPts val="1820"/>
              <a:buNone/>
            </a:pPr>
            <a:r>
              <a:rPr b="1" i="1" lang="en-US" sz="2800" u="none">
                <a:solidFill>
                  <a:srgbClr val="00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4. «</a:t>
            </a:r>
            <a:r>
              <a:rPr b="1" i="1" lang="en-US" sz="2800">
                <a:solidFill>
                  <a:srgbClr val="00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Корригирующая</a:t>
            </a:r>
            <a:r>
              <a:rPr b="1" i="1" lang="en-US" sz="2800" u="none">
                <a:solidFill>
                  <a:srgbClr val="00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гимнастика».</a:t>
            </a:r>
            <a:endParaRPr/>
          </a:p>
          <a:p>
            <a:pPr indent="-609600" lvl="0" marL="60960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SzPts val="1820"/>
              <a:buNone/>
            </a:pPr>
            <a:r>
              <a:t/>
            </a:r>
            <a:endParaRPr b="1" i="1" sz="2800" u="none">
              <a:solidFill>
                <a:srgbClr val="000066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609600" lvl="0" marL="60960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SzPts val="1820"/>
              <a:buNone/>
            </a:pPr>
            <a:r>
              <a:rPr b="1" i="1" lang="en-US" sz="2800" u="none">
                <a:solidFill>
                  <a:srgbClr val="00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5. «Игровой стретчинг».</a:t>
            </a:r>
            <a:endParaRPr/>
          </a:p>
          <a:p>
            <a:pPr indent="-609600" lvl="0" marL="60960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SzPts val="1820"/>
              <a:buNone/>
            </a:pPr>
            <a:r>
              <a:t/>
            </a:r>
            <a:endParaRPr b="1" i="1" sz="2800" u="none">
              <a:solidFill>
                <a:srgbClr val="000066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609600" lvl="0" marL="60960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SzPts val="1820"/>
              <a:buNone/>
            </a:pPr>
            <a:r>
              <a:rPr b="1" i="1" lang="en-US" sz="2800" u="none">
                <a:solidFill>
                  <a:srgbClr val="00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6. Постановочная работа -  освоение танцевальных образов.</a:t>
            </a:r>
            <a:endParaRPr/>
          </a:p>
          <a:p>
            <a:pPr indent="-609600" lvl="0" marL="60960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SzPts val="1820"/>
              <a:buNone/>
            </a:pPr>
            <a:r>
              <a:t/>
            </a:r>
            <a:endParaRPr b="1" i="1" sz="28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609600" lvl="0" marL="60960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SzPts val="1820"/>
              <a:buNone/>
            </a:pPr>
            <a:r>
              <a:rPr b="0" i="1" lang="en-US" sz="2800" u="none">
                <a:solidFill>
                  <a:srgbClr val="00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7"/>
          <p:cNvSpPr txBox="1"/>
          <p:nvPr>
            <p:ph idx="4294967295" type="title"/>
          </p:nvPr>
        </p:nvSpPr>
        <p:spPr>
          <a:xfrm>
            <a:off x="323850" y="476250"/>
            <a:ext cx="8569325" cy="10747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00080"/>
              </a:buClr>
              <a:buSzPts val="4400"/>
              <a:buFont typeface="Corsiva"/>
              <a:buNone/>
            </a:pPr>
            <a:r>
              <a:rPr b="1" i="0" lang="en-US" sz="4400" u="sng" cap="none" strike="noStrike">
                <a:solidFill>
                  <a:srgbClr val="800080"/>
                </a:solidFill>
                <a:latin typeface="Corsiva"/>
                <a:ea typeface="Corsiva"/>
                <a:cs typeface="Corsiva"/>
                <a:sym typeface="Corsiva"/>
              </a:rPr>
              <a:t>1 раздел  «Элементы музыкальной грамоты»</a:t>
            </a:r>
            <a:endParaRPr/>
          </a:p>
        </p:txBody>
      </p:sp>
      <p:sp>
        <p:nvSpPr>
          <p:cNvPr id="123" name="Google Shape;123;p7"/>
          <p:cNvSpPr txBox="1"/>
          <p:nvPr>
            <p:ph idx="4294967295" type="body"/>
          </p:nvPr>
        </p:nvSpPr>
        <p:spPr>
          <a:xfrm>
            <a:off x="250825" y="1916112"/>
            <a:ext cx="8713787" cy="4608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080"/>
              <a:buFont typeface="Noto Sans Symbols"/>
              <a:buNone/>
            </a:pPr>
            <a:r>
              <a:rPr b="1" i="1" lang="en-US" sz="3200" u="none">
                <a:solidFill>
                  <a:srgbClr val="00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Особенностью раздела является соединение на занятиях двух видов деятельности в области музыкального искусства: слушание музыки и музыкальной грамоты.</a:t>
            </a:r>
            <a:endParaRPr/>
          </a:p>
          <a:p>
            <a:pPr indent="-342900" lvl="0" marL="342900" marR="0" rt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2080"/>
              <a:buFont typeface="Noto Sans Symbols"/>
              <a:buNone/>
            </a:pPr>
            <a:r>
              <a:rPr b="1" i="1" lang="en-US" sz="3200" u="none">
                <a:solidFill>
                  <a:srgbClr val="00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Знакомство происходит в процессе занятия на музыкальном материале танцевальных упражнений, музыкальных игр.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8"/>
          <p:cNvSpPr txBox="1"/>
          <p:nvPr>
            <p:ph idx="4294967295" type="title"/>
          </p:nvPr>
        </p:nvSpPr>
        <p:spPr>
          <a:xfrm>
            <a:off x="179387" y="227012"/>
            <a:ext cx="8964612" cy="15462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00080"/>
              </a:buClr>
              <a:buSzPts val="4800"/>
              <a:buFont typeface="Corsiva"/>
              <a:buNone/>
            </a:pPr>
            <a:r>
              <a:rPr b="1" i="0" lang="en-US" sz="4800" u="sng" cap="none" strike="noStrike">
                <a:solidFill>
                  <a:srgbClr val="800080"/>
                </a:solidFill>
                <a:latin typeface="Corsiva"/>
                <a:ea typeface="Corsiva"/>
                <a:cs typeface="Corsiva"/>
                <a:sym typeface="Corsiva"/>
              </a:rPr>
              <a:t>2 раздел «Игровая гимнастика»</a:t>
            </a:r>
            <a:endParaRPr/>
          </a:p>
        </p:txBody>
      </p:sp>
      <p:sp>
        <p:nvSpPr>
          <p:cNvPr id="129" name="Google Shape;129;p8"/>
          <p:cNvSpPr txBox="1"/>
          <p:nvPr>
            <p:ph idx="4294967295" type="body"/>
          </p:nvPr>
        </p:nvSpPr>
        <p:spPr>
          <a:xfrm>
            <a:off x="539750" y="1484312"/>
            <a:ext cx="8280400" cy="51133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820"/>
              <a:buFont typeface="Noto Sans Symbols"/>
              <a:buNone/>
            </a:pPr>
            <a:r>
              <a:rPr b="1" i="1" lang="en-US" sz="2800" u="none">
                <a:solidFill>
                  <a:srgbClr val="00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Комплексы игровой гимнастики развивают у ребенка чувство ритма, координацию, а также быстроту реакции и внимание. Формируют правильную осанку, тренируют вестибулярный аппарат .</a:t>
            </a:r>
            <a:endParaRPr/>
          </a:p>
          <a:p>
            <a:pPr indent="-342900" lvl="0" marL="342900" marR="0" rtl="0" algn="ctr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1820"/>
              <a:buFont typeface="Noto Sans Symbols"/>
              <a:buNone/>
            </a:pPr>
            <a:r>
              <a:rPr b="1" i="1" lang="en-US" sz="2800" u="none">
                <a:solidFill>
                  <a:srgbClr val="00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 «Игровую гимнастику» входят комплексы, которые проводятся в виде игровых сюжетов, с использованием игрового оборудования (мяч, палочки, обручи), а также под музыкальное сопровождение.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9"/>
          <p:cNvSpPr txBox="1"/>
          <p:nvPr>
            <p:ph type="title"/>
          </p:nvPr>
        </p:nvSpPr>
        <p:spPr>
          <a:xfrm>
            <a:off x="457200" y="381000"/>
            <a:ext cx="822960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00080"/>
              </a:buClr>
              <a:buSzPts val="4400"/>
              <a:buFont typeface="Corsiva"/>
              <a:buNone/>
            </a:pPr>
            <a:r>
              <a:rPr b="1" i="0" lang="en-US" sz="4400" u="sng">
                <a:solidFill>
                  <a:srgbClr val="800080"/>
                </a:solidFill>
                <a:latin typeface="Corsiva"/>
                <a:ea typeface="Corsiva"/>
                <a:cs typeface="Corsiva"/>
                <a:sym typeface="Corsiva"/>
              </a:rPr>
              <a:t>3 раздел «Классический танец»</a:t>
            </a:r>
            <a:endParaRPr/>
          </a:p>
        </p:txBody>
      </p:sp>
      <p:sp>
        <p:nvSpPr>
          <p:cNvPr id="135" name="Google Shape;135;p9"/>
          <p:cNvSpPr txBox="1"/>
          <p:nvPr>
            <p:ph idx="1" type="body"/>
          </p:nvPr>
        </p:nvSpPr>
        <p:spPr>
          <a:xfrm>
            <a:off x="457200" y="1700212"/>
            <a:ext cx="8229600" cy="48974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820"/>
              <a:buNone/>
            </a:pPr>
            <a:r>
              <a:rPr b="1" i="1" lang="en-US" sz="2800" u="none">
                <a:solidFill>
                  <a:srgbClr val="00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Раздел направлен на приобщение детей к хореографическому искусству, на эстетическое воспитание учащихся, на приобретение основ исполнения классического танца.</a:t>
            </a:r>
            <a:endParaRPr/>
          </a:p>
          <a:p>
            <a:pPr indent="-342900" lvl="0" marL="34290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SzPts val="1820"/>
              <a:buNone/>
            </a:pPr>
            <a:r>
              <a:t/>
            </a:r>
            <a:endParaRPr b="1" i="1" sz="2800" u="none">
              <a:solidFill>
                <a:srgbClr val="000066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34290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SzPts val="1820"/>
              <a:buNone/>
            </a:pPr>
            <a:r>
              <a:rPr b="1" i="1" lang="en-US" sz="2800" u="none">
                <a:solidFill>
                  <a:srgbClr val="00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 данный раздел входят: постановка корпуса, поклон, позиции ног и рук, а также элементы классического танца, такие как шаги, точки класса, упражнения на ориентировку в пространстве.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Текстура">
  <a:themeElements>
    <a:clrScheme name="Текстура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2009-03-20T15:52:39Z</dcterms:created>
  <dc:creator>Administrtor</dc:creator>
</cp:coreProperties>
</file>