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71" r:id="rId30"/>
    <p:sldId id="273" r:id="rId31"/>
    <p:sldId id="274" r:id="rId32"/>
    <p:sldId id="288" r:id="rId33"/>
    <p:sldId id="289" r:id="rId34"/>
    <p:sldId id="275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7" autoAdjust="0"/>
    <p:restoredTop sz="94660"/>
  </p:normalViewPr>
  <p:slideViewPr>
    <p:cSldViewPr>
      <p:cViewPr varScale="1">
        <p:scale>
          <a:sx n="110" d="100"/>
          <a:sy n="110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Автоматизация 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4786322"/>
            <a:ext cx="5043518" cy="98585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chemeClr val="tx1"/>
                </a:solidFill>
              </a:rPr>
              <a:t>нстр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chemeClr val="tx1"/>
                </a:solidFill>
              </a:rPr>
              <a:t>м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>
                <a:solidFill>
                  <a:schemeClr val="tx1"/>
                </a:solidFill>
              </a:rPr>
              <a:t>нт</a:t>
            </a:r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071678"/>
            <a:ext cx="2376478" cy="188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>
                <a:solidFill>
                  <a:schemeClr val="tx1"/>
                </a:solidFill>
              </a:rPr>
              <a:t>т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071678"/>
            <a:ext cx="2428892" cy="19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П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д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071678"/>
            <a:ext cx="2447916" cy="194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8585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М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ж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>
                <a:solidFill>
                  <a:schemeClr val="tx1"/>
                </a:solidFill>
              </a:rPr>
              <a:t>н</a:t>
            </a:r>
            <a:r>
              <a:rPr lang="ru-RU" sz="6000" b="1" dirty="0" smtClean="0">
                <a:solidFill>
                  <a:srgbClr val="FF0000"/>
                </a:solidFill>
              </a:rPr>
              <a:t>ое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143116"/>
            <a:ext cx="2519354" cy="200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8585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В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>
                <a:solidFill>
                  <a:schemeClr val="tx1"/>
                </a:solidFill>
              </a:rPr>
              <a:t>рт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л</a:t>
            </a:r>
            <a:r>
              <a:rPr lang="ru-RU" sz="6000" b="1" dirty="0" smtClean="0">
                <a:solidFill>
                  <a:srgbClr val="FF0000"/>
                </a:solidFill>
              </a:rPr>
              <a:t>ё</a:t>
            </a:r>
            <a:r>
              <a:rPr lang="ru-RU" sz="6000" b="1" dirty="0" smtClean="0">
                <a:solidFill>
                  <a:schemeClr val="tx1"/>
                </a:solidFill>
              </a:rPr>
              <a:t>т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143116"/>
            <a:ext cx="2519354" cy="200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chemeClr val="tx1"/>
                </a:solidFill>
              </a:rPr>
              <a:t>з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000240"/>
            <a:ext cx="2519354" cy="200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971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Характеристика звука: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71538" y="357166"/>
            <a:ext cx="4021670" cy="521497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30000" b="1" dirty="0" smtClean="0"/>
              <a:t>Р</a:t>
            </a:r>
            <a:endParaRPr lang="ru-RU" sz="300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76088" y="428604"/>
            <a:ext cx="3657600" cy="25717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- Согласный</a:t>
            </a:r>
          </a:p>
          <a:p>
            <a:pPr>
              <a:buNone/>
            </a:pPr>
            <a:r>
              <a:rPr lang="ru-RU" sz="4000" b="1" dirty="0" smtClean="0"/>
              <a:t>- Звонкий</a:t>
            </a:r>
          </a:p>
          <a:p>
            <a:pPr>
              <a:buNone/>
            </a:pPr>
            <a:r>
              <a:rPr lang="ru-RU" sz="4000" b="1" dirty="0" smtClean="0"/>
              <a:t>- Твердый</a:t>
            </a:r>
            <a:endParaRPr lang="ru-RU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143248"/>
            <a:ext cx="3286148" cy="313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97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Слоги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500174"/>
            <a:ext cx="4000528" cy="4687266"/>
          </a:xfrm>
        </p:spPr>
        <p:txBody>
          <a:bodyPr/>
          <a:lstStyle/>
          <a:p>
            <a:pPr>
              <a:buNone/>
            </a:pP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/>
              <a:t>Тр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тр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714356"/>
            <a:ext cx="3657600" cy="54730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тр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</a:p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 –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тр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</a:p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ы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smtClean="0"/>
              <a:t>Тр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ы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smtClean="0"/>
              <a:t>Тр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 -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357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Слоги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428736"/>
            <a:ext cx="3786214" cy="4758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тр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Ы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ы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ы</a:t>
            </a:r>
            <a:r>
              <a:rPr lang="ru-RU" sz="3600" b="1" dirty="0" err="1" smtClean="0"/>
              <a:t>тр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Я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я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я</a:t>
            </a:r>
            <a:r>
              <a:rPr lang="ru-RU" sz="3600" b="1" dirty="0" err="1" smtClean="0"/>
              <a:t>тр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</a:t>
            </a:r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И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и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и</a:t>
            </a:r>
            <a:r>
              <a:rPr lang="ru-RU" sz="3600" b="1" dirty="0" err="1" smtClean="0"/>
              <a:t>тр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Ю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ю</a:t>
            </a:r>
            <a:r>
              <a:rPr lang="ru-RU" sz="3600" b="1" dirty="0" err="1" smtClean="0"/>
              <a:t>тр</a:t>
            </a:r>
            <a:r>
              <a:rPr lang="ru-RU" sz="3600" b="1" dirty="0" smtClean="0"/>
              <a:t> - </a:t>
            </a:r>
            <a:r>
              <a:rPr lang="ru-RU" sz="3600" b="1" dirty="0" err="1" smtClean="0">
                <a:solidFill>
                  <a:srgbClr val="FF0000"/>
                </a:solidFill>
              </a:rPr>
              <a:t>ю</a:t>
            </a:r>
            <a:r>
              <a:rPr lang="ru-RU" sz="3600" b="1" dirty="0" err="1" smtClean="0"/>
              <a:t>тр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214290"/>
            <a:ext cx="4504564" cy="59731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у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э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э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э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 – 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др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Я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ё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ю</a:t>
            </a:r>
            <a:r>
              <a:rPr lang="ru-RU" sz="3200" b="1" dirty="0" err="1" smtClean="0"/>
              <a:t>тр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тр</a:t>
            </a:r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И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е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я</a:t>
            </a:r>
            <a:r>
              <a:rPr lang="ru-RU" sz="3200" b="1" dirty="0" err="1" smtClean="0"/>
              <a:t>тр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тр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r>
              <a:rPr lang="ru-RU" sz="3200" b="1" dirty="0" err="1" smtClean="0"/>
              <a:t>тр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тр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–  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тр</a:t>
            </a:r>
            <a:r>
              <a:rPr lang="ru-RU" sz="3200" b="1" dirty="0" smtClean="0"/>
              <a:t>  -  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тр</a:t>
            </a:r>
            <a:endParaRPr lang="ru-RU" sz="32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Ты начни, а я закончу ( ребенок произносит слоги, а взрослый заканчивает предложение, выделяя голосом слоги):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214422"/>
            <a:ext cx="8290778" cy="50339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н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чн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 с 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тр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пь</a:t>
            </a:r>
            <a:r>
              <a:rPr lang="ru-RU" sz="4400" b="1" dirty="0" smtClean="0">
                <a:solidFill>
                  <a:srgbClr val="FF0000"/>
                </a:solidFill>
              </a:rPr>
              <a:t>ю</a:t>
            </a:r>
            <a:r>
              <a:rPr lang="ru-RU" sz="4400" b="1" dirty="0" smtClean="0"/>
              <a:t> с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</a:p>
          <a:p>
            <a:pPr>
              <a:buNone/>
            </a:pPr>
            <a:r>
              <a:rPr lang="ru-RU" sz="4400" b="1" dirty="0" err="1" smtClean="0"/>
              <a:t>Гр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гр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гр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– н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ая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г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sz="4400" b="1" dirty="0" err="1" smtClean="0"/>
              <a:t>Бр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бр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бр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– д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л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йт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 д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б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</a:p>
          <a:p>
            <a:pPr>
              <a:buNone/>
            </a:pPr>
            <a:r>
              <a:rPr lang="ru-RU" sz="4400" b="1" dirty="0" err="1" smtClean="0"/>
              <a:t>Кр</a:t>
            </a:r>
            <a:r>
              <a:rPr lang="ru-RU" sz="4400" b="1" dirty="0" err="1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кр</a:t>
            </a:r>
            <a:r>
              <a:rPr lang="ru-RU" sz="4400" b="1" dirty="0" err="1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кр</a:t>
            </a:r>
            <a:r>
              <a:rPr lang="ru-RU" sz="4400" b="1" dirty="0" err="1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 – к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ш</a:t>
            </a:r>
            <a:r>
              <a:rPr lang="ru-RU" sz="4400" b="1" dirty="0" smtClean="0">
                <a:solidFill>
                  <a:srgbClr val="FF0000"/>
                </a:solidFill>
              </a:rPr>
              <a:t>аю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к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00826" y="857232"/>
            <a:ext cx="2212848" cy="92869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Назови, что нарисовано на картинках, выделяя нужный слог: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57224" y="4929198"/>
            <a:ext cx="4357718" cy="64294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428868"/>
            <a:ext cx="2286016" cy="181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50004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14422"/>
            <a:ext cx="8005026" cy="50339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в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п,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сс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вк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ц, т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дь,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йк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п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к,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г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ть, 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с, м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, с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, п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н,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д,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бк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дн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й, в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шк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п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шк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в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к,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т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64294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 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мв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й,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мпл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н,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нш</a:t>
            </a:r>
            <a:r>
              <a:rPr lang="ru-RU" sz="4400" b="1" dirty="0" smtClean="0">
                <a:solidFill>
                  <a:srgbClr val="FF0000"/>
                </a:solidFill>
              </a:rPr>
              <a:t>ея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ф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м, х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сть,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стн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к,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б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б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, г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м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см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т</a:t>
            </a:r>
            <a:r>
              <a:rPr lang="ru-RU" sz="4400" b="1" dirty="0" smtClean="0">
                <a:solidFill>
                  <a:srgbClr val="FF0000"/>
                </a:solidFill>
              </a:rPr>
              <a:t>еа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ть.</a:t>
            </a:r>
            <a:endParaRPr lang="ru-RU" sz="4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933588" cy="5534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b="1" dirty="0" smtClean="0"/>
              <a:t>З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вт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з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вт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к,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ая</a:t>
            </a:r>
            <a:r>
              <a:rPr lang="ru-RU" sz="4400" b="1" dirty="0" smtClean="0"/>
              <a:t>, б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ая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х,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ау</a:t>
            </a:r>
            <a:r>
              <a:rPr lang="ru-RU" sz="4400" b="1" dirty="0" smtClean="0"/>
              <a:t>с,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ж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шт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ф,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ц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ть,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йк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вт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ое</a:t>
            </a:r>
            <a:r>
              <a:rPr lang="ru-RU" sz="4400" b="1" dirty="0" smtClean="0"/>
              <a:t>м, б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уя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жк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й, ц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нт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к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м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862150" cy="53197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еа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п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д</a:t>
            </a:r>
            <a:r>
              <a:rPr lang="ru-RU" sz="4400" b="1" dirty="0" smtClean="0">
                <a:solidFill>
                  <a:srgbClr val="FF0000"/>
                </a:solidFill>
              </a:rPr>
              <a:t>иа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П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ф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ц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нт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м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л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м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ст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см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п,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нк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кв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т,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зд, </a:t>
            </a:r>
            <a:r>
              <a:rPr lang="ru-RU" sz="4400" b="1" dirty="0" smtClean="0">
                <a:solidFill>
                  <a:srgbClr val="FF0000"/>
                </a:solidFill>
              </a:rPr>
              <a:t>я</a:t>
            </a:r>
            <a:r>
              <a:rPr lang="ru-RU" sz="4400" b="1" dirty="0" smtClean="0"/>
              <a:t>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, в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, б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, п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к,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г, вд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г,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жб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п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828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928670"/>
            <a:ext cx="7790712" cy="53197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  П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в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в</a:t>
            </a:r>
            <a:r>
              <a:rPr lang="ru-RU" sz="4800" b="1" dirty="0" smtClean="0">
                <a:solidFill>
                  <a:srgbClr val="FF0000"/>
                </a:solidFill>
              </a:rPr>
              <a:t>ё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ч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н, </a:t>
            </a:r>
            <a:r>
              <a:rPr lang="ru-RU" sz="4800" b="1" dirty="0" smtClean="0">
                <a:solidFill>
                  <a:srgbClr val="FF0000"/>
                </a:solidFill>
              </a:rPr>
              <a:t>э</a:t>
            </a:r>
            <a:r>
              <a:rPr lang="ru-RU" sz="4800" b="1" dirty="0" smtClean="0"/>
              <a:t>ск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в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зд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, б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сть, м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сть,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ж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ть,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г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й,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ж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н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зь</a:t>
            </a:r>
            <a:r>
              <a:rPr lang="ru-RU" sz="4800" b="1" dirty="0" smtClean="0">
                <a:solidFill>
                  <a:srgbClr val="FF0000"/>
                </a:solidFill>
              </a:rPr>
              <a:t>я</a:t>
            </a:r>
            <a:r>
              <a:rPr lang="ru-RU" sz="4800" b="1" dirty="0" smtClean="0"/>
              <a:t>, 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, к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, щ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д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й.</a:t>
            </a:r>
            <a:endParaRPr lang="ru-RU" sz="48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Повтори предложения отраженно. Ответь на вопросы одним словом.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42910" y="1524000"/>
            <a:ext cx="4450298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В 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  н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</a:p>
          <a:p>
            <a:pPr>
              <a:buNone/>
            </a:pP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дн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пк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.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1800" b="1" dirty="0" smtClean="0"/>
              <a:t>Чего не видно в траве?</a:t>
            </a:r>
          </a:p>
          <a:p>
            <a:pPr>
              <a:buNone/>
            </a:pPr>
            <a:r>
              <a:rPr lang="ru-RU" sz="1800" b="1" dirty="0" smtClean="0"/>
              <a:t>Где не видно тропки?</a:t>
            </a:r>
            <a:endParaRPr lang="ru-RU" sz="1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1785927"/>
            <a:ext cx="2357454" cy="245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24000"/>
            <a:ext cx="4593174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   д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в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чк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</a:p>
          <a:p>
            <a:pPr>
              <a:buNone/>
            </a:pPr>
            <a:r>
              <a:rPr lang="ru-RU" sz="4800" b="1" dirty="0" smtClean="0"/>
              <a:t>п</a:t>
            </a:r>
            <a:r>
              <a:rPr lang="ru-RU" sz="4800" b="1" dirty="0" smtClean="0">
                <a:solidFill>
                  <a:srgbClr val="FF0000"/>
                </a:solidFill>
              </a:rPr>
              <a:t>ё</a:t>
            </a:r>
            <a:r>
              <a:rPr lang="ru-RU" sz="4800" b="1" dirty="0" smtClean="0"/>
              <a:t>ст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ые</a:t>
            </a:r>
            <a:r>
              <a:rPr lang="ru-RU" sz="4800" b="1" dirty="0" smtClean="0"/>
              <a:t>  г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т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.</a:t>
            </a:r>
          </a:p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1800" b="1" dirty="0" smtClean="0"/>
              <a:t>Что у девочки?</a:t>
            </a:r>
          </a:p>
          <a:p>
            <a:pPr>
              <a:buNone/>
            </a:pPr>
            <a:r>
              <a:rPr lang="ru-RU" sz="1800" b="1" dirty="0" smtClean="0"/>
              <a:t>Какие у девочки гетры?</a:t>
            </a:r>
            <a:endParaRPr lang="ru-RU" sz="1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1714488"/>
            <a:ext cx="1928826" cy="271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524000"/>
            <a:ext cx="4714908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В   т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т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д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</a:p>
          <a:p>
            <a:pPr>
              <a:buNone/>
            </a:pPr>
            <a:r>
              <a:rPr lang="ru-RU" sz="4800" b="1" dirty="0" smtClean="0"/>
              <a:t>мн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г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  ст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н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ц.</a:t>
            </a:r>
          </a:p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1800" b="1" dirty="0" smtClean="0"/>
              <a:t>Где много страниц?</a:t>
            </a:r>
          </a:p>
          <a:p>
            <a:pPr>
              <a:buNone/>
            </a:pPr>
            <a:r>
              <a:rPr lang="ru-RU" sz="1800" b="1" dirty="0" smtClean="0"/>
              <a:t>Чего много в тетради?</a:t>
            </a:r>
            <a:endParaRPr lang="ru-RU" sz="1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1428736"/>
            <a:ext cx="2219310" cy="271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24000"/>
            <a:ext cx="5286412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д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н  з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 д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м</a:t>
            </a:r>
          </a:p>
          <a:p>
            <a:pPr>
              <a:buNone/>
            </a:pPr>
            <a:r>
              <a:rPr lang="ru-RU" sz="4400" b="1" dirty="0" smtClean="0"/>
              <a:t>м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  п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б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ж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л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</a:p>
          <a:p>
            <a:pPr>
              <a:buNone/>
            </a:pPr>
            <a:r>
              <a:rPr lang="ru-RU" sz="4400" b="1" dirty="0" smtClean="0"/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  т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.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Кто побежал по трапу?</a:t>
            </a:r>
          </a:p>
          <a:p>
            <a:pPr>
              <a:buNone/>
            </a:pPr>
            <a:r>
              <a:rPr lang="ru-RU" sz="1800" b="1" dirty="0" smtClean="0"/>
              <a:t>Где побежали матросы?</a:t>
            </a:r>
          </a:p>
          <a:p>
            <a:pPr>
              <a:buNone/>
            </a:pPr>
            <a:r>
              <a:rPr lang="ru-RU" sz="1800" b="1" dirty="0" smtClean="0"/>
              <a:t>Что сделали матросы?</a:t>
            </a:r>
          </a:p>
          <a:p>
            <a:pPr>
              <a:buNone/>
            </a:pPr>
            <a:r>
              <a:rPr lang="ru-RU" sz="1800" b="1" dirty="0" smtClean="0"/>
              <a:t>Как побежали матросы?</a:t>
            </a:r>
            <a:endParaRPr lang="ru-RU" sz="18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1857364"/>
            <a:ext cx="2616096" cy="215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6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Слоги для повторения отраженно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- </a:t>
            </a:r>
            <a:r>
              <a:rPr lang="ru-RU" sz="4000" b="1" dirty="0" err="1" smtClean="0"/>
              <a:t>р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739" r="6739"/>
          <a:stretch>
            <a:fillRect/>
          </a:stretch>
        </p:blipFill>
        <p:spPr bwMode="auto">
          <a:xfrm>
            <a:off x="2000232" y="2143116"/>
            <a:ext cx="2428892" cy="19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6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Слоги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92935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– 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– 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– 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– </a:t>
            </a:r>
            <a:r>
              <a:rPr lang="ru-RU" sz="4000" b="1" dirty="0" err="1" smtClean="0">
                <a:solidFill>
                  <a:srgbClr val="FF0000"/>
                </a:solidFill>
              </a:rPr>
              <a:t>э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– 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р – </a:t>
            </a:r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р –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р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р –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р – 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–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р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р –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р - </a:t>
            </a:r>
            <a:r>
              <a:rPr lang="ru-RU" sz="4000" b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dirty="0" err="1" smtClean="0"/>
              <a:t>р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286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Слоги для повторения отраженно: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35608" y="285728"/>
            <a:ext cx="3657600" cy="5901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 -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– 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– 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–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smtClean="0"/>
              <a:t> - 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76088" y="285728"/>
            <a:ext cx="3657600" cy="5901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err="1" smtClean="0">
                <a:solidFill>
                  <a:srgbClr val="FF0000"/>
                </a:solidFill>
              </a:rPr>
              <a:t>Э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у</a:t>
            </a:r>
            <a:r>
              <a:rPr lang="ru-RU" sz="3600" b="1" dirty="0" err="1" smtClean="0"/>
              <a:t>р</a:t>
            </a:r>
            <a:r>
              <a:rPr lang="ru-RU" sz="3600" b="1" dirty="0" smtClean="0"/>
              <a:t> -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р</a:t>
            </a:r>
            <a:endParaRPr lang="ru-RU" sz="36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Ты начни, а я закончу (ребенок произносит слоги, а взрослый заканчивает предложения, выделяя голосом слоги)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р – </a:t>
            </a:r>
            <a:r>
              <a:rPr lang="ru-RU" sz="4800" b="1" dirty="0" err="1" smtClean="0">
                <a:solidFill>
                  <a:srgbClr val="FF0000"/>
                </a:solidFill>
              </a:rPr>
              <a:t>а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dirty="0" err="1" smtClean="0">
                <a:solidFill>
                  <a:srgbClr val="FF0000"/>
                </a:solidFill>
              </a:rPr>
              <a:t>а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к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гл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й ш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р – </a:t>
            </a:r>
            <a:r>
              <a:rPr lang="ru-RU" sz="4800" b="1" dirty="0" err="1" smtClean="0">
                <a:solidFill>
                  <a:srgbClr val="FF0000"/>
                </a:solidFill>
              </a:rPr>
              <a:t>о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dirty="0" err="1" smtClean="0">
                <a:solidFill>
                  <a:srgbClr val="FF0000"/>
                </a:solidFill>
              </a:rPr>
              <a:t>о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в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т 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т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р – </a:t>
            </a:r>
            <a:r>
              <a:rPr lang="ru-RU" sz="4800" b="1" dirty="0" err="1" smtClean="0">
                <a:solidFill>
                  <a:srgbClr val="FF0000"/>
                </a:solidFill>
              </a:rPr>
              <a:t>у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dirty="0" err="1" smtClean="0">
                <a:solidFill>
                  <a:srgbClr val="FF0000"/>
                </a:solidFill>
              </a:rPr>
              <a:t>у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мн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г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 к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u="sng" dirty="0" smtClean="0"/>
              <a:t>р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р – </a:t>
            </a:r>
            <a:r>
              <a:rPr lang="ru-RU" sz="4800" b="1" dirty="0" err="1" smtClean="0">
                <a:solidFill>
                  <a:srgbClr val="FF0000"/>
                </a:solidFill>
              </a:rPr>
              <a:t>е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dirty="0" err="1" smtClean="0">
                <a:solidFill>
                  <a:srgbClr val="FF0000"/>
                </a:solidFill>
              </a:rPr>
              <a:t>е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нж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н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u="sng" dirty="0" smtClean="0"/>
              <a:t>р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р – </a:t>
            </a:r>
            <a:r>
              <a:rPr lang="ru-RU" sz="4800" b="1" dirty="0" err="1" smtClean="0">
                <a:solidFill>
                  <a:srgbClr val="FF0000"/>
                </a:solidFill>
              </a:rPr>
              <a:t>и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</a:t>
            </a:r>
            <a:r>
              <a:rPr lang="ru-RU" sz="4800" b="1" dirty="0" err="1" smtClean="0">
                <a:solidFill>
                  <a:srgbClr val="FF0000"/>
                </a:solidFill>
              </a:rPr>
              <a:t>и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– м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 – м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3971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00108"/>
            <a:ext cx="7790712" cy="52482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  В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д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ж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п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ш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п, п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к, 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т, б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з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з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г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к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с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в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п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ж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ия</a:t>
            </a:r>
            <a:r>
              <a:rPr lang="ru-RU" sz="4800" b="1" dirty="0" smtClean="0"/>
              <a:t>, б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ж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б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х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т, 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п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ф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к.</a:t>
            </a:r>
            <a:endParaRPr lang="ru-RU" sz="48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28662" y="1071546"/>
            <a:ext cx="8005026" cy="51768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  Б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с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х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б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щ, дв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к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м, 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ж, п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т, с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т, т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т, г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д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н, к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з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й, ф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го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н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r>
              <a:rPr lang="ru-RU" sz="4800" b="1" dirty="0" smtClean="0"/>
              <a:t>й, т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з, ф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т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чк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, 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т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п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д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з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б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м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х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, т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п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u="sng" dirty="0" smtClean="0"/>
              <a:t>р</a:t>
            </a:r>
            <a:r>
              <a:rPr lang="ru-RU" sz="4800" b="1" dirty="0" smtClean="0"/>
              <a:t>. </a:t>
            </a:r>
            <a:endParaRPr lang="ru-RU" sz="4800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Слова для повторения отраженно</a:t>
            </a:r>
            <a:r>
              <a:rPr lang="ru-RU" sz="4400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8147902" cy="53911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  Шн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б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б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й, к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тк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шк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д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ж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й, М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б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ж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с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д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ф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ть, д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ч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й,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ч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, д</a:t>
            </a:r>
            <a:r>
              <a:rPr lang="ru-RU" sz="4000" b="1" dirty="0" smtClean="0">
                <a:solidFill>
                  <a:srgbClr val="FF0000"/>
                </a:solidFill>
              </a:rPr>
              <a:t>оя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ш, б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б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кт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к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в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б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кс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м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нт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ш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ф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ш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хт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к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ст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т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п</a:t>
            </a:r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r>
              <a:rPr lang="ru-RU" sz="4000" b="1" dirty="0" smtClean="0"/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д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г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ть, ч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й.</a:t>
            </a:r>
            <a:endParaRPr lang="ru-RU" sz="40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785794"/>
            <a:ext cx="8005026" cy="5462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й, в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х, г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б, с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п, в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б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в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, м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ф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ш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сть, Г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н, п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в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й, б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т, т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с, п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к, 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дн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й, п</a:t>
            </a:r>
            <a:r>
              <a:rPr lang="ru-RU" sz="4000" b="1" dirty="0" smtClean="0">
                <a:solidFill>
                  <a:srgbClr val="FF0000"/>
                </a:solidFill>
              </a:rPr>
              <a:t>ио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ф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ц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м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п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т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к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ф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р, м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нд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р, к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нд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р, п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сс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ж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, б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ш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 м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Слова для повторения отраженно: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7933588" cy="52482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   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б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з, 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ст, п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с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х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б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б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с, б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с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к, 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м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н, 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н, г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м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нь, 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шк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м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шк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п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/>
              <a:t>, шн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, к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ч, в</a:t>
            </a:r>
            <a:r>
              <a:rPr lang="ru-RU" sz="4400" b="1" dirty="0" smtClean="0">
                <a:solidFill>
                  <a:srgbClr val="FF0000"/>
                </a:solidFill>
              </a:rPr>
              <a:t>ее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в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в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ч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м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ст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, з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, ч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в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х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м, в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ш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к, ч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я</a:t>
            </a:r>
            <a:r>
              <a:rPr lang="ru-RU" sz="4400" b="1" dirty="0" smtClean="0"/>
              <a:t>к, ч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л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, п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ч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тк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Послушай предложения. Исправь их.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7862150" cy="5105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б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з   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з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з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л   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у </a:t>
            </a:r>
            <a:r>
              <a:rPr lang="ru-RU" sz="4000" b="1" dirty="0" smtClean="0"/>
              <a:t> н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д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  б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ть  в  м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u="sng" dirty="0" smtClean="0"/>
              <a:t>р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К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сн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й  ш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u="sng" dirty="0" smtClean="0"/>
              <a:t>р </a:t>
            </a:r>
            <a:r>
              <a:rPr lang="ru-RU" sz="4000" b="1" dirty="0" smtClean="0"/>
              <a:t> п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л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ч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л  м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r>
              <a:rPr lang="ru-RU" sz="4000" b="1" dirty="0" smtClean="0"/>
              <a:t>  в п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д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u="sng" dirty="0" smtClean="0"/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к 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т  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524000"/>
            <a:ext cx="4664612" cy="466344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ш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 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з</a:t>
            </a:r>
            <a:r>
              <a:rPr lang="ru-RU" sz="4400" b="1" u="sng" dirty="0" smtClean="0"/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з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л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u="sng" dirty="0" smtClean="0"/>
              <a:t>р</a:t>
            </a:r>
            <a:r>
              <a:rPr lang="ru-RU" sz="4400" b="1" dirty="0" smtClean="0"/>
              <a:t>б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з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800" b="1" dirty="0" smtClean="0"/>
              <a:t>Кто разрезал арбуз?</a:t>
            </a:r>
          </a:p>
          <a:p>
            <a:pPr>
              <a:buNone/>
            </a:pPr>
            <a:r>
              <a:rPr lang="ru-RU" sz="1800" b="1" dirty="0" smtClean="0"/>
              <a:t>Что разрезал Аркаша?</a:t>
            </a:r>
            <a:endParaRPr lang="ru-RU" sz="1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1785926"/>
            <a:ext cx="2428892" cy="236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r>
              <a:rPr lang="ru-RU" sz="6000" b="1" dirty="0" smtClean="0">
                <a:solidFill>
                  <a:schemeClr val="tx1"/>
                </a:solidFill>
              </a:rPr>
              <a:t>б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085" r="8085"/>
          <a:stretch>
            <a:fillRect/>
          </a:stretch>
        </p:blipFill>
        <p:spPr bwMode="auto">
          <a:xfrm>
            <a:off x="2000232" y="2143116"/>
            <a:ext cx="2143118" cy="170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1472" y="1524000"/>
            <a:ext cx="4521736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  с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бр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л</a:t>
            </a:r>
          </a:p>
          <a:p>
            <a:pPr>
              <a:buNone/>
            </a:pPr>
            <a:r>
              <a:rPr lang="ru-RU" sz="4800" b="1" dirty="0" smtClean="0"/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с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р  в  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рн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.</a:t>
            </a:r>
          </a:p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1800" b="1" dirty="0" smtClean="0"/>
              <a:t>Кто собрал мусор в урну?</a:t>
            </a:r>
          </a:p>
          <a:p>
            <a:pPr>
              <a:buNone/>
            </a:pPr>
            <a:r>
              <a:rPr lang="ru-RU" sz="1800" b="1" dirty="0" smtClean="0"/>
              <a:t>Что сделал Рома с мусором?</a:t>
            </a:r>
          </a:p>
          <a:p>
            <a:pPr>
              <a:buNone/>
            </a:pPr>
            <a:r>
              <a:rPr lang="ru-RU" sz="1800" b="1" dirty="0" smtClean="0"/>
              <a:t>Что собрал Рома?</a:t>
            </a:r>
          </a:p>
          <a:p>
            <a:pPr>
              <a:buNone/>
            </a:pPr>
            <a:r>
              <a:rPr lang="ru-RU" sz="1800" b="1" dirty="0" smtClean="0"/>
              <a:t>Куда собрал Рома мусор?</a:t>
            </a:r>
            <a:endParaRPr lang="ru-RU" sz="1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928802"/>
            <a:ext cx="2928926" cy="292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1524000"/>
            <a:ext cx="4736050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П</a:t>
            </a:r>
            <a:r>
              <a:rPr lang="ru-RU" sz="4800" b="1" dirty="0" smtClean="0">
                <a:solidFill>
                  <a:srgbClr val="FF0000"/>
                </a:solidFill>
              </a:rPr>
              <a:t>ио</a:t>
            </a:r>
            <a:r>
              <a:rPr lang="ru-RU" sz="4800" b="1" dirty="0" smtClean="0"/>
              <a:t>н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</a:p>
          <a:p>
            <a:pPr>
              <a:buNone/>
            </a:pPr>
            <a:r>
              <a:rPr lang="ru-RU" sz="4800" b="1" dirty="0" smtClean="0"/>
              <a:t>з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к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ч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л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  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u="sng" dirty="0" smtClean="0"/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!</a:t>
            </a:r>
          </a:p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1800" b="1" dirty="0" smtClean="0"/>
              <a:t>Кто кричал ура?</a:t>
            </a:r>
          </a:p>
          <a:p>
            <a:pPr>
              <a:buNone/>
            </a:pPr>
            <a:r>
              <a:rPr lang="ru-RU" sz="1800" b="1" dirty="0" smtClean="0"/>
              <a:t>Что сделали пионеры?</a:t>
            </a:r>
          </a:p>
          <a:p>
            <a:pPr>
              <a:buNone/>
            </a:pPr>
            <a:r>
              <a:rPr lang="ru-RU" sz="1800" b="1" dirty="0" smtClean="0"/>
              <a:t>Что закричали пионеры?</a:t>
            </a:r>
            <a:endParaRPr lang="ru-RU" sz="1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1" y="1785926"/>
            <a:ext cx="2643206" cy="211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Повтори предложения отраженно. Ответь на вопросы одним словом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524000"/>
            <a:ext cx="4807488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 г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рц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sz="4800" b="1" dirty="0" smtClean="0"/>
              <a:t>кр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с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в</a:t>
            </a:r>
            <a:r>
              <a:rPr lang="ru-RU" sz="4800" b="1" dirty="0" smtClean="0">
                <a:solidFill>
                  <a:srgbClr val="FF0000"/>
                </a:solidFill>
              </a:rPr>
              <a:t>ая </a:t>
            </a:r>
            <a:r>
              <a:rPr lang="ru-RU" sz="4800" b="1" dirty="0" smtClean="0"/>
              <a:t> б</a:t>
            </a:r>
            <a:r>
              <a:rPr lang="ru-RU" sz="4800" b="1" dirty="0" smtClean="0">
                <a:solidFill>
                  <a:srgbClr val="FF0000"/>
                </a:solidFill>
              </a:rPr>
              <a:t>у</a:t>
            </a:r>
            <a:r>
              <a:rPr lang="ru-RU" sz="4800" b="1" dirty="0" smtClean="0"/>
              <a:t>рк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.</a:t>
            </a:r>
          </a:p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1800" b="1" dirty="0" smtClean="0"/>
              <a:t>У кого красивая бурка?</a:t>
            </a:r>
          </a:p>
          <a:p>
            <a:pPr>
              <a:buNone/>
            </a:pPr>
            <a:r>
              <a:rPr lang="ru-RU" sz="1800" b="1" dirty="0" smtClean="0"/>
              <a:t>Какая бурка у горца?</a:t>
            </a:r>
          </a:p>
          <a:p>
            <a:pPr>
              <a:buNone/>
            </a:pPr>
            <a:r>
              <a:rPr lang="ru-RU" sz="1800" b="1" dirty="0" smtClean="0"/>
              <a:t>Что у горца?</a:t>
            </a:r>
          </a:p>
          <a:p>
            <a:pPr>
              <a:buNone/>
            </a:pPr>
            <a:endParaRPr lang="ru-RU" sz="1800" b="1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1714488"/>
            <a:ext cx="23387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Ш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928794" y="2285992"/>
            <a:ext cx="2309471" cy="173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нд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ш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214554"/>
            <a:ext cx="2233602" cy="177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з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143116"/>
            <a:ext cx="2590792" cy="206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8585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Б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б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н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285992"/>
            <a:ext cx="2519354" cy="200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Назови, что нарисовано на картинках, выделяя нужный слог: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144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Тр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</a:rPr>
              <a:t>кт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chemeClr val="tx1"/>
                </a:solidFill>
              </a:rPr>
              <a:t>р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214554"/>
            <a:ext cx="2519354" cy="200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1388</Words>
  <PresentationFormat>Экран (4:3)</PresentationFormat>
  <Paragraphs>209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Солнцестояние</vt:lpstr>
      <vt:lpstr>Автоматизация Р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Назови, что нарисовано на картинках, выделяя нужный слог:</vt:lpstr>
      <vt:lpstr>Характеристика звука:</vt:lpstr>
      <vt:lpstr>Слоги для повторения отраженно:</vt:lpstr>
      <vt:lpstr>Слоги для повторения отраженно:</vt:lpstr>
      <vt:lpstr>Ты начни, а я закончу ( ребенок произносит слоги, а взрослый заканчивает предложение, выделяя голосом слоги):</vt:lpstr>
      <vt:lpstr>Слова для повторения отраженно:</vt:lpstr>
      <vt:lpstr>Слова для повторения отраженно:</vt:lpstr>
      <vt:lpstr>Слова для повторения отраженно:</vt:lpstr>
      <vt:lpstr>Слова для повторения отраженно:</vt:lpstr>
      <vt:lpstr>Слова для повторения отраженно:</vt:lpstr>
      <vt:lpstr>Повтори предложения отраженно. Ответь на вопросы одним словом.</vt:lpstr>
      <vt:lpstr>Повтори предложения отраженно. Ответь на вопросы одним словом.</vt:lpstr>
      <vt:lpstr>Повтори предложения отраженно. Ответь на вопросы одним словом.</vt:lpstr>
      <vt:lpstr>Повтори предложения отраженно. Ответь на вопросы одним словом.</vt:lpstr>
      <vt:lpstr>Слоги для повторения отраженно</vt:lpstr>
      <vt:lpstr>Слоги для повторения отраженно:</vt:lpstr>
      <vt:lpstr>Слоги для повторения отраженно:</vt:lpstr>
      <vt:lpstr>Ты начни, а я закончу (ребенок произносит слоги, а взрослый заканчивает предложения, выделяя голосом слоги)</vt:lpstr>
      <vt:lpstr>Слова для повторения отраженно:</vt:lpstr>
      <vt:lpstr>Слова для повторения отраженно:</vt:lpstr>
      <vt:lpstr>Слова для повторения отраженно:</vt:lpstr>
      <vt:lpstr>Слова для повторения отраженно:</vt:lpstr>
      <vt:lpstr>Слова для повторения отраженно:</vt:lpstr>
      <vt:lpstr>Послушай предложения. Исправь их.</vt:lpstr>
      <vt:lpstr>Повтори предложения отраженно. Ответь на вопросы одним словом.</vt:lpstr>
      <vt:lpstr>Повтори предложения отраженно. Ответь на вопросы одним словом</vt:lpstr>
      <vt:lpstr>Повтори предложения отраженно. Ответь на вопросы одним словом</vt:lpstr>
      <vt:lpstr>Повтори предложения отраженно. Ответь на вопросы одним словом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Р</dc:title>
  <dc:creator>Михаил</dc:creator>
  <cp:lastModifiedBy>Михаил</cp:lastModifiedBy>
  <cp:revision>24</cp:revision>
  <dcterms:modified xsi:type="dcterms:W3CDTF">2020-12-05T11:22:19Z</dcterms:modified>
</cp:coreProperties>
</file>