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7" r:id="rId3"/>
    <p:sldId id="258" r:id="rId4"/>
    <p:sldId id="259" r:id="rId5"/>
    <p:sldId id="266" r:id="rId6"/>
    <p:sldId id="261" r:id="rId7"/>
    <p:sldId id="269" r:id="rId8"/>
    <p:sldId id="268" r:id="rId9"/>
    <p:sldId id="262" r:id="rId10"/>
    <p:sldId id="263" r:id="rId11"/>
    <p:sldId id="264" r:id="rId12"/>
    <p:sldId id="265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BBFD55A-1C59-467F-93FD-A61FDE61191C}">
          <p14:sldIdLst>
            <p14:sldId id="257"/>
            <p14:sldId id="267"/>
            <p14:sldId id="258"/>
            <p14:sldId id="259"/>
            <p14:sldId id="266"/>
            <p14:sldId id="261"/>
            <p14:sldId id="269"/>
            <p14:sldId id="268"/>
            <p14:sldId id="262"/>
            <p14:sldId id="263"/>
            <p14:sldId id="264"/>
            <p14:sldId id="265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5" autoAdjust="0"/>
    <p:restoredTop sz="94660"/>
  </p:normalViewPr>
  <p:slideViewPr>
    <p:cSldViewPr>
      <p:cViewPr varScale="1">
        <p:scale>
          <a:sx n="88" d="100"/>
          <a:sy n="88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School uniform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FOR -          76%</c:v>
                </c:pt>
                <c:pt idx="1">
                  <c:v> AGAINST  - 24%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dLbls/>
        <c:shape val="box"/>
        <c:axId val="83669376"/>
        <c:axId val="83670912"/>
        <c:axId val="0"/>
      </c:bar3DChart>
      <c:catAx>
        <c:axId val="83669376"/>
        <c:scaling>
          <c:orientation val="minMax"/>
        </c:scaling>
        <c:axPos val="b"/>
        <c:tickLblPos val="nextTo"/>
        <c:crossAx val="83670912"/>
        <c:crosses val="autoZero"/>
        <c:auto val="1"/>
        <c:lblAlgn val="ctr"/>
        <c:lblOffset val="100"/>
      </c:catAx>
      <c:valAx>
        <c:axId val="83670912"/>
        <c:scaling>
          <c:orientation val="minMax"/>
        </c:scaling>
        <c:axPos val="l"/>
        <c:majorGridlines/>
        <c:numFmt formatCode="General" sourceLinked="1"/>
        <c:tickLblPos val="nextTo"/>
        <c:crossAx val="8366937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For: arguments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it disciplines </c:v>
                </c:pt>
                <c:pt idx="1">
                  <c:v>makes students look neat and clean</c:v>
                </c:pt>
                <c:pt idx="2">
                  <c:v>sense of belonging to a school</c:v>
                </c:pt>
                <c:pt idx="3">
                  <c:v>been proud of school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</c:v>
                </c:pt>
                <c:pt idx="1">
                  <c:v>12</c:v>
                </c:pt>
                <c:pt idx="2">
                  <c:v>28</c:v>
                </c:pt>
                <c:pt idx="3">
                  <c:v>17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4298359580052489"/>
          <c:y val="0.14620029527559059"/>
          <c:w val="0.35076640419947525"/>
          <c:h val="0.83373991141732284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Against: arguments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unfashionable and unsuitable</c:v>
                </c:pt>
                <c:pt idx="1">
                  <c:v>having of your style</c:v>
                </c:pt>
                <c:pt idx="2">
                  <c:v>everybody looks the same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49</c:v>
                </c:pt>
                <c:pt idx="1">
                  <c:v>11</c:v>
                </c:pt>
                <c:pt idx="2">
                  <c:v>40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bar3DChart>
        <c:barDir val="col"/>
        <c:grouping val="stacked"/>
        <c:dLbls/>
        <c:shape val="box"/>
        <c:axId val="92297472"/>
        <c:axId val="92315648"/>
        <c:axId val="0"/>
      </c:bar3DChart>
      <c:catAx>
        <c:axId val="92297472"/>
        <c:scaling>
          <c:orientation val="minMax"/>
        </c:scaling>
        <c:axPos val="b"/>
        <c:tickLblPos val="nextTo"/>
        <c:crossAx val="92315648"/>
        <c:crosses val="autoZero"/>
        <c:auto val="1"/>
        <c:lblAlgn val="ctr"/>
        <c:lblOffset val="100"/>
      </c:catAx>
      <c:valAx>
        <c:axId val="92315648"/>
        <c:scaling>
          <c:orientation val="minMax"/>
        </c:scaling>
        <c:axPos val="l"/>
        <c:majorGridlines/>
        <c:tickLblPos val="nextTo"/>
        <c:crossAx val="9229747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0.43119</cdr:x>
      <cdr:y>0.375</cdr:y>
    </cdr:from>
    <cdr:to>
      <cdr:x>0.54128</cdr:x>
      <cdr:y>0.475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84376" y="2160240"/>
          <a:ext cx="86409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43%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0.10092</cdr:x>
      <cdr:y>0.4625</cdr:y>
    </cdr:from>
    <cdr:to>
      <cdr:x>0.22936</cdr:x>
      <cdr:y>0.55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2088" y="2664296"/>
          <a:ext cx="1008112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28%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0.29358</cdr:x>
      <cdr:y>0.5375</cdr:y>
    </cdr:from>
    <cdr:to>
      <cdr:x>0.46789</cdr:x>
      <cdr:y>0.6125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304256" y="3096344"/>
          <a:ext cx="136815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12%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0.21101</cdr:x>
      <cdr:y>0.3</cdr:y>
    </cdr:from>
    <cdr:to>
      <cdr:x>0.34862</cdr:x>
      <cdr:y>0.3875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56184" y="1728192"/>
          <a:ext cx="10801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17%</a:t>
          </a:r>
          <a:endParaRPr lang="ru-RU" sz="2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0.2165</cdr:x>
      <cdr:y>0.57087</cdr:y>
    </cdr:from>
    <cdr:to>
      <cdr:x>0.35825</cdr:x>
      <cdr:y>0.6949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808" y="2320032"/>
          <a:ext cx="864096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11%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0.13382</cdr:x>
      <cdr:y>0.37597</cdr:y>
    </cdr:from>
    <cdr:to>
      <cdr:x>0.26375</cdr:x>
      <cdr:y>0.49148</cdr:y>
    </cdr:to>
    <cdr:sp macro="" textlink="">
      <cdr:nvSpPr>
        <cdr:cNvPr id="3" name="TextBox 2"/>
        <cdr:cNvSpPr txBox="1"/>
      </cdr:nvSpPr>
      <cdr:spPr>
        <a:xfrm xmlns:a="http://schemas.openxmlformats.org/drawingml/2006/main" flipV="1">
          <a:off x="815752" y="1527944"/>
          <a:ext cx="792088" cy="4694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0.15744</cdr:x>
      <cdr:y>0.43468</cdr:y>
    </cdr:from>
    <cdr:to>
      <cdr:x>0.30744</cdr:x>
      <cdr:y>0.65968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59768" y="176653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0.09649</cdr:x>
      <cdr:y>0.37805</cdr:y>
    </cdr:from>
    <cdr:to>
      <cdr:x>0.25005</cdr:x>
      <cdr:y>0.47584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92088" y="2232248"/>
          <a:ext cx="1260560" cy="577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40%</a:t>
          </a:r>
          <a:endParaRPr lang="ru-RU" sz="2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Vel\Desktop\&#1096;&#1082;&#1086;&#1083;&#1100;&#1085;&#1072;&#1103;%20&#1092;&#1086;&#1088;&#1084;&#1072;\&#1092;&#1080;&#1083;&#1100;&#1084;.m2t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96029"/>
            <a:ext cx="6696744" cy="792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survey.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692696"/>
            <a:ext cx="3146776" cy="5473537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3902" y="692696"/>
            <a:ext cx="3092188" cy="54023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3568" y="623731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by M. </a:t>
            </a:r>
            <a:r>
              <a:rPr lang="en-US" dirty="0" err="1" smtClean="0"/>
              <a:t>Aksyonova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586647" y="6221406"/>
            <a:ext cx="3638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Created by </a:t>
            </a:r>
            <a:r>
              <a:rPr lang="en-US" dirty="0" smtClean="0"/>
              <a:t>A. </a:t>
            </a:r>
            <a:r>
              <a:rPr lang="en-US" dirty="0" err="1" smtClean="0"/>
              <a:t>Kochetkova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662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46052224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5572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2236029723"/>
              </p:ext>
            </p:extLst>
          </p:nvPr>
        </p:nvGraphicFramePr>
        <p:xfrm>
          <a:off x="323528" y="404664"/>
          <a:ext cx="763284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865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1527570663"/>
              </p:ext>
            </p:extLst>
          </p:nvPr>
        </p:nvGraphicFramePr>
        <p:xfrm>
          <a:off x="0" y="442035"/>
          <a:ext cx="8028384" cy="586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39952" y="316353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49%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2169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440256109"/>
              </p:ext>
            </p:extLst>
          </p:nvPr>
        </p:nvGraphicFramePr>
        <p:xfrm>
          <a:off x="2411760" y="4653136"/>
          <a:ext cx="4632176" cy="2680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40466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Fashionable uniform.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684" y="927884"/>
            <a:ext cx="7848153" cy="523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72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81263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uniform is a set of standard clothing, worn by members of an organization.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962" y="1988840"/>
            <a:ext cx="783342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69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543800" cy="914400"/>
          </a:xfrm>
        </p:spPr>
        <p:txBody>
          <a:bodyPr/>
          <a:lstStyle/>
          <a:p>
            <a:r>
              <a:rPr lang="en-US" dirty="0" smtClean="0"/>
              <a:t>From history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6624736" cy="4881735"/>
          </a:xfrm>
        </p:spPr>
        <p:txBody>
          <a:bodyPr>
            <a:noAutofit/>
          </a:bodyPr>
          <a:lstStyle/>
          <a:p>
            <a:r>
              <a:rPr lang="en-US" sz="2800" dirty="0" smtClean="0"/>
              <a:t>1834 – introduction of a school uniform</a:t>
            </a:r>
          </a:p>
          <a:p>
            <a:r>
              <a:rPr lang="en-US" sz="2800" dirty="0"/>
              <a:t>1896 </a:t>
            </a:r>
            <a:r>
              <a:rPr lang="en-US" sz="2800" dirty="0" smtClean="0"/>
              <a:t>- creation of a </a:t>
            </a:r>
            <a:r>
              <a:rPr lang="en-US" sz="2800" dirty="0"/>
              <a:t>form for </a:t>
            </a:r>
            <a:r>
              <a:rPr lang="en-US" sz="2800" dirty="0" smtClean="0"/>
              <a:t>girls</a:t>
            </a:r>
          </a:p>
          <a:p>
            <a:r>
              <a:rPr lang="en-US" sz="2800" dirty="0" smtClean="0"/>
              <a:t>1949  - introduction of </a:t>
            </a:r>
            <a:r>
              <a:rPr lang="en-US" sz="2800" dirty="0"/>
              <a:t>a compulsory school uniform. </a:t>
            </a:r>
            <a:endParaRPr lang="en-US" sz="2800" dirty="0" smtClean="0"/>
          </a:p>
          <a:p>
            <a:r>
              <a:rPr lang="en-US" sz="2800" dirty="0" smtClean="0"/>
              <a:t> 1892</a:t>
            </a:r>
          </a:p>
          <a:p>
            <a:pPr marL="0" indent="0">
              <a:buNone/>
            </a:pPr>
            <a:r>
              <a:rPr lang="en-US" sz="2800" dirty="0" smtClean="0"/>
              <a:t>    1917           abolishment of school 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1941                               uniform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   1992</a:t>
            </a:r>
            <a:endParaRPr lang="ru-RU" sz="28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267744" y="3356992"/>
            <a:ext cx="1378024" cy="20882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55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3253" y="476672"/>
            <a:ext cx="2874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uniform of   </a:t>
            </a:r>
            <a:r>
              <a:rPr lang="en-US" dirty="0"/>
              <a:t>gymnasia </a:t>
            </a:r>
            <a:r>
              <a:rPr lang="en-US" dirty="0" smtClean="0"/>
              <a:t>pupils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302269"/>
            <a:ext cx="3810000" cy="3924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89512" y="1863374"/>
            <a:ext cx="4205808" cy="28275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447110"/>
            <a:ext cx="3038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uniform of  Soviet pupils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1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3438" y="1500174"/>
            <a:ext cx="3429024" cy="79265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School uniform in Eton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79512" y="4941168"/>
            <a:ext cx="3672408" cy="8640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School uniform in American</a:t>
            </a:r>
            <a:endParaRPr lang="ru-RU" sz="2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4664"/>
            <a:ext cx="4380130" cy="273630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140968"/>
            <a:ext cx="3816424" cy="3476616"/>
          </a:xfrm>
        </p:spPr>
      </p:pic>
    </p:spTree>
    <p:extLst>
      <p:ext uri="{BB962C8B-B14F-4D97-AF65-F5344CB8AC3E}">
        <p14:creationId xmlns:p14="http://schemas.microsoft.com/office/powerpoint/2010/main" xmlns="" val="33794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3120" y="419573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There </a:t>
            </a:r>
            <a:r>
              <a:rPr lang="en-US" dirty="0" smtClean="0"/>
              <a:t>is a lot of </a:t>
            </a:r>
            <a:r>
              <a:rPr lang="en-US" dirty="0"/>
              <a:t>kinds and styles of uniforms  now.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2228203"/>
            <a:ext cx="3150072" cy="38400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052736"/>
            <a:ext cx="2427144" cy="4117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4223" y="1203574"/>
            <a:ext cx="2285104" cy="393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562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62856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 </a:t>
            </a:r>
            <a:r>
              <a:rPr lang="en-US" sz="2400" dirty="0" smtClean="0"/>
              <a:t>Are you for or against a school  uniform? Why?</a:t>
            </a:r>
            <a:br>
              <a:rPr lang="en-US" sz="2400" dirty="0" smtClean="0"/>
            </a:br>
            <a:r>
              <a:rPr lang="en-US" sz="2400" dirty="0" smtClean="0"/>
              <a:t>2. In your opinion can a school uniform help to solve discipline problems? </a:t>
            </a:r>
            <a:br>
              <a:rPr lang="en-US" sz="2400" dirty="0" smtClean="0"/>
            </a:br>
            <a:r>
              <a:rPr lang="en-US" sz="2400" dirty="0" smtClean="0"/>
              <a:t>3. Should a school uniform be fashionable? Why?</a:t>
            </a:r>
            <a:endParaRPr lang="ru-RU" sz="2400" dirty="0"/>
          </a:p>
        </p:txBody>
      </p:sp>
      <p:pic>
        <p:nvPicPr>
          <p:cNvPr id="2050" name="Picture 2" descr="C:\Users\123\Desktop\74536502_3903398_shko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14620"/>
            <a:ext cx="5175258" cy="38647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8372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8367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видео</a:t>
            </a:r>
            <a:endParaRPr lang="ru-RU" dirty="0"/>
          </a:p>
        </p:txBody>
      </p:sp>
      <p:pic>
        <p:nvPicPr>
          <p:cNvPr id="3" name="фильм.m2t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107131"/>
            <a:ext cx="8858312" cy="664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751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5637" y="116632"/>
            <a:ext cx="5768989" cy="2520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28529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70015" y="285293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AGAINST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38695" y="3429000"/>
            <a:ext cx="377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School </a:t>
            </a:r>
            <a:r>
              <a:rPr lang="en-US" dirty="0"/>
              <a:t>uniform is terrible.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34290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Follow dress code. </a:t>
            </a:r>
          </a:p>
        </p:txBody>
      </p:sp>
      <p:sp>
        <p:nvSpPr>
          <p:cNvPr id="7" name="Стрелка вниз 6"/>
          <p:cNvSpPr/>
          <p:nvPr/>
        </p:nvSpPr>
        <p:spPr>
          <a:xfrm rot="1939964">
            <a:off x="5580112" y="3933056"/>
            <a:ext cx="504056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5589240"/>
            <a:ext cx="5847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/>
              <a:t>poll among the senior grades of our students aged 14-17. </a:t>
            </a:r>
          </a:p>
        </p:txBody>
      </p:sp>
      <p:sp>
        <p:nvSpPr>
          <p:cNvPr id="9" name="Стрелка вниз 8"/>
          <p:cNvSpPr/>
          <p:nvPr/>
        </p:nvSpPr>
        <p:spPr>
          <a:xfrm rot="20286084">
            <a:off x="1749078" y="3900066"/>
            <a:ext cx="515638" cy="1179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3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3111</TotalTime>
  <Words>161</Words>
  <Application>Microsoft Office PowerPoint</Application>
  <PresentationFormat>Экран (4:3)</PresentationFormat>
  <Paragraphs>35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School survey. </vt:lpstr>
      <vt:lpstr>Слайд 2</vt:lpstr>
      <vt:lpstr>From history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survey</dc:title>
  <dc:creator>hp</dc:creator>
  <cp:lastModifiedBy>Vel</cp:lastModifiedBy>
  <cp:revision>39</cp:revision>
  <dcterms:created xsi:type="dcterms:W3CDTF">2014-11-12T15:33:16Z</dcterms:created>
  <dcterms:modified xsi:type="dcterms:W3CDTF">2015-03-18T08:01:24Z</dcterms:modified>
</cp:coreProperties>
</file>