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B04F8-49B9-498C-BBFC-9C9CA4F116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F1185C-6B02-48A9-A2E7-6A14A2403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4C0D6D-776B-4BD8-BC1F-B4D29BE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26C4F0-9C35-4B05-8BAC-DCBE6A19A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C247B5-A509-404A-A335-4EA0768D4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76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40412-511F-449E-B17F-097F6D2D6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AA44318-AEC3-4A1B-ACBD-64A8CF052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223D8E-F345-40F7-978B-AB4261FB1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9D650F-0444-4407-867E-E516941B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3B6313-F7F4-4DCD-BE53-79C8916F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73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E90E788-6783-4274-A1D0-78EF31268D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08ECF2-2465-46CA-8C77-AAB8AD8975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64C1DA-C439-4A6A-AC2C-7D1ACE1F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7E169C6-700E-4FC7-BD95-6A49462EC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C0289E-63B7-4DB5-A08E-B90E9652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96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C5308-8EC6-4352-B3FC-DD077DC04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1AEBB5-35A0-4845-B5B2-7F6B5A170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E6D94C-B55B-4677-B240-5E238737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B05995-A46C-483C-B325-D6731269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641A81-C611-4809-8DE5-3B7A57167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87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79497-2A16-4374-8161-A85A75C63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1AA09A-87A6-4E24-B0C8-976534BEF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682EA7-8E61-48BA-8E14-0DCB9683E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F860FC-F919-47B9-A7CC-FE763E2EE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363A7D-0E62-4CC9-A529-64D9EB01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50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942B58-4B86-41B7-933D-D1E13B3F3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FF680F-CC3F-42DA-9012-A95DAA63ED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BA4171-D676-4F71-BA88-69D717D6E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6FD1B4-1B56-434A-87FF-08E4545C4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A7F1A5-CFE8-45A6-AAFC-764F83EE1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22C141-841E-4B7C-80C6-C72EE9E64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671398-4A4C-41D8-9A38-A804B5FB2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956A00-FFF7-4351-98F9-B976301ED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360423-2A32-4A48-926D-1F8E10E36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D159E0-A5E1-4174-9880-EF74F7F21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C8913F-0271-43F1-AA70-28322E8D7C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5113F7-31C4-4C77-94CD-E76E191B1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08230D-6B91-462A-ABDE-CDEC2C933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63FAD09-C8E1-4FAF-A7D6-A481581FE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04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82A28-D9A0-4159-BAA1-A5E213F38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AF131BD-2866-48CB-8AC8-11E9F40C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D8A9C6-8371-46EB-B388-602489DD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3F3415-7A35-40FE-A2B9-3C9D2577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5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6B460D9-6775-4381-B7E8-2106B39E9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C30BD0F-9048-41CB-93BE-728EC0897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80DD89-0B4F-4BC3-8345-2707EB278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644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27DABE-4067-4ED5-9B98-31DC5A266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88D5CE-E376-4D08-92F0-8C7E4B837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CBB6FE1-8603-4F0B-9B9D-3CF7DDAF29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D36796-98DE-4F77-A0E3-48912BAF2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B5B00E-D457-450F-B81F-F93209891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2A17182-8FFF-4092-9D69-DB40FD5B4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51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390B5-E147-4885-8203-C22D4636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1A823FE-0F84-48EE-A6F8-59773496E3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E2BC55-58A3-4C0A-BC98-E050533C7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177ED1-5D81-4B00-8425-2E0F9E9A1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C4B6ED-3A61-4559-83CD-F95A4DB5A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24C471-926C-406D-98F4-C03EE07AB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85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C14B7-87F5-4203-BD47-7390516F0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84A297-56FE-4A26-BE41-83D91591C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3E062-F23C-4F19-9C6D-65774E911A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F353F-BA9A-41E2-BCE1-EFF1F42500EC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CE47CF-A33D-4CEC-A1A2-9D8C5BBFA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B58868-1389-492C-860F-EB1863EA33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0D0E9-2704-41D9-9C30-60290B3DF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2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751F30-A646-4922-8714-8A89D864C9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504" y="2425538"/>
            <a:ext cx="7996264" cy="1655762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«Вред курения»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F9B04F-5A2D-4A9C-B534-48350488DD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6841" y="4432462"/>
            <a:ext cx="9144000" cy="1655762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Лукьянова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воспитатель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КОУ ВО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«Борисоглебский кадетский корпус»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78EEBD-5012-4C57-9322-18F577336B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5" t="14694" r="35519" b="18913"/>
          <a:stretch/>
        </p:blipFill>
        <p:spPr>
          <a:xfrm>
            <a:off x="9046206" y="0"/>
            <a:ext cx="3145794" cy="421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860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BF3E7-2E00-4D4E-AE78-DA2E0D2CB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265" y="2766218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1958817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381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Что такое сигарета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6910" y="2154190"/>
            <a:ext cx="4108136" cy="6020255"/>
          </a:xfrm>
        </p:spPr>
        <p:txBody>
          <a:bodyPr>
            <a:normAutofit/>
          </a:bodyPr>
          <a:lstStyle/>
          <a:p>
            <a:r>
              <a:rPr lang="ru-RU" sz="20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Сигарета</a:t>
            </a:r>
            <a:r>
              <a:rPr lang="ru-RU" sz="20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sz="2000" dirty="0">
                <a:effectLst/>
                <a:latin typeface="Arial" panose="020B0604020202020204" pitchFamily="34" charset="0"/>
              </a:rPr>
              <a:t>(</a:t>
            </a:r>
            <a:r>
              <a:rPr lang="en-US" sz="2000" dirty="0">
                <a:effectLst/>
                <a:latin typeface="Arial" panose="020B0604020202020204" pitchFamily="34" charset="0"/>
              </a:rPr>
              <a:t> </a:t>
            </a:r>
            <a:r>
              <a:rPr lang="ru-RU" sz="2000" strike="noStrike" dirty="0">
                <a:effectLst/>
                <a:latin typeface="Arial" panose="020B0604020202020204" pitchFamily="34" charset="0"/>
              </a:rPr>
              <a:t>фр.</a:t>
            </a:r>
            <a:r>
              <a:rPr lang="ru-RU" sz="2000" dirty="0">
                <a:effectLst/>
                <a:latin typeface="Arial" panose="020B0604020202020204" pitchFamily="34" charset="0"/>
              </a:rPr>
              <a:t> </a:t>
            </a:r>
            <a:r>
              <a:rPr lang="ru-RU" sz="2000" dirty="0" err="1">
                <a:effectLst/>
                <a:latin typeface="Arial" panose="020B0604020202020204" pitchFamily="34" charset="0"/>
              </a:rPr>
              <a:t>cigarette</a:t>
            </a:r>
            <a:r>
              <a:rPr lang="ru-RU" sz="2000" dirty="0">
                <a:effectLst/>
                <a:latin typeface="Arial" panose="020B0604020202020204" pitchFamily="34" charset="0"/>
              </a:rPr>
              <a:t> — маленькая </a:t>
            </a:r>
            <a:r>
              <a:rPr lang="ru-RU" sz="2000" strike="noStrike" dirty="0">
                <a:effectLst/>
                <a:latin typeface="Arial" panose="020B0604020202020204" pitchFamily="34" charset="0"/>
              </a:rPr>
              <a:t>сигара</a:t>
            </a:r>
            <a:r>
              <a:rPr lang="ru-RU" sz="2000" dirty="0">
                <a:effectLst/>
                <a:latin typeface="Arial" panose="020B0604020202020204" pitchFamily="34" charset="0"/>
              </a:rPr>
              <a:t>) — </a:t>
            </a:r>
            <a:r>
              <a:rPr lang="ru-RU" sz="2000" dirty="0">
                <a:latin typeface="Arial" panose="020B0604020202020204" pitchFamily="34" charset="0"/>
              </a:rPr>
              <a:t>курительное</a:t>
            </a:r>
            <a:r>
              <a:rPr lang="ru-RU" sz="2000" dirty="0">
                <a:effectLst/>
                <a:latin typeface="Arial" panose="020B0604020202020204" pitchFamily="34" charset="0"/>
              </a:rPr>
              <a:t> табачно</a:t>
            </a:r>
            <a:r>
              <a:rPr lang="ru-RU" sz="2000" dirty="0">
                <a:latin typeface="Arial" panose="020B0604020202020204" pitchFamily="34" charset="0"/>
              </a:rPr>
              <a:t>е</a:t>
            </a:r>
            <a:r>
              <a:rPr lang="ru-RU" sz="2000" dirty="0">
                <a:effectLst/>
                <a:latin typeface="Arial" panose="020B0604020202020204" pitchFamily="34" charset="0"/>
              </a:rPr>
              <a:t> изделие в виде бумажной гильзы, внутри которой находится сигаретный </a:t>
            </a:r>
            <a:r>
              <a:rPr lang="ru-RU" sz="2000" strike="noStrike" dirty="0">
                <a:effectLst/>
                <a:latin typeface="Arial" panose="020B0604020202020204" pitchFamily="34" charset="0"/>
              </a:rPr>
              <a:t>табак</a:t>
            </a:r>
            <a:r>
              <a:rPr lang="ru-RU" sz="2000" dirty="0">
                <a:effectLst/>
                <a:latin typeface="Arial" panose="020B0604020202020204" pitchFamily="34" charset="0"/>
              </a:rPr>
              <a:t>. Могут быть с </a:t>
            </a:r>
            <a:r>
              <a:rPr lang="ru-RU" sz="2000" dirty="0">
                <a:latin typeface="Arial" panose="020B0604020202020204" pitchFamily="34" charset="0"/>
              </a:rPr>
              <a:t>фильтром</a:t>
            </a:r>
            <a:r>
              <a:rPr lang="ru-RU" sz="2000" dirty="0">
                <a:effectLst/>
                <a:latin typeface="Arial" panose="020B0604020202020204" pitchFamily="34" charset="0"/>
              </a:rPr>
              <a:t> или без него.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3BCC5A7-0D9A-41D8-ACC6-73AD97854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921" y="1491033"/>
            <a:ext cx="6284879" cy="41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881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381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Состав сигареты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970" y="2034074"/>
            <a:ext cx="4690909" cy="5103878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 лишь 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одна сигарета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содержит 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много химических элементов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которые вредят человеку: 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Никотин, Смолу, Свинец, кадмий, никель, Бензол, Формальдегид, аммиак, Угарный газ, мышьяк, Ацетон, Стирол, Полоний-210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FDCA27A-D713-43F7-903D-04921F4887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177" y="1117697"/>
            <a:ext cx="7058555" cy="510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24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498" y="391886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Вред курения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33265" y="1250302"/>
            <a:ext cx="5178490" cy="5103878"/>
          </a:xfrm>
        </p:spPr>
        <p:txBody>
          <a:bodyPr>
            <a:noAutofit/>
          </a:bodyPr>
          <a:lstStyle/>
          <a:p>
            <a:r>
              <a:rPr lang="ru-RU" sz="2000" b="1" i="0" dirty="0">
                <a:solidFill>
                  <a:srgbClr val="2224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Вред курения в том, что оно вызывает три основных заболевания</a:t>
            </a:r>
            <a:r>
              <a:rPr lang="ru-RU" sz="2000" b="0" i="0" dirty="0">
                <a:solidFill>
                  <a:srgbClr val="2224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рак легких, хронический бронхит, коронарная болезнь. Уже давно доказано, что табак является причиной смертности от рака легкого в 90% всех случаев, от бронхита и эмфиземы в 75% и от болезни сердца в примерно 25% всех случаев. Примерно 25% регулярных курильщиков сигарет умрет преждевременно по причине курения. Многие из этого числа смогли бы прожить на 10, 20 или 30 лет дольше. Умершие вследствие курения в среднем потеряют 15 лет своей жизни. 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0" i="0" dirty="0">
                <a:solidFill>
                  <a:srgbClr val="2224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Курение наносит страшный вред, так курящие в 13 раз чаще заболевают стенокардией, в 12 — инфарктом миокарда, в 10 раз — язвой желудка и в 30 раз — раком легких. 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0AF23D2-F17C-41B9-8638-9E3AD145B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140" y="1376282"/>
            <a:ext cx="6469224" cy="485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744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556" y="421951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Вред сердцу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5943" y="1222310"/>
            <a:ext cx="5402424" cy="5103878"/>
          </a:xfrm>
        </p:spPr>
        <p:txBody>
          <a:bodyPr>
            <a:noAutofit/>
          </a:bodyPr>
          <a:lstStyle/>
          <a:p>
            <a:pPr algn="just"/>
            <a:r>
              <a:rPr lang="ru-RU" sz="2000" b="0" i="0" dirty="0">
                <a:solidFill>
                  <a:srgbClr val="16161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Главным действующим компонентом курения, негативно влияющим на сердце и сосуды, выступает дым. Вред организму наносит основной его компонент - никотин: он нарушает обмен веществ, повышает давление внутри сосудов и увеличивает содержание в крови катехоламинов.</a:t>
            </a:r>
          </a:p>
          <a:p>
            <a:pPr algn="just"/>
            <a:r>
              <a:rPr lang="ru-RU" sz="2000" b="0" i="0" dirty="0">
                <a:solidFill>
                  <a:srgbClr val="16161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сердце курильщика от действия смол часто наступают спазмы сосудов, что впоследствии приводит к изменению и нарушению их структуры. В связи с этим, мышца сокращается быстрее и требует больше кислорода. Угарный газ, который содержится в сигаретном дыме, значительно уменьшает объем кислорода поступающего в сердце и другие внутренние органы, что приводит к кислородному голоданию, сокращающему жизненный ресурс сердца курильщика.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780C7C8-EA94-46B6-B0C4-2F8AF174D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789" y="1531273"/>
            <a:ext cx="5981268" cy="448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78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812" y="335902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Вред лёгким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5943" y="987425"/>
            <a:ext cx="5900057" cy="5103878"/>
          </a:xfrm>
        </p:spPr>
        <p:txBody>
          <a:bodyPr>
            <a:noAutofit/>
          </a:bodyPr>
          <a:lstStyle/>
          <a:p>
            <a:pPr algn="just"/>
            <a:r>
              <a:rPr lang="ru-RU" sz="2000" b="0" dirty="0">
                <a:solidFill>
                  <a:srgbClr val="28282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Смоляные вещества действуют разрушительно на уровне клетки, что приводит к нарушению функции всех тканей или органов. Они отвечают за повышение проницаемости слизистой оболочки и повышение секреции ее слизи. Происходит также разрушение реснитчатого эпителия отвечающего за удаление загрязняющих веществ из дыхательных путей. Появляется хронический воспалительный процесс. Пути, проводящие воздух начинают плохо работать, а легочные пузырьки, хуже рассасываться. Появляется постоянный кашель и одышка, что приводит к дыхательной недостаточности и изменениям в сердечно-сосудистой системе. Нарушения в структуре тканей увеличивает вероятность рака, то есть бесконтрольный рост патологической ткани. </a:t>
            </a:r>
            <a:endParaRPr lang="en-US" sz="2000" b="0" dirty="0">
              <a:solidFill>
                <a:srgbClr val="282828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000" b="0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Такое негативное влияние табачного дыма особенно опасно в подростковом возрасте.</a:t>
            </a:r>
            <a:br>
              <a:rPr lang="ru-RU" sz="2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chemeClr val="bg1"/>
              </a:solidFill>
              <a:highlight>
                <a:srgbClr val="FF00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A7D56E29-D0CD-4E60-B33E-E4491BA403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42" y="1222310"/>
            <a:ext cx="5273258" cy="553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165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103" y="115012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Вред мозгу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95943" y="645237"/>
            <a:ext cx="6671388" cy="5103878"/>
          </a:xfrm>
        </p:spPr>
        <p:txBody>
          <a:bodyPr>
            <a:noAutofit/>
          </a:bodyPr>
          <a:lstStyle/>
          <a:p>
            <a:pPr algn="just" fontAlgn="base"/>
            <a:r>
              <a:rPr lang="ru-R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Самой уязвимой, сложно организованной и требовательной системой организма является нервная. Примерно четверть всей получаемой энергии человек тратит именно на работу мозга. Это с учетом постоянных нагрузок на мышцы, печень, почки, работу желудка и непрерывную работу сердца. Кроме того, в отличие от тех же мышц, мозг почти не накапливает питательных веществ, а сразу перерабатывает их. Поэтому самым лучшим питанием для мозга остается глюкоза: она перерабатывается очень быстро, хотя и быстро сгорает. Эти особенности делают мозг по-своему чувствительным к никотину и другим ядам табачных </a:t>
            </a:r>
            <a:r>
              <a:rPr lang="ru-R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изделий</a:t>
            </a:r>
            <a:r>
              <a:rPr lang="ru-R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just" fontAlgn="base"/>
            <a:r>
              <a:rPr lang="ru-RU" sz="2000" b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Влияние курения на мозг незаметно по крайней мере сначала, потому что пагубное воздействие этой отравы по крайней мере на первых порах успешно компенсируется восстановительными свойствами самого организма. Однако с течением времени разница в самочувствии становится более заметной, растет опасность появления тех или иных заболеваний.</a:t>
            </a:r>
          </a:p>
          <a:p>
            <a:pPr algn="just"/>
            <a:endParaRPr lang="ru-RU" sz="20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BCD5E2C5-F4B0-4A97-8DB0-172F354B3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975" y="1614197"/>
            <a:ext cx="5234474" cy="403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778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090" y="363861"/>
            <a:ext cx="10515600" cy="5302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Почему же подростки начинают курить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3606" y="1073019"/>
            <a:ext cx="5369184" cy="510387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 это есть несколько причин: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казаться взрослым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в эмансипации</a:t>
            </a:r>
            <a:endParaRPr lang="ru-RU" sz="2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установить коммуникации со сверстниками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завоевать авторитет в группе сверстников</a:t>
            </a:r>
            <a:endParaRPr lang="ru-RU" sz="2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быть включённым в категорию «взрослый»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быть похожим на значимого взрослого</a:t>
            </a:r>
            <a:endParaRPr lang="ru-RU" sz="20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выйти из-под прессинга родителей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Потребность привлечь к себе внимание безразличных родителей</a:t>
            </a:r>
            <a:b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0AD864B9-13CE-4FB2-9988-C14711396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262" y="1569163"/>
            <a:ext cx="6405132" cy="426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928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B415A4-7884-4782-B3E7-CB829BBD2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33" y="242563"/>
            <a:ext cx="10515600" cy="5302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Вывод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3D418E-1E04-476A-A16E-A1A9157F3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0177" y="2080727"/>
            <a:ext cx="5369184" cy="5103878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Курение табака – основной фактор риска заболеваний органов дыхания.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Курение табака – фактор риска инфаркта, миокарда, болезней сосудов.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Курение табака – основной фактор риска сердечных заболеваний.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8ADA238-EC43-49F9-8257-7C44BE3D9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11" y="932894"/>
            <a:ext cx="5299955" cy="5299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550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691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на тему: «Вред курения»</vt:lpstr>
      <vt:lpstr>Что такое сигарета?</vt:lpstr>
      <vt:lpstr>Состав сигареты</vt:lpstr>
      <vt:lpstr>Вред курения</vt:lpstr>
      <vt:lpstr>Вред сердцу</vt:lpstr>
      <vt:lpstr>Вред лёгким</vt:lpstr>
      <vt:lpstr>Вред мозгу</vt:lpstr>
      <vt:lpstr>Почему же подростки начинают курить?</vt:lpstr>
      <vt:lpstr>Вывод</vt:lpstr>
      <vt:lpstr>Благодарю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Егор</dc:creator>
  <cp:lastModifiedBy>Егор</cp:lastModifiedBy>
  <cp:revision>10</cp:revision>
  <dcterms:created xsi:type="dcterms:W3CDTF">2020-12-05T11:39:23Z</dcterms:created>
  <dcterms:modified xsi:type="dcterms:W3CDTF">2020-12-05T12:43:37Z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235466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