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7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3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7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0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2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3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1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3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7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5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EB99B-EDE8-4FA0-B7EB-1323320A6E03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A9FCD-380E-4BE0-82FC-BD235739980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47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6.xml"/><Relationship Id="rId5" Type="http://schemas.openxmlformats.org/officeDocument/2006/relationships/slide" Target="slide5.xml"/><Relationship Id="rId10" Type="http://schemas.openxmlformats.org/officeDocument/2006/relationships/slide" Target="slide13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6.xml"/><Relationship Id="rId5" Type="http://schemas.openxmlformats.org/officeDocument/2006/relationships/slide" Target="slide5.xml"/><Relationship Id="rId10" Type="http://schemas.openxmlformats.org/officeDocument/2006/relationships/slide" Target="slide13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139" y="20857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Контрольная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работа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 русскому языку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класс 3 четверть ФГОС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3181" y="3083422"/>
            <a:ext cx="9144000" cy="165576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Вариант </a:t>
            </a:r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552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97" y="26959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каком ряду в обоих словах пропущена одна и та же буква?</a:t>
            </a:r>
            <a:br>
              <a:rPr lang="ru-RU" sz="36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665" y="133430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ш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..рты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пережж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врач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..м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ш..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пот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гордец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..в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свеч..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щ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ки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печ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…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нка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9" y="329723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3" y="2775317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9" y="2141727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9" y="152985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4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063" y="174056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В каком ряду в обоих словах пишется Ь?</a:t>
            </a:r>
            <a:br>
              <a:rPr lang="ru-RU" sz="32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961" y="10749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воздух) свеж..,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девят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..сот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сем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..сот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шест..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надцать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около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дач..,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молодёж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назнач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..те,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сбежиш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</a:p>
          <a:p>
            <a:endParaRPr lang="ru-RU" dirty="0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122277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306750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247728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1857399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67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018" y="28323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9.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В каком ряду на месте пропуска в обоих словах пишется НН?</a:t>
            </a:r>
            <a:br>
              <a:rPr lang="ru-RU" sz="36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905" y="137524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стекля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безветре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  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сви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..ой,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овчи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серебря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утре..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ий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       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сови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тума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…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ый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819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523029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369326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273892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94" y="215765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999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97" y="228647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10.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каком ряду оба слова пишутся слитно?</a:t>
            </a:r>
            <a:br>
              <a:rPr lang="ru-RU" sz="32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370" y="111594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не)кто, (кое)что  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не)сколько, (ни)кто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что(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), кто(то)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не(о)чём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кто(либо)</a:t>
            </a:r>
          </a:p>
          <a:p>
            <a:endParaRPr lang="ru-RU" dirty="0"/>
          </a:p>
        </p:txBody>
      </p:sp>
      <p:pic>
        <p:nvPicPr>
          <p:cNvPr id="92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9" y="1277369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28" y="318135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28" y="249657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9" y="191199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44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11.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каком ряду в обоих словах на месте пропуска пишется одна и та же буква?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439" y="14298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губч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тый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реч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вой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прикле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ваю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влюбч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..вый             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невежл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..вый,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яблон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вый</a:t>
            </a: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команд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вать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неуживч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..вый</a:t>
            </a:r>
          </a:p>
          <a:p>
            <a:endParaRPr lang="ru-RU" dirty="0"/>
          </a:p>
        </p:txBody>
      </p:sp>
      <p:pic>
        <p:nvPicPr>
          <p:cNvPr id="1024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87" y="159126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27" y="3449637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87" y="2892355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87" y="2239535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8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12.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В каком ряду в обоих словах на месте пропуска пишется одна и та же буква?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82" y="147078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кто-то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увид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…т, на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син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…м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море</a:t>
            </a: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семнадцат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 , работа…т на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заводе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сдерж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шь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слово, побывать в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Бразили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утренн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…м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солнцем,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убира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..т комнату</a:t>
            </a:r>
          </a:p>
          <a:p>
            <a:endParaRPr lang="ru-RU" dirty="0"/>
          </a:p>
        </p:txBody>
      </p:sp>
      <p:pic>
        <p:nvPicPr>
          <p:cNvPr id="1126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82" y="161856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82" y="347135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63" y="291965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82" y="2280479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0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каком предложении ставится ОДНА запятая (запятые не расставлены)?</a:t>
            </a:r>
            <a:br>
              <a:rPr lang="ru-RU" sz="36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552" y="1347953"/>
            <a:ext cx="10980762" cy="497096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Дед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лежал на печи прислушивался к голосам петухов но мысли постоянно уносили его от окружающей действительности.</a:t>
            </a:r>
          </a:p>
          <a:p>
            <a:pPr marL="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Спокойно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дремлет день над тихими полями и веют прелестью раздумья вечера.</a:t>
            </a:r>
          </a:p>
          <a:p>
            <a:pPr marL="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Рано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появилась луна и нарушила мир совы.</a:t>
            </a:r>
          </a:p>
          <a:p>
            <a:pPr marL="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в дождь и в холодный ветер и в грозу радостно возвращаться домой с полной корзиной грибов.</a:t>
            </a:r>
          </a:p>
          <a:p>
            <a:endParaRPr lang="ru-RU" dirty="0"/>
          </a:p>
        </p:txBody>
      </p:sp>
      <p:pic>
        <p:nvPicPr>
          <p:cNvPr id="1229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145479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289008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9" y="455738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" y="388858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5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4182"/>
            <a:ext cx="10515600" cy="1325563"/>
          </a:xfrm>
        </p:spPr>
        <p:txBody>
          <a:bodyPr/>
          <a:lstStyle/>
          <a:p>
            <a:r>
              <a:rPr lang="ru-RU" sz="3200" b="1" i="1" dirty="0">
                <a:latin typeface="Arial" pitchFamily="34" charset="0"/>
                <a:cs typeface="Arial" pitchFamily="34" charset="0"/>
              </a:rPr>
              <a:t>Прочитайте текст.</a:t>
            </a:r>
            <a:br>
              <a:rPr lang="ru-RU" sz="32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17" y="1225124"/>
            <a:ext cx="10967113" cy="4943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1.Древнейшая </a:t>
            </a:r>
            <a:r>
              <a:rPr lang="ru-RU" sz="3200" i="1" dirty="0">
                <a:latin typeface="Arial" pitchFamily="34" charset="0"/>
                <a:cs typeface="Arial" pitchFamily="34" charset="0"/>
              </a:rPr>
              <a:t>индийская цивилизация возникла в бассейне Инда в III тысячелетии до н.э. 2. Самые значительные находки были сделаны в Хараппе и </a:t>
            </a:r>
            <a:r>
              <a:rPr lang="ru-RU" sz="3200" i="1" dirty="0" err="1">
                <a:latin typeface="Arial" pitchFamily="34" charset="0"/>
                <a:cs typeface="Arial" pitchFamily="34" charset="0"/>
              </a:rPr>
              <a:t>Мохенджо-Даро</a:t>
            </a:r>
            <a:r>
              <a:rPr lang="ru-RU" sz="3200" i="1" dirty="0">
                <a:latin typeface="Arial" pitchFamily="34" charset="0"/>
                <a:cs typeface="Arial" pitchFamily="34" charset="0"/>
              </a:rPr>
              <a:t>, что расположены на территории нынешнего Пакистана. 3. О высоком уровне развития </a:t>
            </a:r>
            <a:r>
              <a:rPr lang="ru-RU" sz="3200" i="1" dirty="0" err="1">
                <a:latin typeface="Arial" pitchFamily="34" charset="0"/>
                <a:cs typeface="Arial" pitchFamily="34" charset="0"/>
              </a:rPr>
              <a:t>Хараппской</a:t>
            </a:r>
            <a:r>
              <a:rPr lang="ru-RU" sz="3200" i="1" dirty="0">
                <a:latin typeface="Arial" pitchFamily="34" charset="0"/>
                <a:cs typeface="Arial" pitchFamily="34" charset="0"/>
              </a:rPr>
              <a:t> цивилизации говорят строгая планировка городов, наличие произведений искусства и развитой письменности. 4. Но язык и письменность Хараппы пока учеными не расшифрованы, хотя они нашли множество печатей с подписями.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09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97" y="22864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14.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Какое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утверждение в наибольшей степени отражает основную мысль текста?</a:t>
            </a:r>
            <a:br>
              <a:rPr lang="ru-RU" sz="3600" b="1" i="1" dirty="0">
                <a:latin typeface="Arial" pitchFamily="34" charset="0"/>
                <a:cs typeface="Arial" pitchFamily="34" charset="0"/>
              </a:rPr>
            </a:b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44" y="1307010"/>
            <a:ext cx="11103591" cy="509379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Хараппская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цивилизация – древнейшая индийская цивилизация.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dirty="0">
                <a:latin typeface="Arial" pitchFamily="34" charset="0"/>
                <a:cs typeface="Arial" pitchFamily="34" charset="0"/>
              </a:rPr>
              <a:t>высоком уровне древнейшей индийской цивилизации, которая расположена на территории нынешнего Пакистана, говорит строгая планировка городов.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Вновь </a:t>
            </a:r>
            <a:r>
              <a:rPr lang="ru-RU" dirty="0">
                <a:latin typeface="Arial" pitchFamily="34" charset="0"/>
                <a:cs typeface="Arial" pitchFamily="34" charset="0"/>
              </a:rPr>
              <a:t>открытая индийская цивилизация, просуществовавшая в III тысячелетии до н.э., обладала высоким уровнем культуры (о чем говорят планировка городов, произведения искусства, развитая письменность, хотя она до сих пор не расшифрована).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Индийская </a:t>
            </a:r>
            <a:r>
              <a:rPr lang="ru-RU" dirty="0">
                <a:latin typeface="Arial" pitchFamily="34" charset="0"/>
                <a:cs typeface="Arial" pitchFamily="34" charset="0"/>
              </a:rPr>
              <a:t>цивилизация названа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Хараппской</a:t>
            </a:r>
            <a:r>
              <a:rPr lang="ru-RU" dirty="0">
                <a:latin typeface="Arial" pitchFamily="34" charset="0"/>
                <a:cs typeface="Arial" pitchFamily="34" charset="0"/>
              </a:rPr>
              <a:t> культурой в честь города Хараппы, который расположен в Пакистане.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4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780" y="447011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300" y="447200"/>
            <a:ext cx="11226421" cy="5926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15.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Замените слово ЗНАЧИТЕЛЬНЫЕ  из предложения 2 синонимом (одним словом). Напишите это слово.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16.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Из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предложений 1-4 найдите сложные предложения. Напишите номер предложения. 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17.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Из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предложения 3 выпишите грамматическую основу.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18.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Каким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членом предложения являются выделенные слова?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0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2" y="795270"/>
            <a:ext cx="11163868" cy="1450026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Задание 1.</a:t>
            </a:r>
            <a:r>
              <a:rPr lang="ru-RU" sz="3600" dirty="0"/>
              <a:t>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Перепишите текст,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вставляя пропущенные буквы и недостающие знаки препинания.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176" y="2463421"/>
            <a:ext cx="11540319" cy="4872250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Художник Саврасов ост..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новился</a:t>
            </a:r>
            <a:r>
              <a:rPr lang="ru-RU" dirty="0">
                <a:latin typeface="Arial" pitchFamily="34" charset="0"/>
                <a:cs typeface="Arial" pitchFamily="34" charset="0"/>
              </a:rPr>
              <a:t> в селе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Молвитине</a:t>
            </a:r>
            <a:r>
              <a:rPr lang="ru-RU" dirty="0">
                <a:latin typeface="Arial" pitchFamily="34" charset="0"/>
                <a:cs typeface="Arial" pitchFamily="34" charset="0"/>
              </a:rPr>
              <a:t>. Довольно большое село со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стари..ой</a:t>
            </a:r>
            <a:r>
              <a:rPr lang="ru-RU" dirty="0">
                <a:latin typeface="Arial" pitchFamily="34" charset="0"/>
                <a:cs typeface="Arial" pitchFamily="34" charset="0"/>
              </a:rPr>
              <a:t> церковью на окраин.. Пот..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мневшие</a:t>
            </a:r>
            <a:r>
              <a:rPr lang="ru-RU" dirty="0">
                <a:latin typeface="Arial" pitchFamily="34" charset="0"/>
                <a:cs typeface="Arial" pitchFamily="34" charset="0"/>
              </a:rPr>
              <a:t> от времени избы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крест..янские</a:t>
            </a:r>
            <a:r>
              <a:rPr lang="ru-RU" dirty="0">
                <a:latin typeface="Arial" pitchFamily="34" charset="0"/>
                <a:cs typeface="Arial" pitchFamily="34" charset="0"/>
              </a:rPr>
              <a:t> дворы. С крыш..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св</a:t>
            </a:r>
            <a:r>
              <a:rPr lang="ru-RU" dirty="0">
                <a:latin typeface="Arial" pitchFamily="34" charset="0"/>
                <a:cs typeface="Arial" pitchFamily="34" charset="0"/>
              </a:rPr>
              <a:t>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сают</a:t>
            </a:r>
            <a:r>
              <a:rPr lang="ru-RU" dirty="0">
                <a:latin typeface="Arial" pitchFamily="34" charset="0"/>
                <a:cs typeface="Arial" pitchFamily="34" charset="0"/>
              </a:rPr>
              <a:t>(1) дли..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ые</a:t>
            </a:r>
            <a:r>
              <a:rPr lang="ru-RU" dirty="0">
                <a:latin typeface="Arial" pitchFamily="34" charset="0"/>
                <a:cs typeface="Arial" pitchFamily="34" charset="0"/>
              </a:rPr>
              <a:t> с..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сульки</a:t>
            </a:r>
            <a:r>
              <a:rPr lang="ru-RU" dirty="0">
                <a:latin typeface="Arial" pitchFamily="34" charset="0"/>
                <a:cs typeface="Arial" pitchFamily="34" charset="0"/>
              </a:rPr>
              <a:t>. Кажется, всё отсырело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дерев..я</a:t>
            </a:r>
            <a:r>
              <a:rPr lang="ru-RU" dirty="0">
                <a:latin typeface="Arial" pitchFamily="34" charset="0"/>
                <a:cs typeface="Arial" pitchFamily="34" charset="0"/>
              </a:rPr>
              <a:t> брёвна изб заборы.</a:t>
            </a:r>
          </a:p>
          <a:p>
            <a:pPr marL="0" indent="45720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Саврасов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</a:t>
            </a:r>
            <a:r>
              <a:rPr lang="ru-RU" dirty="0">
                <a:latin typeface="Arial" pitchFamily="34" charset="0"/>
                <a:cs typeface="Arial" pitchFamily="34" charset="0"/>
              </a:rPr>
              <a:t>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ш..л</a:t>
            </a:r>
            <a:r>
              <a:rPr lang="ru-RU" dirty="0">
                <a:latin typeface="Arial" pitchFamily="34" charset="0"/>
                <a:cs typeface="Arial" pitchFamily="34" charset="0"/>
              </a:rPr>
              <a:t> на  окраину села чтобы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посм</a:t>
            </a:r>
            <a:r>
              <a:rPr lang="ru-RU" dirty="0">
                <a:latin typeface="Arial" pitchFamily="34" charset="0"/>
                <a:cs typeface="Arial" pitchFamily="34" charset="0"/>
              </a:rPr>
              <a:t>..треть вблизи на старую церковь. 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З,с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десь</a:t>
            </a:r>
            <a:r>
              <a:rPr lang="ru-RU" dirty="0">
                <a:latin typeface="Arial" pitchFamily="34" charset="0"/>
                <a:cs typeface="Arial" pitchFamily="34" charset="0"/>
              </a:rPr>
              <a:t> он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почу</a:t>
            </a:r>
            <a:r>
              <a:rPr lang="ru-RU" dirty="0">
                <a:latin typeface="Arial" pitchFamily="34" charset="0"/>
                <a:cs typeface="Arial" pitchFamily="34" charset="0"/>
              </a:rPr>
              <a:t>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ствовал</a:t>
            </a:r>
            <a:r>
              <a:rPr lang="ru-RU" dirty="0">
                <a:latin typeface="Arial" pitchFamily="34" charset="0"/>
                <a:cs typeface="Arial" pitchFamily="34" charset="0"/>
              </a:rPr>
              <a:t> п..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янящий</a:t>
            </a:r>
            <a:r>
              <a:rPr lang="ru-RU" dirty="0">
                <a:latin typeface="Arial" pitchFamily="34" charset="0"/>
                <a:cs typeface="Arial" pitchFamily="34" charset="0"/>
              </a:rPr>
              <a:t> мартовский воздух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увид</a:t>
            </a:r>
            <a:r>
              <a:rPr lang="ru-RU" dirty="0">
                <a:latin typeface="Arial" pitchFamily="34" charset="0"/>
                <a:cs typeface="Arial" pitchFamily="34" charset="0"/>
              </a:rPr>
              <a:t>..л то чего ждал. Грачи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пр..летели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 algn="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По О.М. Добровольскому)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80178" y="260910"/>
            <a:ext cx="48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ЧАСТЬ 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502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0369" y="228648"/>
            <a:ext cx="6469039" cy="13271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Arial" pitchFamily="34" charset="0"/>
                <a:cs typeface="Arial" pitchFamily="34" charset="0"/>
              </a:rPr>
              <a:t>ЧАСТЬ С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485" y="1020407"/>
            <a:ext cx="11199124" cy="5325802"/>
          </a:xfrm>
        </p:spPr>
        <p:txBody>
          <a:bodyPr/>
          <a:lstStyle/>
          <a:p>
            <a:pPr marL="0" indent="0"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Напишите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сочинение-миниатюру на одну из предложенных тем: </a:t>
            </a:r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Утро в лесу», </a:t>
            </a:r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Прогулка по парку», </a:t>
            </a:r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Весенний день». </a:t>
            </a:r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Объём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вашего сочинения должен быть не менее 6 предложений.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69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Этот ответ неверный!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Будь внимателен!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37230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Овал 33">
            <a:hlinkClick r:id="rId3" action="ppaction://hlinksldjump"/>
          </p:cNvPr>
          <p:cNvSpPr/>
          <p:nvPr/>
        </p:nvSpPr>
        <p:spPr>
          <a:xfrm>
            <a:off x="5324902" y="1928880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>
            <a:hlinkClick r:id="rId4" action="ppaction://hlinksldjump"/>
          </p:cNvPr>
          <p:cNvSpPr/>
          <p:nvPr/>
        </p:nvSpPr>
        <p:spPr>
          <a:xfrm>
            <a:off x="3169693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>
            <a:hlinkClick r:id="rId5" action="ppaction://hlinksldjump"/>
          </p:cNvPr>
          <p:cNvSpPr/>
          <p:nvPr/>
        </p:nvSpPr>
        <p:spPr>
          <a:xfrm>
            <a:off x="2092657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>
            <a:hlinkClick r:id="rId6" action="ppaction://hlinksldjump"/>
          </p:cNvPr>
          <p:cNvSpPr/>
          <p:nvPr/>
        </p:nvSpPr>
        <p:spPr>
          <a:xfrm>
            <a:off x="4267200" y="19288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>
            <a:hlinkClick r:id="rId7" action="ppaction://hlinksldjump"/>
          </p:cNvPr>
          <p:cNvSpPr/>
          <p:nvPr/>
        </p:nvSpPr>
        <p:spPr>
          <a:xfrm>
            <a:off x="6354170" y="1910683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>
            <a:hlinkClick r:id="rId8" action="ppaction://hlinksldjump"/>
          </p:cNvPr>
          <p:cNvSpPr/>
          <p:nvPr/>
        </p:nvSpPr>
        <p:spPr>
          <a:xfrm>
            <a:off x="2092657" y="2995680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>
            <a:hlinkClick r:id="rId9" action="ppaction://hlinksldjump"/>
          </p:cNvPr>
          <p:cNvSpPr/>
          <p:nvPr/>
        </p:nvSpPr>
        <p:spPr>
          <a:xfrm>
            <a:off x="1038367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Овал 40">
            <a:hlinkClick r:id="rId10" action="ppaction://hlinksldjump"/>
          </p:cNvPr>
          <p:cNvSpPr/>
          <p:nvPr/>
        </p:nvSpPr>
        <p:spPr>
          <a:xfrm>
            <a:off x="3169693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Овал 41">
            <a:hlinkClick r:id="rId11" action="ppaction://hlinksldjump"/>
          </p:cNvPr>
          <p:cNvSpPr/>
          <p:nvPr/>
        </p:nvSpPr>
        <p:spPr>
          <a:xfrm>
            <a:off x="6405349" y="2995679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Овал 42">
            <a:hlinkClick r:id="rId12" action="ppaction://hlinksldjump"/>
          </p:cNvPr>
          <p:cNvSpPr/>
          <p:nvPr/>
        </p:nvSpPr>
        <p:spPr>
          <a:xfrm>
            <a:off x="4267200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Овал 43">
            <a:hlinkClick r:id="rId13" action="ppaction://hlinksldjump"/>
          </p:cNvPr>
          <p:cNvSpPr/>
          <p:nvPr/>
        </p:nvSpPr>
        <p:spPr>
          <a:xfrm>
            <a:off x="5324902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Овал 44">
            <a:hlinkClick r:id="rId14" action="ppaction://hlinksldjump"/>
          </p:cNvPr>
          <p:cNvSpPr/>
          <p:nvPr/>
        </p:nvSpPr>
        <p:spPr>
          <a:xfrm>
            <a:off x="7438030" y="1878838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>
                <a:latin typeface="Arial" pitchFamily="34" charset="0"/>
                <a:cs typeface="Arial" pitchFamily="34" charset="0"/>
              </a:rPr>
              <a:t>Это верный ответ!</a:t>
            </a:r>
            <a:br>
              <a:rPr lang="ru-RU" b="1" i="1" dirty="0"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latin typeface="Arial" pitchFamily="34" charset="0"/>
                <a:cs typeface="Arial" pitchFamily="34" charset="0"/>
              </a:rPr>
              <a:t>Переходи к следующему заданию!</a:t>
            </a: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37230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Овал 33">
            <a:hlinkClick r:id="rId3" action="ppaction://hlinksldjump"/>
          </p:cNvPr>
          <p:cNvSpPr/>
          <p:nvPr/>
        </p:nvSpPr>
        <p:spPr>
          <a:xfrm>
            <a:off x="5324902" y="1928880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>
            <a:hlinkClick r:id="rId4" action="ppaction://hlinksldjump"/>
          </p:cNvPr>
          <p:cNvSpPr/>
          <p:nvPr/>
        </p:nvSpPr>
        <p:spPr>
          <a:xfrm>
            <a:off x="3169693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>
            <a:hlinkClick r:id="rId5" action="ppaction://hlinksldjump"/>
          </p:cNvPr>
          <p:cNvSpPr/>
          <p:nvPr/>
        </p:nvSpPr>
        <p:spPr>
          <a:xfrm>
            <a:off x="2092657" y="1928882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>
            <a:hlinkClick r:id="rId6" action="ppaction://hlinksldjump"/>
          </p:cNvPr>
          <p:cNvSpPr/>
          <p:nvPr/>
        </p:nvSpPr>
        <p:spPr>
          <a:xfrm>
            <a:off x="4267200" y="19288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>
            <a:hlinkClick r:id="rId7" action="ppaction://hlinksldjump"/>
          </p:cNvPr>
          <p:cNvSpPr/>
          <p:nvPr/>
        </p:nvSpPr>
        <p:spPr>
          <a:xfrm>
            <a:off x="6354170" y="1910683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>
            <a:hlinkClick r:id="rId8" action="ppaction://hlinksldjump"/>
          </p:cNvPr>
          <p:cNvSpPr/>
          <p:nvPr/>
        </p:nvSpPr>
        <p:spPr>
          <a:xfrm>
            <a:off x="2092657" y="2995680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>
            <a:hlinkClick r:id="rId9" action="ppaction://hlinksldjump"/>
          </p:cNvPr>
          <p:cNvSpPr/>
          <p:nvPr/>
        </p:nvSpPr>
        <p:spPr>
          <a:xfrm>
            <a:off x="1038367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Овал 40">
            <a:hlinkClick r:id="rId10" action="ppaction://hlinksldjump"/>
          </p:cNvPr>
          <p:cNvSpPr/>
          <p:nvPr/>
        </p:nvSpPr>
        <p:spPr>
          <a:xfrm>
            <a:off x="3169693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Овал 41">
            <a:hlinkClick r:id="rId11" action="ppaction://hlinksldjump"/>
          </p:cNvPr>
          <p:cNvSpPr/>
          <p:nvPr/>
        </p:nvSpPr>
        <p:spPr>
          <a:xfrm>
            <a:off x="6405349" y="2995679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Овал 42">
            <a:hlinkClick r:id="rId12" action="ppaction://hlinksldjump"/>
          </p:cNvPr>
          <p:cNvSpPr/>
          <p:nvPr/>
        </p:nvSpPr>
        <p:spPr>
          <a:xfrm>
            <a:off x="4267200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Овал 43">
            <a:hlinkClick r:id="rId13" action="ppaction://hlinksldjump"/>
          </p:cNvPr>
          <p:cNvSpPr/>
          <p:nvPr/>
        </p:nvSpPr>
        <p:spPr>
          <a:xfrm>
            <a:off x="5324902" y="2995681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Овал 44">
            <a:hlinkClick r:id="rId14" action="ppaction://hlinksldjump"/>
          </p:cNvPr>
          <p:cNvSpPr/>
          <p:nvPr/>
        </p:nvSpPr>
        <p:spPr>
          <a:xfrm>
            <a:off x="7438030" y="1878838"/>
            <a:ext cx="793845" cy="74607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723" y="624432"/>
            <a:ext cx="10515600" cy="590218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Задание </a:t>
            </a: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Выполните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разборы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767" y="1416191"/>
            <a:ext cx="11267364" cy="5162029"/>
          </a:xfrm>
        </p:spPr>
        <p:txBody>
          <a:bodyPr/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Фонетический </a:t>
            </a:r>
            <a:r>
              <a:rPr lang="ru-RU" sz="4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село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Словообразовательный </a:t>
            </a:r>
            <a:r>
              <a:rPr lang="ru-RU" sz="4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почувствовал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Морфологический </a:t>
            </a:r>
            <a:r>
              <a:rPr lang="ru-RU" sz="4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мартовский</a:t>
            </a:r>
            <a:endParaRPr lang="ru-RU" sz="4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Синтаксический </a:t>
            </a:r>
            <a:r>
              <a:rPr lang="ru-RU" sz="4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 предложения текста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2286" y="95534"/>
            <a:ext cx="6900080" cy="1177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ЧАСТЬ В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554" y="1129588"/>
            <a:ext cx="11035353" cy="4820835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Какое слово образовано суффиксальным способом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b="1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разговор         </a:t>
            </a: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некрасивый    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что-то                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подумать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361663" y="2388358"/>
            <a:ext cx="259307" cy="25930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361664" y="3013881"/>
            <a:ext cx="259307" cy="25930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82" y="3641806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82" y="4266229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2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2" y="228647"/>
            <a:ext cx="11690443" cy="1600153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Установите соответствие между выделенным в предложении словом и частью речи: определите, к какой части речи относится выделенное слово в каждом предложении.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690" y="1997170"/>
            <a:ext cx="705987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СЛОВО</a:t>
            </a:r>
          </a:p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dirty="0">
                <a:latin typeface="Arial" pitchFamily="34" charset="0"/>
                <a:cs typeface="Arial" pitchFamily="34" charset="0"/>
              </a:rPr>
              <a:t>) Дождливое лето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ХУЖЕ </a:t>
            </a:r>
            <a:r>
              <a:rPr lang="ru-RU" dirty="0">
                <a:latin typeface="Arial" pitchFamily="34" charset="0"/>
                <a:cs typeface="Arial" pitchFamily="34" charset="0"/>
              </a:rPr>
              <a:t>осени.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Б) В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ТРЕТИЙ</a:t>
            </a:r>
            <a:r>
              <a:rPr lang="ru-RU" dirty="0">
                <a:latin typeface="Arial" pitchFamily="34" charset="0"/>
                <a:cs typeface="Arial" pitchFamily="34" charset="0"/>
              </a:rPr>
              <a:t> раз закинул он невод, пришёл невод с одной рыбкой.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НИКТО</a:t>
            </a:r>
            <a:r>
              <a:rPr lang="ru-RU" dirty="0">
                <a:latin typeface="Arial" pitchFamily="34" charset="0"/>
                <a:cs typeface="Arial" pitchFamily="34" charset="0"/>
              </a:rPr>
              <a:t> не забыт, ничто не забыто.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55890" y="1975549"/>
            <a:ext cx="48040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ЧАСТЬ РЕЧИ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краткое прилагательное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числительное 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местоимение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809" y="4530094"/>
            <a:ext cx="48313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Варианты ответа: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А3, Б1, В2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А1, Б2, В3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А2, Б3, В1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491316" y="5145206"/>
            <a:ext cx="259307" cy="25930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pic>
        <p:nvPicPr>
          <p:cNvPr id="1433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35" y="6173741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25" y="5657400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1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894" y="337829"/>
            <a:ext cx="11144534" cy="132556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ru-RU" sz="32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В характеристике какого выделенного слова допущена </a:t>
            </a:r>
            <a:r>
              <a:rPr lang="ru-RU" sz="3200" b="1" i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ОШИБКА</a:t>
            </a:r>
            <a:r>
              <a:rPr lang="ru-RU" sz="32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?</a:t>
            </a: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846" y="1443487"/>
            <a:ext cx="11103591" cy="4916369"/>
          </a:xfrm>
        </p:spPr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ДВЕ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ДЕСЯТЫХ (урожая) – собирательное  числительное</a:t>
            </a:r>
            <a:endParaRPr lang="ru-RU" sz="36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ТОБОЙ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– личное местоимение</a:t>
            </a:r>
            <a:endParaRPr lang="ru-RU" sz="36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МОСКОВСКОЕ</a:t>
            </a:r>
            <a:r>
              <a:rPr lang="ru-RU" sz="36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(время) – относительное прилагательное</a:t>
            </a:r>
            <a:endParaRPr lang="ru-RU" sz="36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СИРОТА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– разносклоняемое существительное</a:t>
            </a:r>
            <a:endParaRPr lang="ru-RU" sz="3600" dirty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5" y="1536677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5" y="471888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5" y="3553180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5" y="2743474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26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59" y="296886"/>
            <a:ext cx="11694994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36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каком случае в форме слова допущена ОШИБКА? Запишите слово, исправив </a:t>
            </a: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ошибку.</a:t>
            </a:r>
            <a:r>
              <a:rPr lang="ru-RU" sz="4800" i="1" dirty="0">
                <a:latin typeface="Times New Roman"/>
                <a:ea typeface="Times New Roman"/>
              </a:rPr>
              <a:t/>
            </a:r>
            <a:br>
              <a:rPr lang="ru-RU" sz="4800" i="1" dirty="0">
                <a:latin typeface="Times New Roman"/>
                <a:ea typeface="Times New Roman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904" y="1525374"/>
            <a:ext cx="10515600" cy="4351338"/>
          </a:xfrm>
        </p:spPr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около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ДВУХСОТ книг 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пара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ЧУЛОК        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ДЕВЯНОСТА пятом году    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красивый 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ТЮЛЬ</a:t>
            </a:r>
            <a:endParaRPr lang="ru-RU" sz="4000" dirty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686802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75328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123454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2416957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7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470" y="378772"/>
            <a:ext cx="11499377" cy="132719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3600" b="1" i="1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каком ряду в обоих словах пропущена одна и та же буква?</a:t>
            </a:r>
            <a:r>
              <a:rPr lang="ru-RU" sz="4800" dirty="0"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4800" dirty="0">
                <a:latin typeface="Arial" pitchFamily="34" charset="0"/>
                <a:ea typeface="Times New Roman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241" y="1368981"/>
            <a:ext cx="11390194" cy="5039199"/>
          </a:xfrm>
        </p:spPr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sz="3600" dirty="0" err="1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предл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жение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сл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гаемое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   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err="1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бл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стеть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, б..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седовать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    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г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реть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, к..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сательная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г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рбарий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3600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приб</a:t>
            </a:r>
            <a:r>
              <a:rPr lang="ru-RU" sz="3600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..раю</a:t>
            </a:r>
            <a:endParaRPr lang="ru-RU" sz="4000" dirty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4" y="155032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4" y="3725993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4" y="2974241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22" y="2253184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28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767" y="337830"/>
            <a:ext cx="11267364" cy="1381788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600" b="1" i="1" dirty="0">
                <a:latin typeface="Arial" pitchFamily="34" charset="0"/>
                <a:cs typeface="Arial" pitchFamily="34" charset="0"/>
              </a:rPr>
              <a:t>каком ряду в обоих словах пропущена одна и та же буква?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425" y="1402541"/>
            <a:ext cx="10980763" cy="5107439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клоняться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перед талантом, 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пр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бавить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сумму</a:t>
            </a: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..бежать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не..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гораемый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..творить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мечту,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…одолеть</a:t>
            </a: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пред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юньский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с..</a:t>
            </a:r>
            <a:r>
              <a:rPr lang="ru-RU" sz="3600" dirty="0" err="1">
                <a:latin typeface="Arial" pitchFamily="34" charset="0"/>
                <a:cs typeface="Arial" pitchFamily="34" charset="0"/>
              </a:rPr>
              <a:t>гранный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70" y="1569766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7" y="344963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7" y="2850438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70" y="2159984"/>
            <a:ext cx="2746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0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935</Words>
  <Application>Microsoft Office PowerPoint</Application>
  <PresentationFormat>Произвольный</PresentationFormat>
  <Paragraphs>132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Контрольная работа  по русскому языку  6 класс 3 четверть ФГОС  </vt:lpstr>
      <vt:lpstr> Задание 1. Перепишите текст, вставляя пропущенные буквы и недостающие знаки препинания.</vt:lpstr>
      <vt:lpstr>Задание 2. Выполните разборы </vt:lpstr>
      <vt:lpstr>ЧАСТЬ В</vt:lpstr>
      <vt:lpstr> 2. Установите соответствие между выделенным в предложении словом и частью речи: определите, к какой части речи относится выделенное слово в каждом предложении.</vt:lpstr>
      <vt:lpstr>3. В характеристике какого выделенного слова допущена ОШИБКА? </vt:lpstr>
      <vt:lpstr>4. В каком случае в форме слова допущена ОШИБКА? Запишите слово, исправив ошибку. </vt:lpstr>
      <vt:lpstr>5. В каком ряду в обоих словах пропущена одна и та же буква? </vt:lpstr>
      <vt:lpstr>6. В каком ряду в обоих словах пропущена одна и та же буква? </vt:lpstr>
      <vt:lpstr>7. В каком ряду в обоих словах пропущена одна и та же буква? </vt:lpstr>
      <vt:lpstr>8. В каком ряду в обоих словах пишется Ь? </vt:lpstr>
      <vt:lpstr>9. В каком ряду на месте пропуска в обоих словах пишется НН? </vt:lpstr>
      <vt:lpstr>10. В каком ряду оба слова пишутся слитно? </vt:lpstr>
      <vt:lpstr>11. В каком ряду в обоих словах на месте пропуска пишется одна и та же буква? </vt:lpstr>
      <vt:lpstr>12. В каком ряду в обоих словах на месте пропуска пишется одна и та же буква? </vt:lpstr>
      <vt:lpstr>13. В каком предложении ставится ОДНА запятая (запятые не расставлены)? </vt:lpstr>
      <vt:lpstr>Прочитайте текст. </vt:lpstr>
      <vt:lpstr>14. Какое утверждение в наибольшей степени отражает основную мысль текста? </vt:lpstr>
      <vt:lpstr> </vt:lpstr>
      <vt:lpstr>ЧАСТЬ С </vt:lpstr>
      <vt:lpstr>Этот ответ неверный! Будь внимателен!</vt:lpstr>
      <vt:lpstr>Это верный ответ! Переходи к следующему заданию!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HP</cp:lastModifiedBy>
  <cp:revision>12</cp:revision>
  <dcterms:created xsi:type="dcterms:W3CDTF">2020-01-15T14:00:58Z</dcterms:created>
  <dcterms:modified xsi:type="dcterms:W3CDTF">2020-12-04T15:41:35Z</dcterms:modified>
</cp:coreProperties>
</file>