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0" r:id="rId5"/>
    <p:sldId id="269" r:id="rId6"/>
    <p:sldId id="268" r:id="rId7"/>
    <p:sldId id="267" r:id="rId8"/>
    <p:sldId id="312" r:id="rId9"/>
    <p:sldId id="265" r:id="rId10"/>
    <p:sldId id="272" r:id="rId11"/>
    <p:sldId id="309" r:id="rId12"/>
    <p:sldId id="311" r:id="rId13"/>
    <p:sldId id="278" r:id="rId14"/>
    <p:sldId id="262" r:id="rId15"/>
    <p:sldId id="274" r:id="rId16"/>
    <p:sldId id="281" r:id="rId17"/>
    <p:sldId id="313" r:id="rId18"/>
    <p:sldId id="308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CCECFF"/>
    <a:srgbClr val="CCCCFF"/>
    <a:srgbClr val="FFFF99"/>
    <a:srgbClr val="9900CC"/>
    <a:srgbClr val="0000FF"/>
    <a:srgbClr val="008000"/>
    <a:srgbClr val="0000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357166"/>
            <a:ext cx="7772400" cy="25922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«Организация работы с родителями по вопросам профилактики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девиантного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поведения, правонарушений несовершеннолетних, профилактике семейного неблагополучия».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5877272"/>
            <a:ext cx="2071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Истигечева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Н.И.,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645024"/>
            <a:ext cx="2574032" cy="29762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5867400" y="3860800"/>
            <a:ext cx="2917825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kumimoji="1" lang="ru-RU">
                <a:solidFill>
                  <a:srgbClr val="000000"/>
                </a:solidFill>
                <a:latin typeface="Times New Roman" pitchFamily="18" charset="0"/>
              </a:rPr>
              <a:t>Высокий</a:t>
            </a:r>
            <a:r>
              <a:rPr kumimoji="1" lang="ru-RU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ru-RU">
                <a:solidFill>
                  <a:srgbClr val="000000"/>
                </a:solidFill>
                <a:latin typeface="Times New Roman" pitchFamily="18" charset="0"/>
              </a:rPr>
              <a:t>уровень</a:t>
            </a:r>
            <a:r>
              <a:rPr kumimoji="1" lang="ru-RU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ru-RU">
                <a:solidFill>
                  <a:srgbClr val="000000"/>
                </a:solidFill>
                <a:latin typeface="Times New Roman" pitchFamily="18" charset="0"/>
              </a:rPr>
              <a:t>стресса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250825" y="3213100"/>
            <a:ext cx="2808288" cy="64928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Жестокое отношение </a:t>
            </a:r>
          </a:p>
          <a:p>
            <a:pPr algn="ctr"/>
            <a:r>
              <a:rPr lang="ru-RU" dirty="0"/>
              <a:t>родителей к детям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23850" y="4149725"/>
            <a:ext cx="3095625" cy="863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Злоупотребление </a:t>
            </a:r>
          </a:p>
          <a:p>
            <a:pPr algn="ctr"/>
            <a:r>
              <a:rPr lang="ru-RU" dirty="0"/>
              <a:t>родителями</a:t>
            </a:r>
          </a:p>
          <a:p>
            <a:pPr algn="ctr"/>
            <a:r>
              <a:rPr lang="ru-RU" dirty="0"/>
              <a:t>алкоголем и наркотиками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250825" y="5229225"/>
            <a:ext cx="3311525" cy="576263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Асоциальные, психически</a:t>
            </a:r>
          </a:p>
          <a:p>
            <a:pPr algn="ctr"/>
            <a:r>
              <a:rPr lang="ru-RU" dirty="0"/>
              <a:t> больные родители</a:t>
            </a: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3059113" y="6021388"/>
            <a:ext cx="31686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Отсутствие родителей</a:t>
            </a:r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5508625" y="5300663"/>
            <a:ext cx="3168650" cy="5048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Нестабильная семья</a:t>
            </a: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5651500" y="4652963"/>
            <a:ext cx="3168650" cy="5048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Очень большая семья</a:t>
            </a:r>
          </a:p>
        </p:txBody>
      </p:sp>
      <p:sp>
        <p:nvSpPr>
          <p:cNvPr id="25609" name="Rectangle 11"/>
          <p:cNvSpPr>
            <a:spLocks noChangeArrowheads="1"/>
          </p:cNvSpPr>
          <p:nvPr/>
        </p:nvSpPr>
        <p:spPr bwMode="auto">
          <a:xfrm>
            <a:off x="5940425" y="3141663"/>
            <a:ext cx="2879725" cy="5048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Семейные конфликты</a:t>
            </a:r>
          </a:p>
        </p:txBody>
      </p:sp>
      <p:sp>
        <p:nvSpPr>
          <p:cNvPr id="25610" name="Rectangle 12"/>
          <p:cNvSpPr>
            <a:spLocks noChangeArrowheads="1"/>
          </p:cNvSpPr>
          <p:nvPr/>
        </p:nvSpPr>
        <p:spPr bwMode="auto">
          <a:xfrm>
            <a:off x="5651500" y="2060575"/>
            <a:ext cx="3168650" cy="8651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Неадекватное воспитание </a:t>
            </a:r>
          </a:p>
          <a:p>
            <a:pPr algn="ctr"/>
            <a:r>
              <a:rPr lang="ru-RU" dirty="0"/>
              <a:t>и низкий контакт</a:t>
            </a:r>
          </a:p>
          <a:p>
            <a:pPr algn="ctr"/>
            <a:r>
              <a:rPr lang="ru-RU" dirty="0"/>
              <a:t> родителей с детьми</a:t>
            </a:r>
          </a:p>
        </p:txBody>
      </p:sp>
      <p:sp>
        <p:nvSpPr>
          <p:cNvPr id="25611" name="Rectangle 13"/>
          <p:cNvSpPr>
            <a:spLocks noChangeArrowheads="1"/>
          </p:cNvSpPr>
          <p:nvPr/>
        </p:nvSpPr>
        <p:spPr bwMode="auto">
          <a:xfrm>
            <a:off x="395288" y="1916113"/>
            <a:ext cx="2520950" cy="1008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Низкий уровень</a:t>
            </a:r>
          </a:p>
          <a:p>
            <a:pPr algn="ctr"/>
            <a:r>
              <a:rPr lang="ru-RU" dirty="0"/>
              <a:t>нравственности</a:t>
            </a:r>
          </a:p>
          <a:p>
            <a:pPr algn="ctr"/>
            <a:r>
              <a:rPr lang="ru-RU" dirty="0"/>
              <a:t>семьи</a:t>
            </a:r>
          </a:p>
        </p:txBody>
      </p:sp>
      <p:sp>
        <p:nvSpPr>
          <p:cNvPr id="25612" name="Rectangle 14"/>
          <p:cNvSpPr>
            <a:spLocks noChangeArrowheads="1"/>
          </p:cNvSpPr>
          <p:nvPr/>
        </p:nvSpPr>
        <p:spPr bwMode="auto">
          <a:xfrm>
            <a:off x="3132138" y="1125538"/>
            <a:ext cx="2592387" cy="647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Необразованные</a:t>
            </a:r>
          </a:p>
          <a:p>
            <a:pPr algn="ctr"/>
            <a:r>
              <a:rPr lang="ru-RU" dirty="0"/>
              <a:t> родители</a:t>
            </a:r>
          </a:p>
        </p:txBody>
      </p:sp>
      <p:sp>
        <p:nvSpPr>
          <p:cNvPr id="25613" name="Oval 15"/>
          <p:cNvSpPr>
            <a:spLocks noChangeArrowheads="1"/>
          </p:cNvSpPr>
          <p:nvPr/>
        </p:nvSpPr>
        <p:spPr bwMode="auto">
          <a:xfrm>
            <a:off x="3635375" y="3068638"/>
            <a:ext cx="1584325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>
                <a:solidFill>
                  <a:srgbClr val="FF0000"/>
                </a:solidFill>
              </a:rPr>
              <a:t>Семья</a:t>
            </a:r>
          </a:p>
        </p:txBody>
      </p:sp>
      <p:sp>
        <p:nvSpPr>
          <p:cNvPr id="25614" name="Line 26"/>
          <p:cNvSpPr>
            <a:spLocks noChangeShapeType="1"/>
          </p:cNvSpPr>
          <p:nvPr/>
        </p:nvSpPr>
        <p:spPr bwMode="auto">
          <a:xfrm flipH="1" flipV="1">
            <a:off x="4427538" y="1844673"/>
            <a:ext cx="446" cy="115227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27"/>
          <p:cNvSpPr>
            <a:spLocks noChangeShapeType="1"/>
          </p:cNvSpPr>
          <p:nvPr/>
        </p:nvSpPr>
        <p:spPr bwMode="auto">
          <a:xfrm flipV="1">
            <a:off x="4643438" y="2349500"/>
            <a:ext cx="936625" cy="719138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28"/>
          <p:cNvSpPr>
            <a:spLocks noChangeShapeType="1"/>
          </p:cNvSpPr>
          <p:nvPr/>
        </p:nvSpPr>
        <p:spPr bwMode="auto">
          <a:xfrm flipV="1">
            <a:off x="5148263" y="3284538"/>
            <a:ext cx="792162" cy="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29"/>
          <p:cNvSpPr>
            <a:spLocks noChangeShapeType="1"/>
          </p:cNvSpPr>
          <p:nvPr/>
        </p:nvSpPr>
        <p:spPr bwMode="auto">
          <a:xfrm>
            <a:off x="5148064" y="3789040"/>
            <a:ext cx="719336" cy="216223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30"/>
          <p:cNvSpPr>
            <a:spLocks noChangeShapeType="1"/>
          </p:cNvSpPr>
          <p:nvPr/>
        </p:nvSpPr>
        <p:spPr bwMode="auto">
          <a:xfrm>
            <a:off x="4859338" y="3933825"/>
            <a:ext cx="865187" cy="7191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31"/>
          <p:cNvSpPr>
            <a:spLocks noChangeShapeType="1"/>
          </p:cNvSpPr>
          <p:nvPr/>
        </p:nvSpPr>
        <p:spPr bwMode="auto">
          <a:xfrm>
            <a:off x="4716463" y="4005263"/>
            <a:ext cx="792162" cy="1368425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32"/>
          <p:cNvSpPr>
            <a:spLocks noChangeShapeType="1"/>
          </p:cNvSpPr>
          <p:nvPr/>
        </p:nvSpPr>
        <p:spPr bwMode="auto">
          <a:xfrm>
            <a:off x="4499993" y="4077072"/>
            <a:ext cx="72008" cy="1872878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33"/>
          <p:cNvSpPr>
            <a:spLocks noChangeShapeType="1"/>
          </p:cNvSpPr>
          <p:nvPr/>
        </p:nvSpPr>
        <p:spPr bwMode="auto">
          <a:xfrm flipH="1">
            <a:off x="3635895" y="4077071"/>
            <a:ext cx="648071" cy="1224137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2" name="Line 34"/>
          <p:cNvSpPr>
            <a:spLocks noChangeShapeType="1"/>
          </p:cNvSpPr>
          <p:nvPr/>
        </p:nvSpPr>
        <p:spPr bwMode="auto">
          <a:xfrm flipH="1">
            <a:off x="3348038" y="3933825"/>
            <a:ext cx="647700" cy="503238"/>
          </a:xfrm>
          <a:prstGeom prst="line">
            <a:avLst/>
          </a:prstGeom>
          <a:noFill/>
          <a:ln w="412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Line 35"/>
          <p:cNvSpPr>
            <a:spLocks noChangeShapeType="1"/>
          </p:cNvSpPr>
          <p:nvPr/>
        </p:nvSpPr>
        <p:spPr bwMode="auto">
          <a:xfrm flipH="1">
            <a:off x="2987674" y="3429000"/>
            <a:ext cx="648221" cy="714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4" name="Line 36"/>
          <p:cNvSpPr>
            <a:spLocks noChangeShapeType="1"/>
          </p:cNvSpPr>
          <p:nvPr/>
        </p:nvSpPr>
        <p:spPr bwMode="auto">
          <a:xfrm flipH="1" flipV="1">
            <a:off x="2916238" y="2349500"/>
            <a:ext cx="1007690" cy="71946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25" name="Text Box 37"/>
          <p:cNvSpPr txBox="1">
            <a:spLocks noChangeArrowheads="1"/>
          </p:cNvSpPr>
          <p:nvPr/>
        </p:nvSpPr>
        <p:spPr bwMode="auto">
          <a:xfrm>
            <a:off x="251520" y="250825"/>
            <a:ext cx="8568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отклонений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8"/>
          <p:cNvSpPr>
            <a:spLocks noChangeArrowheads="1"/>
          </p:cNvSpPr>
          <p:nvPr/>
        </p:nvSpPr>
        <p:spPr bwMode="auto">
          <a:xfrm>
            <a:off x="250825" y="1557338"/>
            <a:ext cx="2449513" cy="15113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Наследственность-</a:t>
            </a:r>
          </a:p>
          <a:p>
            <a:pPr algn="ctr"/>
            <a:r>
              <a:rPr lang="ru-RU" dirty="0"/>
              <a:t>рождение</a:t>
            </a:r>
          </a:p>
          <a:p>
            <a:pPr algn="ctr"/>
            <a:r>
              <a:rPr lang="ru-RU" dirty="0"/>
              <a:t> от наркомана </a:t>
            </a:r>
          </a:p>
          <a:p>
            <a:pPr algn="ctr"/>
            <a:r>
              <a:rPr lang="ru-RU" dirty="0"/>
              <a:t>или алкоголика</a:t>
            </a:r>
          </a:p>
        </p:txBody>
      </p:sp>
      <p:sp>
        <p:nvSpPr>
          <p:cNvPr id="26627" name="Rectangle 15"/>
          <p:cNvSpPr>
            <a:spLocks noChangeArrowheads="1"/>
          </p:cNvSpPr>
          <p:nvPr/>
        </p:nvSpPr>
        <p:spPr bwMode="auto">
          <a:xfrm>
            <a:off x="323850" y="4797425"/>
            <a:ext cx="2663825" cy="7191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Физические дефекты</a:t>
            </a:r>
          </a:p>
        </p:txBody>
      </p:sp>
      <p:sp>
        <p:nvSpPr>
          <p:cNvPr id="26628" name="Rectangle 12"/>
          <p:cNvSpPr>
            <a:spLocks noChangeArrowheads="1"/>
          </p:cNvSpPr>
          <p:nvPr/>
        </p:nvSpPr>
        <p:spPr bwMode="auto">
          <a:xfrm>
            <a:off x="6372225" y="1484313"/>
            <a:ext cx="2160588" cy="11525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Поражение </a:t>
            </a:r>
          </a:p>
          <a:p>
            <a:pPr algn="ctr"/>
            <a:r>
              <a:rPr lang="ru-RU" dirty="0"/>
              <a:t>нервной системы</a:t>
            </a:r>
          </a:p>
          <a:p>
            <a:pPr algn="ctr"/>
            <a:r>
              <a:rPr lang="ru-RU" dirty="0" smtClean="0"/>
              <a:t>при </a:t>
            </a:r>
            <a:r>
              <a:rPr lang="ru-RU" dirty="0"/>
              <a:t>родах</a:t>
            </a:r>
          </a:p>
        </p:txBody>
      </p:sp>
      <p:sp>
        <p:nvSpPr>
          <p:cNvPr id="26629" name="Rectangle 14"/>
          <p:cNvSpPr>
            <a:spLocks noChangeArrowheads="1"/>
          </p:cNvSpPr>
          <p:nvPr/>
        </p:nvSpPr>
        <p:spPr bwMode="auto">
          <a:xfrm>
            <a:off x="3924300" y="5084763"/>
            <a:ext cx="2665413" cy="1079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Предрасположенность</a:t>
            </a:r>
          </a:p>
          <a:p>
            <a:pPr algn="ctr"/>
            <a:r>
              <a:rPr lang="ru-RU" dirty="0"/>
              <a:t> к психическим </a:t>
            </a:r>
          </a:p>
          <a:p>
            <a:pPr algn="ctr"/>
            <a:r>
              <a:rPr lang="ru-RU" dirty="0"/>
              <a:t>заболеваниям</a:t>
            </a:r>
          </a:p>
        </p:txBody>
      </p:sp>
      <p:sp>
        <p:nvSpPr>
          <p:cNvPr id="26630" name="Rectangle 13"/>
          <p:cNvSpPr>
            <a:spLocks noChangeArrowheads="1"/>
          </p:cNvSpPr>
          <p:nvPr/>
        </p:nvSpPr>
        <p:spPr bwMode="auto">
          <a:xfrm>
            <a:off x="6804025" y="3573463"/>
            <a:ext cx="1944688" cy="1223962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Проблемы </a:t>
            </a:r>
          </a:p>
          <a:p>
            <a:pPr algn="ctr"/>
            <a:r>
              <a:rPr lang="ru-RU" dirty="0"/>
              <a:t>с психическим </a:t>
            </a:r>
          </a:p>
          <a:p>
            <a:pPr algn="ctr"/>
            <a:r>
              <a:rPr lang="ru-RU" dirty="0"/>
              <a:t>и физическим </a:t>
            </a:r>
          </a:p>
          <a:p>
            <a:pPr algn="ctr"/>
            <a:r>
              <a:rPr lang="ru-RU" dirty="0"/>
              <a:t>здоровьем</a:t>
            </a:r>
          </a:p>
        </p:txBody>
      </p:sp>
      <p:sp>
        <p:nvSpPr>
          <p:cNvPr id="26631" name="Oval 5"/>
          <p:cNvSpPr>
            <a:spLocks noChangeArrowheads="1"/>
          </p:cNvSpPr>
          <p:nvPr/>
        </p:nvSpPr>
        <p:spPr bwMode="auto">
          <a:xfrm>
            <a:off x="2771775" y="2636838"/>
            <a:ext cx="3529013" cy="12239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Конституционная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предрасположенность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(наследственность)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632" name="Line 19"/>
          <p:cNvSpPr>
            <a:spLocks noChangeShapeType="1"/>
          </p:cNvSpPr>
          <p:nvPr/>
        </p:nvSpPr>
        <p:spPr bwMode="auto">
          <a:xfrm flipV="1">
            <a:off x="4787900" y="2060575"/>
            <a:ext cx="15843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20"/>
          <p:cNvSpPr>
            <a:spLocks noChangeShapeType="1"/>
          </p:cNvSpPr>
          <p:nvPr/>
        </p:nvSpPr>
        <p:spPr bwMode="auto">
          <a:xfrm flipH="1" flipV="1">
            <a:off x="2771775" y="1844675"/>
            <a:ext cx="172878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>
            <a:off x="5435600" y="3789363"/>
            <a:ext cx="12969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Line 23"/>
          <p:cNvSpPr>
            <a:spLocks noChangeShapeType="1"/>
          </p:cNvSpPr>
          <p:nvPr/>
        </p:nvSpPr>
        <p:spPr bwMode="auto">
          <a:xfrm flipH="1">
            <a:off x="2843213" y="3860800"/>
            <a:ext cx="11525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24"/>
          <p:cNvSpPr>
            <a:spLocks noChangeShapeType="1"/>
          </p:cNvSpPr>
          <p:nvPr/>
        </p:nvSpPr>
        <p:spPr bwMode="auto">
          <a:xfrm>
            <a:off x="4932363" y="3860800"/>
            <a:ext cx="144462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Text Box 25"/>
          <p:cNvSpPr txBox="1">
            <a:spLocks noChangeArrowheads="1"/>
          </p:cNvSpPr>
          <p:nvPr/>
        </p:nvSpPr>
        <p:spPr bwMode="auto">
          <a:xfrm>
            <a:off x="3327400" y="568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8" name="Text Box 26"/>
          <p:cNvSpPr txBox="1">
            <a:spLocks noChangeArrowheads="1"/>
          </p:cNvSpPr>
          <p:nvPr/>
        </p:nvSpPr>
        <p:spPr bwMode="auto">
          <a:xfrm>
            <a:off x="1908175" y="423863"/>
            <a:ext cx="5400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отклонений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8"/>
          <p:cNvSpPr>
            <a:spLocks noChangeArrowheads="1"/>
          </p:cNvSpPr>
          <p:nvPr/>
        </p:nvSpPr>
        <p:spPr bwMode="auto">
          <a:xfrm>
            <a:off x="250825" y="1557338"/>
            <a:ext cx="2449513" cy="15113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dirty="0" smtClean="0"/>
              <a:t>Постоянное желание </a:t>
            </a:r>
          </a:p>
          <a:p>
            <a:pPr algn="ctr"/>
            <a:r>
              <a:rPr lang="ru-RU" sz="1600" dirty="0" smtClean="0"/>
              <a:t>восставать </a:t>
            </a:r>
          </a:p>
          <a:p>
            <a:pPr algn="ctr"/>
            <a:r>
              <a:rPr lang="ru-RU" sz="1600" dirty="0" smtClean="0"/>
              <a:t>против чего-либо</a:t>
            </a:r>
            <a:endParaRPr lang="ru-RU" sz="1600" dirty="0"/>
          </a:p>
        </p:txBody>
      </p:sp>
      <p:sp>
        <p:nvSpPr>
          <p:cNvPr id="26627" name="Rectangle 15"/>
          <p:cNvSpPr>
            <a:spLocks noChangeArrowheads="1"/>
          </p:cNvSpPr>
          <p:nvPr/>
        </p:nvSpPr>
        <p:spPr bwMode="auto">
          <a:xfrm>
            <a:off x="251520" y="4149080"/>
            <a:ext cx="2663825" cy="7191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/>
              <a:t> </a:t>
            </a:r>
            <a:r>
              <a:rPr lang="ru-RU" dirty="0" smtClean="0"/>
              <a:t>Непризнание авторитетов</a:t>
            </a:r>
            <a:endParaRPr lang="ru-RU" dirty="0"/>
          </a:p>
        </p:txBody>
      </p:sp>
      <p:sp>
        <p:nvSpPr>
          <p:cNvPr id="26628" name="Rectangle 12"/>
          <p:cNvSpPr>
            <a:spLocks noChangeArrowheads="1"/>
          </p:cNvSpPr>
          <p:nvPr/>
        </p:nvSpPr>
        <p:spPr bwMode="auto">
          <a:xfrm>
            <a:off x="6300192" y="1124744"/>
            <a:ext cx="2160588" cy="11525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Неспособность </a:t>
            </a:r>
          </a:p>
          <a:p>
            <a:pPr algn="ctr"/>
            <a:r>
              <a:rPr lang="ru-RU" dirty="0" smtClean="0"/>
              <a:t>устанавливать </a:t>
            </a:r>
          </a:p>
          <a:p>
            <a:pPr algn="ctr"/>
            <a:r>
              <a:rPr lang="ru-RU" dirty="0" smtClean="0"/>
              <a:t>близкие отношения</a:t>
            </a:r>
            <a:endParaRPr lang="ru-RU" dirty="0"/>
          </a:p>
        </p:txBody>
      </p:sp>
      <p:sp>
        <p:nvSpPr>
          <p:cNvPr id="26629" name="Rectangle 14"/>
          <p:cNvSpPr>
            <a:spLocks noChangeArrowheads="1"/>
          </p:cNvSpPr>
          <p:nvPr/>
        </p:nvSpPr>
        <p:spPr bwMode="auto">
          <a:xfrm>
            <a:off x="1115616" y="5301208"/>
            <a:ext cx="2665413" cy="1079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Сильное стремление </a:t>
            </a:r>
          </a:p>
          <a:p>
            <a:pPr algn="ctr"/>
            <a:r>
              <a:rPr lang="ru-RU" dirty="0" smtClean="0"/>
              <a:t>к независимости</a:t>
            </a:r>
            <a:endParaRPr lang="ru-RU" dirty="0"/>
          </a:p>
        </p:txBody>
      </p:sp>
      <p:sp>
        <p:nvSpPr>
          <p:cNvPr id="26630" name="Rectangle 13"/>
          <p:cNvSpPr>
            <a:spLocks noChangeArrowheads="1"/>
          </p:cNvSpPr>
          <p:nvPr/>
        </p:nvSpPr>
        <p:spPr bwMode="auto">
          <a:xfrm>
            <a:off x="4283968" y="5301208"/>
            <a:ext cx="1944688" cy="1223962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 Потеря</a:t>
            </a:r>
          </a:p>
          <a:p>
            <a:pPr algn="ctr"/>
            <a:r>
              <a:rPr lang="ru-RU" dirty="0" smtClean="0"/>
              <a:t> уверенности </a:t>
            </a:r>
          </a:p>
          <a:p>
            <a:pPr algn="ctr"/>
            <a:r>
              <a:rPr lang="ru-RU" dirty="0" smtClean="0"/>
              <a:t>в себе</a:t>
            </a:r>
            <a:endParaRPr lang="ru-RU" dirty="0"/>
          </a:p>
        </p:txBody>
      </p:sp>
      <p:sp>
        <p:nvSpPr>
          <p:cNvPr id="26631" name="Oval 5"/>
          <p:cNvSpPr>
            <a:spLocks noChangeArrowheads="1"/>
          </p:cNvSpPr>
          <p:nvPr/>
        </p:nvSpPr>
        <p:spPr bwMode="auto">
          <a:xfrm>
            <a:off x="2771775" y="2636838"/>
            <a:ext cx="3529013" cy="12239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Отсутствие прочных социальных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связей</a:t>
            </a:r>
          </a:p>
          <a:p>
            <a:pPr algn="ctr"/>
            <a:r>
              <a:rPr lang="ru-RU" sz="1600" b="1" dirty="0" smtClean="0"/>
              <a:t> (семья, школа, соседи)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6632" name="Line 19"/>
          <p:cNvSpPr>
            <a:spLocks noChangeShapeType="1"/>
          </p:cNvSpPr>
          <p:nvPr/>
        </p:nvSpPr>
        <p:spPr bwMode="auto">
          <a:xfrm flipV="1">
            <a:off x="5364088" y="1628800"/>
            <a:ext cx="864220" cy="10800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20"/>
          <p:cNvSpPr>
            <a:spLocks noChangeShapeType="1"/>
          </p:cNvSpPr>
          <p:nvPr/>
        </p:nvSpPr>
        <p:spPr bwMode="auto">
          <a:xfrm flipH="1" flipV="1">
            <a:off x="2771775" y="1844675"/>
            <a:ext cx="172878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>
            <a:off x="4932040" y="3861048"/>
            <a:ext cx="72008" cy="1368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Line 23"/>
          <p:cNvSpPr>
            <a:spLocks noChangeShapeType="1"/>
          </p:cNvSpPr>
          <p:nvPr/>
        </p:nvSpPr>
        <p:spPr bwMode="auto">
          <a:xfrm flipH="1">
            <a:off x="2123727" y="3717032"/>
            <a:ext cx="1224533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24"/>
          <p:cNvSpPr>
            <a:spLocks noChangeShapeType="1"/>
          </p:cNvSpPr>
          <p:nvPr/>
        </p:nvSpPr>
        <p:spPr bwMode="auto">
          <a:xfrm flipH="1">
            <a:off x="3419872" y="3861048"/>
            <a:ext cx="936104" cy="1440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Text Box 25"/>
          <p:cNvSpPr txBox="1">
            <a:spLocks noChangeArrowheads="1"/>
          </p:cNvSpPr>
          <p:nvPr/>
        </p:nvSpPr>
        <p:spPr bwMode="auto">
          <a:xfrm>
            <a:off x="3327400" y="568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8" name="Text Box 26"/>
          <p:cNvSpPr txBox="1">
            <a:spLocks noChangeArrowheads="1"/>
          </p:cNvSpPr>
          <p:nvPr/>
        </p:nvSpPr>
        <p:spPr bwMode="auto">
          <a:xfrm>
            <a:off x="1908175" y="423863"/>
            <a:ext cx="5400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отклонений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6516216" y="4509120"/>
            <a:ext cx="1944688" cy="1223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 Подверженность </a:t>
            </a:r>
          </a:p>
          <a:p>
            <a:pPr algn="ctr"/>
            <a:r>
              <a:rPr lang="ru-RU" dirty="0" smtClean="0"/>
              <a:t>влиянию со</a:t>
            </a:r>
          </a:p>
          <a:p>
            <a:pPr algn="ctr"/>
            <a:r>
              <a:rPr lang="ru-RU" dirty="0" smtClean="0"/>
              <a:t> стороны </a:t>
            </a:r>
          </a:p>
          <a:p>
            <a:pPr algn="ctr"/>
            <a:r>
              <a:rPr lang="ru-RU" dirty="0" smtClean="0"/>
              <a:t>сверстников</a:t>
            </a:r>
            <a:endParaRPr lang="ru-RU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7020272" y="2924944"/>
            <a:ext cx="1944688" cy="1223962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Чувство </a:t>
            </a:r>
          </a:p>
          <a:p>
            <a:pPr algn="ctr"/>
            <a:r>
              <a:rPr lang="ru-RU" dirty="0" smtClean="0"/>
              <a:t>безнадежности</a:t>
            </a:r>
            <a:endParaRPr lang="ru-RU" dirty="0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228184" y="3284984"/>
            <a:ext cx="720080" cy="144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796136" y="371703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115616" y="260648"/>
            <a:ext cx="727280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 профилактики:</a:t>
            </a:r>
          </a:p>
          <a:p>
            <a:pPr eaLnBrk="1" hangingPunct="1"/>
            <a:endParaRPr lang="ru-RU" sz="2800" b="1" dirty="0">
              <a:solidFill>
                <a:srgbClr val="FF0000"/>
              </a:solidFill>
            </a:endParaRPr>
          </a:p>
          <a:p>
            <a:pPr eaLnBrk="1" hangingPunct="1"/>
            <a:endParaRPr lang="ru-RU" b="1" dirty="0"/>
          </a:p>
        </p:txBody>
      </p:sp>
      <p:sp>
        <p:nvSpPr>
          <p:cNvPr id="41987" name="Oval 5"/>
          <p:cNvSpPr>
            <a:spLocks noChangeArrowheads="1"/>
          </p:cNvSpPr>
          <p:nvPr/>
        </p:nvSpPr>
        <p:spPr bwMode="auto">
          <a:xfrm>
            <a:off x="3419872" y="3140968"/>
            <a:ext cx="2304256" cy="230140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Я - ребенок</a:t>
            </a:r>
          </a:p>
        </p:txBody>
      </p:sp>
      <p:sp>
        <p:nvSpPr>
          <p:cNvPr id="41988" name="Oval 6"/>
          <p:cNvSpPr>
            <a:spLocks noChangeArrowheads="1"/>
          </p:cNvSpPr>
          <p:nvPr/>
        </p:nvSpPr>
        <p:spPr bwMode="auto">
          <a:xfrm>
            <a:off x="683568" y="1285860"/>
            <a:ext cx="2160240" cy="214314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600" dirty="0"/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Родители</a:t>
            </a:r>
          </a:p>
          <a:p>
            <a:pPr algn="ctr"/>
            <a:endParaRPr lang="ru-RU" sz="2800" dirty="0"/>
          </a:p>
        </p:txBody>
      </p:sp>
      <p:sp>
        <p:nvSpPr>
          <p:cNvPr id="41989" name="Oval 7"/>
          <p:cNvSpPr>
            <a:spLocks noChangeArrowheads="1"/>
          </p:cNvSpPr>
          <p:nvPr/>
        </p:nvSpPr>
        <p:spPr bwMode="auto">
          <a:xfrm>
            <a:off x="6084168" y="1196752"/>
            <a:ext cx="2316226" cy="221571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9900CC"/>
                </a:solidFill>
              </a:rPr>
              <a:t>Специалист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</a:rPr>
              <a:t> по социальной 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</a:rPr>
              <a:t>работе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1990" name="Oval 8"/>
          <p:cNvSpPr>
            <a:spLocks noChangeArrowheads="1"/>
          </p:cNvSpPr>
          <p:nvPr/>
        </p:nvSpPr>
        <p:spPr bwMode="auto">
          <a:xfrm>
            <a:off x="6156176" y="4221088"/>
            <a:ext cx="2232248" cy="2232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Социальный </a:t>
            </a:r>
            <a:endParaRPr lang="ru-RU" sz="2800" b="1" dirty="0">
              <a:solidFill>
                <a:srgbClr val="00B05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педагог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41993" name="Line 16"/>
          <p:cNvSpPr>
            <a:spLocks noChangeShapeType="1"/>
          </p:cNvSpPr>
          <p:nvPr/>
        </p:nvSpPr>
        <p:spPr bwMode="auto">
          <a:xfrm flipH="1" flipV="1">
            <a:off x="5724126" y="3933056"/>
            <a:ext cx="936106" cy="360040"/>
          </a:xfrm>
          <a:prstGeom prst="line">
            <a:avLst/>
          </a:prstGeom>
          <a:ln w="38100">
            <a:solidFill>
              <a:srgbClr val="7030A0"/>
            </a:solidFill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1994" name="Line 17"/>
          <p:cNvSpPr>
            <a:spLocks noChangeShapeType="1"/>
          </p:cNvSpPr>
          <p:nvPr/>
        </p:nvSpPr>
        <p:spPr bwMode="auto">
          <a:xfrm flipH="1">
            <a:off x="5148064" y="2132856"/>
            <a:ext cx="938954" cy="1008112"/>
          </a:xfrm>
          <a:prstGeom prst="line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1996" name="Oval 22"/>
          <p:cNvSpPr>
            <a:spLocks noChangeArrowheads="1"/>
          </p:cNvSpPr>
          <p:nvPr/>
        </p:nvSpPr>
        <p:spPr bwMode="auto">
          <a:xfrm>
            <a:off x="539552" y="4149080"/>
            <a:ext cx="2232248" cy="2232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Педагог-</a:t>
            </a:r>
          </a:p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психолог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1997" name="Line 26"/>
          <p:cNvSpPr>
            <a:spLocks noChangeShapeType="1"/>
          </p:cNvSpPr>
          <p:nvPr/>
        </p:nvSpPr>
        <p:spPr bwMode="auto">
          <a:xfrm flipH="1" flipV="1">
            <a:off x="2500296" y="1643050"/>
            <a:ext cx="4519975" cy="2578038"/>
          </a:xfrm>
          <a:prstGeom prst="line">
            <a:avLst/>
          </a:prstGeom>
          <a:ln w="38100">
            <a:solidFill>
              <a:srgbClr val="7030A0"/>
            </a:solidFill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1999" name="Line 29"/>
          <p:cNvSpPr>
            <a:spLocks noChangeShapeType="1"/>
          </p:cNvSpPr>
          <p:nvPr/>
        </p:nvSpPr>
        <p:spPr bwMode="auto">
          <a:xfrm>
            <a:off x="2843808" y="2780928"/>
            <a:ext cx="1080120" cy="504056"/>
          </a:xfrm>
          <a:prstGeom prst="line">
            <a:avLst/>
          </a:prstGeom>
          <a:ln w="38100">
            <a:solidFill>
              <a:srgbClr val="008000"/>
            </a:solidFill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2000" name="Line 31"/>
          <p:cNvSpPr>
            <a:spLocks noChangeShapeType="1"/>
          </p:cNvSpPr>
          <p:nvPr/>
        </p:nvSpPr>
        <p:spPr bwMode="auto">
          <a:xfrm flipV="1">
            <a:off x="2195736" y="1988840"/>
            <a:ext cx="3816424" cy="2232248"/>
          </a:xfrm>
          <a:prstGeom prst="line">
            <a:avLst/>
          </a:prstGeom>
          <a:ln w="38100">
            <a:solidFill>
              <a:srgbClr val="0000FF"/>
            </a:solidFill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cxnSp>
        <p:nvCxnSpPr>
          <p:cNvPr id="42002" name="Прямая со стрелкой 24"/>
          <p:cNvCxnSpPr>
            <a:cxnSpLocks noChangeShapeType="1"/>
            <a:stCxn id="41989" idx="4"/>
          </p:cNvCxnSpPr>
          <p:nvPr/>
        </p:nvCxnSpPr>
        <p:spPr bwMode="auto">
          <a:xfrm flipH="1">
            <a:off x="7164288" y="3412470"/>
            <a:ext cx="77993" cy="808618"/>
          </a:xfrm>
          <a:prstGeom prst="straightConnector1">
            <a:avLst/>
          </a:prstGeom>
          <a:ln>
            <a:solidFill>
              <a:srgbClr val="7030A0"/>
            </a:solidFill>
            <a:headEnd type="arrow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004" name="Прямая со стрелкой 29"/>
          <p:cNvCxnSpPr>
            <a:cxnSpLocks noChangeShapeType="1"/>
            <a:stCxn id="41988" idx="4"/>
          </p:cNvCxnSpPr>
          <p:nvPr/>
        </p:nvCxnSpPr>
        <p:spPr bwMode="auto">
          <a:xfrm>
            <a:off x="1763688" y="3429000"/>
            <a:ext cx="144016" cy="720080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round/>
            <a:headEnd type="arrow" w="med" len="med"/>
            <a:tailEnd type="arrow" w="med" len="med"/>
          </a:ln>
        </p:spPr>
      </p:cxnSp>
      <p:sp>
        <p:nvSpPr>
          <p:cNvPr id="27" name="Line 29"/>
          <p:cNvSpPr>
            <a:spLocks noChangeShapeType="1"/>
          </p:cNvSpPr>
          <p:nvPr/>
        </p:nvSpPr>
        <p:spPr bwMode="auto">
          <a:xfrm flipV="1">
            <a:off x="2339752" y="4005064"/>
            <a:ext cx="1080120" cy="360040"/>
          </a:xfrm>
          <a:prstGeom prst="line">
            <a:avLst/>
          </a:prstGeom>
          <a:ln w="38100">
            <a:solidFill>
              <a:srgbClr val="0000FF"/>
            </a:solidFill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n>
                <a:solidFill>
                  <a:srgbClr val="0000FF"/>
                </a:solidFill>
              </a:ln>
            </a:endParaRPr>
          </a:p>
        </p:txBody>
      </p:sp>
      <p:cxnSp>
        <p:nvCxnSpPr>
          <p:cNvPr id="41" name="Прямая со стрелкой 29"/>
          <p:cNvCxnSpPr>
            <a:cxnSpLocks noChangeShapeType="1"/>
          </p:cNvCxnSpPr>
          <p:nvPr/>
        </p:nvCxnSpPr>
        <p:spPr bwMode="auto">
          <a:xfrm flipV="1">
            <a:off x="2786620" y="1844824"/>
            <a:ext cx="3369556" cy="21545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7" name="Прямая со стрелкой 29"/>
          <p:cNvCxnSpPr>
            <a:cxnSpLocks noChangeShapeType="1"/>
          </p:cNvCxnSpPr>
          <p:nvPr/>
        </p:nvCxnSpPr>
        <p:spPr bwMode="auto">
          <a:xfrm>
            <a:off x="2627784" y="5085184"/>
            <a:ext cx="3600400" cy="720080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round/>
            <a:headEnd type="arrow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43000" y="35718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 приемы психолого-педагогического воздействия: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03648" y="1916832"/>
            <a:ext cx="7344816" cy="445251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Проявление доброты, внимания и заботы.</a:t>
            </a:r>
            <a:endParaRPr kumimoji="0" lang="ru-RU" sz="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Поощрение.</a:t>
            </a:r>
            <a:endParaRPr kumimoji="0" lang="ru-RU" sz="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Убеждение.</a:t>
            </a:r>
            <a:endParaRPr kumimoji="0" lang="ru-RU" sz="105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Доверие.</a:t>
            </a:r>
            <a:endParaRPr kumimoji="0" lang="ru-RU" sz="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Вовлечение в интересную деятельность.</a:t>
            </a:r>
            <a:endParaRPr kumimoji="0" lang="ru-RU" sz="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Моральная поддержка.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105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187624" y="285750"/>
            <a:ext cx="7776864" cy="1143000"/>
          </a:xfrm>
          <a:prstGeom prst="rect">
            <a:avLst/>
          </a:prstGeom>
        </p:spPr>
        <p:txBody>
          <a:bodyPr/>
          <a:lstStyle/>
          <a:p>
            <a:pPr marL="685800" marR="0" lvl="0" indent="-6858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 направления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работы с 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девиантным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ребенком: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685800" marR="0" lvl="0" indent="-6858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403648" y="1857365"/>
            <a:ext cx="7488832" cy="4000527"/>
          </a:xfrm>
          <a:prstGeom prst="rect">
            <a:avLst/>
          </a:prstGeom>
        </p:spPr>
        <p:txBody>
          <a:bodyPr/>
          <a:lstStyle/>
          <a:p>
            <a:pPr marL="457200" marR="0" lvl="0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Индивидуальная работа педагога-психолога, социального педагога  с ребенком</a:t>
            </a: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</a:rPr>
              <a:t>.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 typeface="Arial Black" pitchFamily="34" charset="0"/>
              <a:buAutoNum type="arabicPeriod"/>
              <a:tabLst/>
              <a:defRPr/>
            </a:pPr>
            <a:endParaRPr kumimoji="0" lang="ru-RU" sz="1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Проведение бесед,  консультаций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по проблеме.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ru-RU" sz="1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457200" marR="0" lvl="1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3. Формирование в ребенке устойчивого позитивного представления о себе, уверенности в себе.</a:t>
            </a:r>
          </a:p>
          <a:p>
            <a:pPr marL="457200" marR="0" lvl="1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AutoNum type="arabicPeriod" startAt="4"/>
              <a:tabLst/>
              <a:defRPr/>
            </a:pPr>
            <a:endParaRPr kumimoji="0" lang="ru-RU" sz="105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lvl="1" indent="-457200" algn="just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Tx/>
              <a:buAutoNum type="arabicPeriod" startAt="4"/>
              <a:defRPr/>
            </a:pPr>
            <a:r>
              <a:rPr lang="ru-RU" sz="2000" dirty="0" smtClean="0">
                <a:latin typeface="Candara" pitchFamily="34" charset="0"/>
              </a:rPr>
              <a:t>Диагностика эмоционально-личностной сферы, межличностных отношений в семье.</a:t>
            </a:r>
          </a:p>
          <a:p>
            <a:pPr lvl="1" indent="-457200" algn="just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Tx/>
              <a:buAutoNum type="arabicPeriod" startAt="4"/>
              <a:defRPr/>
            </a:pPr>
            <a:endParaRPr lang="ru-RU" sz="1050" dirty="0" smtClean="0">
              <a:latin typeface="Candara" pitchFamily="34" charset="0"/>
            </a:endParaRPr>
          </a:p>
          <a:p>
            <a:pPr lvl="1" indent="-457200" algn="just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Tx/>
              <a:buAutoNum type="arabicPeriod" startAt="4"/>
              <a:defRPr/>
            </a:pPr>
            <a:r>
              <a:rPr lang="ru-RU" sz="2000" dirty="0" err="1" smtClean="0">
                <a:latin typeface="Candara" pitchFamily="34" charset="0"/>
              </a:rPr>
              <a:t>Психокоррекционные</a:t>
            </a:r>
            <a:r>
              <a:rPr lang="ru-RU" sz="2000" dirty="0" smtClean="0">
                <a:latin typeface="Candara" pitchFamily="34" charset="0"/>
              </a:rPr>
              <a:t> занятия по программам: «Волевая регуляция  поведения» (11-16  лет), «Я исправлюсь» (7-10 лет).</a:t>
            </a:r>
          </a:p>
          <a:p>
            <a:pPr lvl="1" indent="-457200" algn="just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FontTx/>
              <a:buAutoNum type="arabicPeriod" startAt="4"/>
              <a:defRPr/>
            </a:pPr>
            <a:endParaRPr lang="ru-RU" sz="1050" dirty="0" smtClean="0">
              <a:latin typeface="Candara" pitchFamily="34" charset="0"/>
            </a:endParaRPr>
          </a:p>
          <a:p>
            <a:pPr marL="457200" marR="0" lvl="1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AutoNum type="arabicPeriod" startAt="4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Candara" pitchFamily="34" charset="0"/>
              </a:rPr>
              <a:t>Использование упражнений на повышение уверенности в себе для демонстрации положительных качеств в ребенке.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AutoNum type="arabicPeriod" startAt="5"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" y="0"/>
            <a:ext cx="9144022" cy="68580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475656" y="228600"/>
            <a:ext cx="743974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направления работы с родителями </a:t>
            </a:r>
            <a:r>
              <a:rPr kumimoji="0" lang="ru-RU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девиантного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ребенка: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1916832"/>
            <a:ext cx="7741096" cy="4114800"/>
          </a:xfrm>
          <a:prstGeom prst="rect">
            <a:avLst/>
          </a:prstGeom>
        </p:spPr>
        <p:txBody>
          <a:bodyPr/>
          <a:lstStyle/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latin typeface="Candara" pitchFamily="34" charset="0"/>
              </a:rPr>
              <a:t>Диагностика семейного неблагополучия (анкетирование).</a:t>
            </a: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050" dirty="0" smtClean="0">
              <a:solidFill>
                <a:srgbClr val="000000"/>
              </a:solidFill>
              <a:latin typeface="Candara" pitchFamily="34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</a:rPr>
              <a:t>Индивидуальная работа педагога-психолога, социального педагога  с родителями.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Оказание психологической помощи родителям, имеющим трудности в воспитании ребенка.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</a:rPr>
              <a:t>Оказание педагогической помощи родителям по адекватному воспитанию ребенка в семье.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050" dirty="0" smtClean="0">
              <a:solidFill>
                <a:srgbClr val="000000"/>
              </a:solidFill>
              <a:latin typeface="Candar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Предоставление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информации по проблеме.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</p:txBody>
      </p:sp>
      <p:pic>
        <p:nvPicPr>
          <p:cNvPr id="11" name="Picture 6" descr="https://uszn43.eps74.ru/Storage/Image/PublicationItem/Image/big/591/logo-1024x9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581128"/>
            <a:ext cx="2221415" cy="2062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476375" y="1268413"/>
            <a:ext cx="7343775" cy="5113337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           </a:t>
            </a:r>
            <a:r>
              <a:rPr lang="ru-RU" sz="3300" dirty="0" smtClean="0">
                <a:solidFill>
                  <a:srgbClr val="080808"/>
                </a:solidFill>
                <a:latin typeface="Candara" pitchFamily="34" charset="0"/>
              </a:rPr>
              <a:t>Очевидно, что использование уголовного наказания в отношении  подростка с </a:t>
            </a:r>
            <a:r>
              <a:rPr lang="ru-RU" sz="3300" dirty="0" err="1" smtClean="0">
                <a:solidFill>
                  <a:srgbClr val="080808"/>
                </a:solidFill>
                <a:latin typeface="Candara" pitchFamily="34" charset="0"/>
              </a:rPr>
              <a:t>девиантным</a:t>
            </a:r>
            <a:r>
              <a:rPr lang="ru-RU" sz="3300" dirty="0" smtClean="0">
                <a:solidFill>
                  <a:srgbClr val="080808"/>
                </a:solidFill>
                <a:latin typeface="Candara" pitchFamily="34" charset="0"/>
              </a:rPr>
              <a:t> поведением теряет смысл, так как большинство из них больные люди и нуждаются в медицинской, психологической, социальной помощи.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sz="3300" dirty="0" smtClean="0">
                <a:solidFill>
                  <a:srgbClr val="080808"/>
                </a:solidFill>
                <a:latin typeface="Candara" pitchFamily="34" charset="0"/>
              </a:rPr>
              <a:t>          Как правило, вначале </a:t>
            </a:r>
            <a:r>
              <a:rPr lang="ru-RU" sz="3300" dirty="0" err="1" smtClean="0">
                <a:solidFill>
                  <a:srgbClr val="080808"/>
                </a:solidFill>
                <a:latin typeface="Candara" pitchFamily="34" charset="0"/>
              </a:rPr>
              <a:t>девиантное</a:t>
            </a:r>
            <a:r>
              <a:rPr lang="ru-RU" sz="3300" dirty="0" smtClean="0">
                <a:solidFill>
                  <a:srgbClr val="080808"/>
                </a:solidFill>
                <a:latin typeface="Candara" pitchFamily="34" charset="0"/>
              </a:rPr>
              <a:t> поведение немотивированное. Молодой человек, как правило, хочет соответствовать требованиям общества, но в силу социальных условий неумение правильно определить свои социальные роли, незнания способов социальной адаптации</a:t>
            </a:r>
            <a:r>
              <a:rPr lang="ru-RU" sz="3300" smtClean="0">
                <a:solidFill>
                  <a:srgbClr val="080808"/>
                </a:solidFill>
                <a:latin typeface="Candara" pitchFamily="34" charset="0"/>
              </a:rPr>
              <a:t>, </a:t>
            </a:r>
            <a:r>
              <a:rPr lang="ru-RU" sz="3300" smtClean="0">
                <a:solidFill>
                  <a:srgbClr val="080808"/>
                </a:solidFill>
                <a:latin typeface="Candara" pitchFamily="34" charset="0"/>
              </a:rPr>
              <a:t>низкого </a:t>
            </a:r>
            <a:r>
              <a:rPr lang="ru-RU" sz="3300" dirty="0" smtClean="0">
                <a:solidFill>
                  <a:srgbClr val="080808"/>
                </a:solidFill>
                <a:latin typeface="Candara" pitchFamily="34" charset="0"/>
              </a:rPr>
              <a:t>уровня жизни, он не может этого сделать. </a:t>
            </a:r>
          </a:p>
        </p:txBody>
      </p:sp>
      <p:pic>
        <p:nvPicPr>
          <p:cNvPr id="4" name="Picture 12" descr="JOKES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060575"/>
            <a:ext cx="1077913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" y="0"/>
            <a:ext cx="9144022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15616" y="1484784"/>
            <a:ext cx="4176464" cy="3905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Трудно держать в уме множество воспитательных целей, все равно не удержишь.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Если наши дети будут совестливы и добры, этого достаточно, все остальное приложится.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Из школы, из жизни они сами будут выбирать и вбирать в себя все доброе и честное. 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Они будут воспитуемые,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как говорил Сухомлинский.  </a:t>
            </a:r>
          </a:p>
        </p:txBody>
      </p:sp>
      <p:pic>
        <p:nvPicPr>
          <p:cNvPr id="3" name="Picture 4" descr="https://ds02.infourok.ru/uploads/ex/0f84/0002a793-f75a3752/img10.jpg"/>
          <p:cNvPicPr>
            <a:picLocks noChangeAspect="1" noChangeArrowheads="1"/>
          </p:cNvPicPr>
          <p:nvPr/>
        </p:nvPicPr>
        <p:blipFill>
          <a:blip r:embed="rId3" cstate="print"/>
          <a:srcRect l="23470" t="11084" r="17468" b="4266"/>
          <a:stretch>
            <a:fillRect/>
          </a:stretch>
        </p:blipFill>
        <p:spPr bwMode="auto">
          <a:xfrm>
            <a:off x="5292080" y="332656"/>
            <a:ext cx="385192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pic>
        <p:nvPicPr>
          <p:cNvPr id="7" name="Picture 7" descr="D:\САВЧЕНКО\НАБОР КАРТИНОК\ШАБЛОНЫ  ШКОЛА 2\r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16632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3645024"/>
            <a:ext cx="67866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" y="0"/>
            <a:ext cx="9144022" cy="6858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259632" y="285728"/>
            <a:ext cx="767008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5125" eaLnBrk="1" hangingPunct="1">
              <a:tabLst>
                <a:tab pos="450850" algn="l"/>
              </a:tabLst>
            </a:pP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 с семьёй: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Профилактика и коррекция дисгармонии семейных отношений, устранение недостатков семейного воспитания как важнейших факторов, вызывающих отклонения в поведении детей.</a:t>
            </a:r>
            <a:endParaRPr lang="ru-RU" sz="2000" dirty="0" smtClean="0">
              <a:latin typeface="Candara" pitchFamily="34" charset="0"/>
              <a:cs typeface="Arial" pitchFamily="34" charset="0"/>
            </a:endParaRPr>
          </a:p>
          <a:p>
            <a:pPr indent="365125" eaLnBrk="1" hangingPunct="1">
              <a:tabLst>
                <a:tab pos="450850" algn="l"/>
              </a:tabLst>
            </a:pPr>
            <a:endParaRPr lang="ru-RU" sz="2000" b="1" dirty="0" smtClean="0"/>
          </a:p>
          <a:p>
            <a:pPr indent="365125" eaLnBrk="1" hangingPunct="1">
              <a:tabLst>
                <a:tab pos="450850" algn="l"/>
              </a:tabLst>
            </a:pP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с семьёй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40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проведение информационно-просветительской работы в целях восстановления здоровых взаимоотношений между ее членами семьи;</a:t>
            </a:r>
            <a:endParaRPr lang="ru-RU" sz="2000" dirty="0" smtClean="0">
              <a:latin typeface="Candara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проведение диагностической работы с целью выявления типа семейного воспитания, установок родителей по отношению к детям и гармоничности семейных отношений в целом;</a:t>
            </a:r>
            <a:endParaRPr lang="ru-RU" sz="2000" dirty="0" smtClean="0">
              <a:latin typeface="Candara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000" dirty="0" err="1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психокоррекционной</a:t>
            </a:r>
            <a:r>
              <a:rPr lang="ru-RU" sz="2000" dirty="0" smtClean="0">
                <a:solidFill>
                  <a:srgbClr val="000000"/>
                </a:solidFill>
                <a:latin typeface="Candara" pitchFamily="34" charset="0"/>
                <a:ea typeface="Times New Roman" pitchFamily="18" charset="0"/>
                <a:cs typeface="Times New Roman" pitchFamily="18" charset="0"/>
              </a:rPr>
              <a:t> работы в целях коррекции имеющихся отклонений в семейном воспитании.</a:t>
            </a:r>
            <a:endParaRPr lang="ru-RU" sz="2000" dirty="0" smtClean="0">
              <a:latin typeface="Candara" pitchFamily="34" charset="0"/>
              <a:cs typeface="Arial" pitchFamily="34" charset="0"/>
            </a:endParaRPr>
          </a:p>
          <a:p>
            <a:pPr indent="365125" eaLnBrk="1" hangingPunct="1">
              <a:tabLst>
                <a:tab pos="450850" algn="l"/>
              </a:tabLst>
            </a:pPr>
            <a:endParaRPr lang="ru-RU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59632" y="548680"/>
            <a:ext cx="7429552" cy="334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ru-RU" sz="4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поведение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75000"/>
            </a:pPr>
            <a:r>
              <a:rPr lang="ru-RU" sz="2400" dirty="0" smtClean="0">
                <a:solidFill>
                  <a:srgbClr val="000000"/>
                </a:solidFill>
                <a:latin typeface="Candara" pitchFamily="34" charset="0"/>
              </a:rPr>
              <a:t>– это устойчивое поведение личности, отклоняющееся от наиболее важных социальных правил и норм общества и причиняющее реальный ущерб обществу или самой личности.</a:t>
            </a:r>
            <a:r>
              <a:rPr lang="ru-RU" sz="2400" b="1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 sz="2400" dirty="0" smtClean="0">
                <a:solidFill>
                  <a:srgbClr val="1B1810"/>
                </a:solidFill>
                <a:latin typeface="Candara" pitchFamily="34" charset="0"/>
                <a:cs typeface="Times New Roman" pitchFamily="18" charset="0"/>
              </a:rPr>
              <a:t>Это поведение выражается в форме проступков и преступлений.</a:t>
            </a:r>
            <a:endParaRPr lang="ru-RU" sz="2400" dirty="0" smtClean="0">
              <a:latin typeface="Candara" pitchFamily="34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75000"/>
            </a:pPr>
            <a:endParaRPr lang="ru-RU" sz="2800" b="1" dirty="0">
              <a:solidFill>
                <a:srgbClr val="000000"/>
              </a:solidFill>
              <a:latin typeface="Candara" pitchFamily="34" charset="0"/>
            </a:endParaRPr>
          </a:p>
        </p:txBody>
      </p:sp>
      <p:pic>
        <p:nvPicPr>
          <p:cNvPr id="18434" name="Picture 2" descr="https://iknigi.net/books_files/online_html/116142/i_0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45024"/>
            <a:ext cx="6840760" cy="3072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115616" y="357166"/>
            <a:ext cx="789025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kumimoji="1" lang="ru-RU" sz="4000" b="1" dirty="0">
                <a:solidFill>
                  <a:srgbClr val="006600"/>
                </a:solidFill>
                <a:latin typeface="Times New Roman" pitchFamily="18" charset="0"/>
              </a:rPr>
              <a:t>Формы </a:t>
            </a:r>
            <a:r>
              <a:rPr kumimoji="1" lang="ru-RU" sz="4000" b="1" dirty="0" smtClean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kumimoji="1" lang="ru-RU" sz="4000" b="1" dirty="0" err="1" smtClean="0">
                <a:solidFill>
                  <a:srgbClr val="006600"/>
                </a:solidFill>
                <a:latin typeface="Times New Roman" pitchFamily="18" charset="0"/>
              </a:rPr>
              <a:t>девиантного</a:t>
            </a:r>
            <a:r>
              <a:rPr kumimoji="1" lang="ru-RU" sz="4000" b="1" dirty="0" smtClean="0">
                <a:solidFill>
                  <a:srgbClr val="006600"/>
                </a:solidFill>
                <a:latin typeface="Times New Roman" pitchFamily="18" charset="0"/>
              </a:rPr>
              <a:t> поведения</a:t>
            </a:r>
            <a:r>
              <a:rPr kumimoji="1" lang="ru-RU" sz="4000" b="1" dirty="0">
                <a:solidFill>
                  <a:srgbClr val="006600"/>
                </a:solidFill>
                <a:latin typeface="Times New Roman" pitchFamily="18" charset="0"/>
              </a:rPr>
              <a:t>:</a:t>
            </a:r>
          </a:p>
          <a:p>
            <a:pPr eaLnBrk="1" hangingPunct="1"/>
            <a:endParaRPr kumimoji="1" lang="ru-RU" sz="28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eaLnBrk="1" hangingPunct="1"/>
            <a:endParaRPr kumimoji="1" lang="ru-RU" sz="2800" b="1" dirty="0" smtClean="0">
              <a:latin typeface="Times New Roman" pitchFamily="18" charset="0"/>
            </a:endParaRPr>
          </a:p>
          <a:p>
            <a:pPr eaLnBrk="1" hangingPunct="1"/>
            <a:r>
              <a:rPr kumimoji="1" lang="ru-RU" sz="3200" b="1" dirty="0" err="1" smtClean="0">
                <a:solidFill>
                  <a:srgbClr val="7030A0"/>
                </a:solidFill>
                <a:latin typeface="Times New Roman" pitchFamily="18" charset="0"/>
              </a:rPr>
              <a:t>Антисоциальное</a:t>
            </a:r>
            <a:r>
              <a:rPr kumimoji="1" lang="ru-RU" sz="3200" b="1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kumimoji="1" lang="ru-RU" sz="3200" b="1" dirty="0">
                <a:solidFill>
                  <a:srgbClr val="7030A0"/>
                </a:solidFill>
                <a:latin typeface="Times New Roman" pitchFamily="18" charset="0"/>
              </a:rPr>
              <a:t>поведение</a:t>
            </a:r>
          </a:p>
          <a:p>
            <a:pPr eaLnBrk="1" hangingPunct="1">
              <a:buFontTx/>
              <a:buChar char="•"/>
            </a:pPr>
            <a:endParaRPr kumimoji="1" lang="ru-RU" sz="32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2" eaLnBrk="1" hangingPunct="1"/>
            <a:r>
              <a:rPr kumimoji="1" lang="ru-RU" sz="3200" b="1" dirty="0">
                <a:solidFill>
                  <a:srgbClr val="FF0000"/>
                </a:solidFill>
                <a:latin typeface="Times New Roman" pitchFamily="18" charset="0"/>
              </a:rPr>
              <a:t>Асоциальное поведение</a:t>
            </a:r>
          </a:p>
          <a:p>
            <a:pPr lvl="2" eaLnBrk="1" hangingPunct="1">
              <a:buFontTx/>
              <a:buChar char="•"/>
            </a:pPr>
            <a:endParaRPr kumimoji="1" lang="ru-RU" sz="32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3" eaLnBrk="1" hangingPunct="1"/>
            <a:r>
              <a:rPr kumimoji="1" lang="ru-RU" sz="3200" b="1" dirty="0" err="1">
                <a:solidFill>
                  <a:srgbClr val="0000FF"/>
                </a:solidFill>
                <a:latin typeface="Times New Roman" pitchFamily="18" charset="0"/>
              </a:rPr>
              <a:t>Аутодеструктивное</a:t>
            </a:r>
            <a:r>
              <a:rPr kumimoji="1" lang="ru-RU" sz="3200" b="1" dirty="0">
                <a:solidFill>
                  <a:srgbClr val="0000FF"/>
                </a:solidFill>
                <a:latin typeface="Times New Roman" pitchFamily="18" charset="0"/>
              </a:rPr>
              <a:t> поведение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971601" y="2204864"/>
            <a:ext cx="1512168" cy="2160240"/>
          </a:xfrm>
          <a:prstGeom prst="line">
            <a:avLst/>
          </a:prstGeom>
          <a:noFill/>
          <a:ln w="69850">
            <a:solidFill>
              <a:srgbClr val="80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7410" name="Picture 2" descr="https://ds03.infourok.ru/uploads/ex/0b2a/00025519-30beeaa2/img8.jpg"/>
          <p:cNvPicPr>
            <a:picLocks noChangeAspect="1" noChangeArrowheads="1"/>
          </p:cNvPicPr>
          <p:nvPr/>
        </p:nvPicPr>
        <p:blipFill>
          <a:blip r:embed="rId3" cstate="print"/>
          <a:srcRect l="13387" t="26250" r="13376" b="30701"/>
          <a:stretch>
            <a:fillRect/>
          </a:stretch>
        </p:blipFill>
        <p:spPr bwMode="auto">
          <a:xfrm>
            <a:off x="899592" y="4365104"/>
            <a:ext cx="770485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" y="0"/>
            <a:ext cx="9144022" cy="6858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47664" y="2564904"/>
            <a:ext cx="7368354" cy="5000625"/>
          </a:xfrm>
          <a:prstGeom prst="rect">
            <a:avLst/>
          </a:prstGeom>
          <a:noFill/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  </a:t>
            </a:r>
            <a:endParaRPr kumimoji="1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dirty="0" smtClean="0">
                <a:latin typeface="Candara" pitchFamily="34" charset="0"/>
              </a:rPr>
              <a:t> </a:t>
            </a:r>
            <a:r>
              <a:rPr kumimoji="1" lang="ru-RU" sz="2400" b="1" dirty="0" smtClean="0">
                <a:latin typeface="Candara" pitchFamily="34" charset="0"/>
              </a:rPr>
              <a:t>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Насилие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над более младшими и слабыми сверстниками,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  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   животными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1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        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 Воровство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ndara" pitchFamily="34" charset="0"/>
              </a:rPr>
              <a:t>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1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           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Мелкое хулиганство.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1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                 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Вандализм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1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                         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Порча </a:t>
            </a: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чужого имущества.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1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</a:rPr>
              <a:t>                                  </a:t>
            </a: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1547664" y="2852936"/>
            <a:ext cx="1944216" cy="3528392"/>
          </a:xfrm>
          <a:prstGeom prst="line">
            <a:avLst/>
          </a:prstGeom>
          <a:noFill/>
          <a:ln w="69850">
            <a:solidFill>
              <a:srgbClr val="80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214290"/>
            <a:ext cx="714380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lnSpc>
                <a:spcPct val="90000"/>
              </a:lnSpc>
              <a:spcBef>
                <a:spcPct val="20000"/>
              </a:spcBef>
              <a:defRPr/>
            </a:pPr>
            <a:endParaRPr kumimoji="1" lang="ru-RU" dirty="0" smtClean="0">
              <a:latin typeface="Candara" pitchFamily="34" charset="0"/>
            </a:endParaRP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800" dirty="0" smtClean="0">
                <a:solidFill>
                  <a:srgbClr val="800000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07704" y="428604"/>
            <a:ext cx="687913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4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1.Антисоциальное поведение</a:t>
            </a:r>
            <a:endParaRPr kumimoji="1"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400" dirty="0" smtClean="0">
                <a:latin typeface="Candara" pitchFamily="34" charset="0"/>
              </a:rPr>
              <a:t>поведение, противоречащее правовым нормам и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400" dirty="0" smtClean="0">
                <a:latin typeface="Candara" pitchFamily="34" charset="0"/>
              </a:rPr>
              <a:t>угрожающее социальному порядку и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400" dirty="0" smtClean="0">
                <a:latin typeface="Candara" pitchFamily="34" charset="0"/>
              </a:rPr>
              <a:t>благополучию окружающих:</a:t>
            </a:r>
            <a:endParaRPr lang="ru-RU" sz="2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501008"/>
            <a:ext cx="1833485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941168"/>
            <a:ext cx="1800594" cy="135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" y="0"/>
            <a:ext cx="9144022" cy="68580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79712" y="285728"/>
            <a:ext cx="695000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 Асоциальное поведение –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ea typeface="+mj-ea"/>
                <a:cs typeface="Times New Roman" pitchFamily="18" charset="0"/>
              </a:rPr>
              <a:t>у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клонение от выполнения морально-нравственных норм, принятых в обществе, угрожающее благополучию межличностных отношений: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403648" y="2647950"/>
            <a:ext cx="7493580" cy="42100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Побеги из дома.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Систематические пропуски в школе.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Агрессивное поведение.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Ложь.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   Вымогательство.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      Беспорядочные половые связи.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Candara" pitchFamily="34" charset="0"/>
              </a:rPr>
              <a:t>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Настенные  надписи  и  рисунки непристойного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</a:t>
            </a:r>
            <a:r>
              <a:rPr lang="ru-RU" sz="2000" b="1" dirty="0" smtClean="0">
                <a:latin typeface="Candara" pitchFamily="34" charset="0"/>
              </a:rPr>
              <a:t>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характера.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5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             Ненормативная лексика.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1691680" y="2897560"/>
            <a:ext cx="1440160" cy="3771800"/>
          </a:xfrm>
          <a:prstGeom prst="line">
            <a:avLst/>
          </a:prstGeom>
          <a:noFill/>
          <a:ln w="69850">
            <a:solidFill>
              <a:srgbClr val="80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077072"/>
            <a:ext cx="1667644" cy="1406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 b="4788"/>
          <a:stretch>
            <a:fillRect/>
          </a:stretch>
        </p:blipFill>
        <p:spPr bwMode="auto">
          <a:xfrm>
            <a:off x="7572308" y="2204864"/>
            <a:ext cx="1248164" cy="1873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22" cy="6858000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59633" y="2636912"/>
            <a:ext cx="2088232" cy="3600400"/>
          </a:xfrm>
          <a:prstGeom prst="line">
            <a:avLst/>
          </a:prstGeom>
          <a:noFill/>
          <a:ln w="69850">
            <a:solidFill>
              <a:srgbClr val="80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619672" y="332656"/>
            <a:ext cx="727280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3.Аутодеструктивное поведение</a:t>
            </a:r>
            <a:r>
              <a:rPr kumimoji="1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1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1" lang="ru-RU" sz="2400" dirty="0" smtClean="0">
                <a:latin typeface="Candara" pitchFamily="34" charset="0"/>
                <a:ea typeface="+mj-ea"/>
                <a:cs typeface="+mj-cs"/>
              </a:rPr>
              <a:t>п</a:t>
            </a:r>
            <a:r>
              <a:rPr kumimoji="1" lang="ru-RU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оведение</a:t>
            </a:r>
            <a:r>
              <a:rPr kumimoji="1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, отклоняющееся от медицинских и психологических норм, угрожающее целостности и развитию личности</a:t>
            </a:r>
            <a:r>
              <a:rPr kumimoji="1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1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115617" y="2564904"/>
            <a:ext cx="7560840" cy="396044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1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Токсикомания</a:t>
            </a:r>
            <a:r>
              <a:rPr kumimoji="1" lang="ru-RU" sz="2400" dirty="0" smtClean="0">
                <a:latin typeface="Candara" pitchFamily="34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05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</a:t>
            </a:r>
            <a:r>
              <a:rPr kumimoji="1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Наркомания.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 </a:t>
            </a:r>
            <a:r>
              <a:rPr kumimoji="1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Анорексия</a:t>
            </a:r>
            <a:r>
              <a:rPr kumimoji="1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1" lang="ru-RU" sz="2400" dirty="0" smtClean="0">
                <a:latin typeface="Candara" pitchFamily="34" charset="0"/>
              </a:rPr>
              <a:t>                         Суицид. 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kumimoji="1" lang="ru-RU" sz="1050" dirty="0" smtClean="0">
              <a:latin typeface="Candara" pitchFamily="34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1" lang="ru-RU" sz="2400" dirty="0" smtClean="0">
                <a:latin typeface="Candara" pitchFamily="34" charset="0"/>
              </a:rPr>
              <a:t>                             Компьютерная зависимость.</a:t>
            </a:r>
            <a:endParaRPr lang="ru-RU" sz="105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</a:rPr>
              <a:t>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 b="4620"/>
          <a:stretch>
            <a:fillRect/>
          </a:stretch>
        </p:blipFill>
        <p:spPr bwMode="auto">
          <a:xfrm>
            <a:off x="6948264" y="1916832"/>
            <a:ext cx="1872208" cy="1387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941168"/>
            <a:ext cx="1350144" cy="173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429000"/>
            <a:ext cx="1798204" cy="1325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Характерные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черты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поведения: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075613" cy="4352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Candara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Эмоциональная неуравновешенность.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Тщеславие.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Нечувствительность к страданиям других.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Упрямство.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Агрессивность.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andara" pitchFamily="34" charset="0"/>
              </a:rPr>
              <a:t>Насильственные правонарушения совершаются потребностями самоутверждения, недостатками воспитания.</a:t>
            </a:r>
          </a:p>
        </p:txBody>
      </p:sp>
      <p:pic>
        <p:nvPicPr>
          <p:cNvPr id="6" name="Picture 13" descr="JOKES0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885" y="1700808"/>
            <a:ext cx="192209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качать шаблон “Цветные блоки, абстракция” для презентаций PowerPoint, 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покойный фон для презентаций смарт: 7 тыс изображений найдено в  Яндекс.Картинках в 2020 г | Розетки, Шаблоны power point, Презен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75656" y="568424"/>
            <a:ext cx="742955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риска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Candara" pitchFamily="34" charset="0"/>
              </a:rPr>
              <a:t>Семья.</a:t>
            </a:r>
            <a:endParaRPr lang="ru-RU" sz="2800" dirty="0">
              <a:latin typeface="Candara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Candara" pitchFamily="34" charset="0"/>
              </a:rPr>
              <a:t>Наследственность.</a:t>
            </a:r>
            <a:endParaRPr lang="ru-RU" sz="2800" dirty="0">
              <a:latin typeface="Candara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>
                <a:latin typeface="Candara" pitchFamily="34" charset="0"/>
              </a:rPr>
              <a:t>Проблемы в подростковом </a:t>
            </a:r>
            <a:r>
              <a:rPr lang="ru-RU" sz="2800" dirty="0" smtClean="0">
                <a:latin typeface="Candara" pitchFamily="34" charset="0"/>
              </a:rPr>
              <a:t>возрасте.</a:t>
            </a:r>
            <a:endParaRPr lang="ru-RU" sz="2800" dirty="0">
              <a:latin typeface="Candara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>
                <a:latin typeface="Candara" pitchFamily="34" charset="0"/>
              </a:rPr>
              <a:t>Отсутствие прочных социальных </a:t>
            </a:r>
            <a:r>
              <a:rPr lang="ru-RU" sz="2800" dirty="0" smtClean="0">
                <a:latin typeface="Candara" pitchFamily="34" charset="0"/>
              </a:rPr>
              <a:t>связей</a:t>
            </a:r>
            <a:r>
              <a:rPr lang="ru-RU" sz="2800" b="1" dirty="0" smtClean="0"/>
              <a:t> </a:t>
            </a:r>
            <a:r>
              <a:rPr lang="ru-RU" sz="2800" dirty="0" smtClean="0">
                <a:latin typeface="Candara" pitchFamily="34" charset="0"/>
              </a:rPr>
              <a:t>(семья, школа, соседи).</a:t>
            </a:r>
          </a:p>
          <a:p>
            <a:pPr marL="342900" indent="-342900"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Candara" pitchFamily="34" charset="0"/>
              </a:rPr>
              <a:t>. </a:t>
            </a:r>
            <a:endParaRPr lang="ru-RU" sz="2800" dirty="0">
              <a:latin typeface="Candara" pitchFamily="34" charset="0"/>
            </a:endParaRPr>
          </a:p>
        </p:txBody>
      </p:sp>
      <p:pic>
        <p:nvPicPr>
          <p:cNvPr id="13314" name="Picture 2" descr="http://img.labirint.ru/images/comments_pic/1106/03labf8sh1297222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237371"/>
            <a:ext cx="7848872" cy="2620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9939120</TotalTime>
  <Words>762</Words>
  <Application>Microsoft Office PowerPoint</Application>
  <PresentationFormat>Экран (4:3)</PresentationFormat>
  <Paragraphs>200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Характерные черты девиантного поведения: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Вывод: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122</cp:revision>
  <dcterms:created xsi:type="dcterms:W3CDTF">2020-10-02T07:27:05Z</dcterms:created>
  <dcterms:modified xsi:type="dcterms:W3CDTF">2020-11-24T00:45:55Z</dcterms:modified>
</cp:coreProperties>
</file>