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0" r:id="rId2"/>
    <p:sldId id="304" r:id="rId3"/>
    <p:sldId id="326" r:id="rId4"/>
    <p:sldId id="327" r:id="rId5"/>
    <p:sldId id="310" r:id="rId6"/>
    <p:sldId id="301" r:id="rId7"/>
    <p:sldId id="302" r:id="rId8"/>
    <p:sldId id="312" r:id="rId9"/>
    <p:sldId id="311" r:id="rId10"/>
    <p:sldId id="313" r:id="rId11"/>
    <p:sldId id="315" r:id="rId12"/>
    <p:sldId id="314" r:id="rId13"/>
    <p:sldId id="318" r:id="rId14"/>
    <p:sldId id="303" r:id="rId15"/>
    <p:sldId id="289" r:id="rId16"/>
    <p:sldId id="316" r:id="rId17"/>
    <p:sldId id="323" r:id="rId18"/>
    <p:sldId id="324" r:id="rId19"/>
    <p:sldId id="325" r:id="rId20"/>
    <p:sldId id="317" r:id="rId21"/>
    <p:sldId id="319" r:id="rId22"/>
    <p:sldId id="288" r:id="rId23"/>
    <p:sldId id="320" r:id="rId24"/>
    <p:sldId id="321" r:id="rId25"/>
    <p:sldId id="322" r:id="rId26"/>
    <p:sldId id="297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00"/>
    <a:srgbClr val="9966FF"/>
    <a:srgbClr val="006600"/>
    <a:srgbClr val="CC3300"/>
    <a:srgbClr val="FF9900"/>
    <a:srgbClr val="00CC00"/>
    <a:srgbClr val="FF33CC"/>
    <a:srgbClr val="FF0066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4660"/>
  </p:normalViewPr>
  <p:slideViewPr>
    <p:cSldViewPr>
      <p:cViewPr varScale="1">
        <p:scale>
          <a:sx n="70" d="100"/>
          <a:sy n="70" d="100"/>
        </p:scale>
        <p:origin x="-13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2" Type="http://schemas.openxmlformats.org/officeDocument/2006/relationships/image" Target="../media/image3.wmf"/><Relationship Id="rId16" Type="http://schemas.openxmlformats.org/officeDocument/2006/relationships/image" Target="../media/image17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5" Type="http://schemas.openxmlformats.org/officeDocument/2006/relationships/image" Target="../media/image1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Relationship Id="rId1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18" Type="http://schemas.openxmlformats.org/officeDocument/2006/relationships/image" Target="../media/image1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17" Type="http://schemas.openxmlformats.org/officeDocument/2006/relationships/image" Target="../media/image18.wmf"/><Relationship Id="rId2" Type="http://schemas.openxmlformats.org/officeDocument/2006/relationships/image" Target="../media/image3.wmf"/><Relationship Id="rId16" Type="http://schemas.openxmlformats.org/officeDocument/2006/relationships/image" Target="../media/image17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5" Type="http://schemas.openxmlformats.org/officeDocument/2006/relationships/image" Target="../media/image1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Relationship Id="rId1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18" Type="http://schemas.openxmlformats.org/officeDocument/2006/relationships/image" Target="../media/image1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17" Type="http://schemas.openxmlformats.org/officeDocument/2006/relationships/image" Target="../media/image18.wmf"/><Relationship Id="rId2" Type="http://schemas.openxmlformats.org/officeDocument/2006/relationships/image" Target="../media/image3.wmf"/><Relationship Id="rId16" Type="http://schemas.openxmlformats.org/officeDocument/2006/relationships/image" Target="../media/image17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5" Type="http://schemas.openxmlformats.org/officeDocument/2006/relationships/image" Target="../media/image1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Relationship Id="rId1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22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B9CAC-8AD7-482A-A70C-F4CC1C8AA041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0B9F4-F1C5-4E71-93FC-2595A852D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916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0B9F4-F1C5-4E71-93FC-2595A852D10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196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4ADC2-CD65-480A-9C0E-CE9B4F8261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03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6264F-CD3C-4FF7-8D23-114C1A3151A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61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C99C1-6F90-4253-948B-8CE8E959998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17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4DBDF-D25E-4801-AE08-8D31DB83B72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61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F6311-12E8-4342-94FD-EB4A7F746FD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2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F6EFB-C455-48B3-88F6-2793EE3576B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7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61058-1579-4C65-9618-265BD6E4F7F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453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F9725-BB0C-408A-8A96-3407255DE65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39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DECEE-39D5-41AF-8778-D5BB4E64D50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9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77F14-BD72-44E4-BA35-09E56382E38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48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89ED01-120F-4EA6-AE29-0DEAAC20779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70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3689F2-8D2E-40CD-BB37-EB613816775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68.bin"/><Relationship Id="rId4" Type="http://schemas.openxmlformats.org/officeDocument/2006/relationships/image" Target="../media/image39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46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7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2.wmf"/><Relationship Id="rId32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4.wmf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5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13" Type="http://schemas.openxmlformats.org/officeDocument/2006/relationships/image" Target="../media/image52.wmf"/><Relationship Id="rId3" Type="http://schemas.openxmlformats.org/officeDocument/2006/relationships/image" Target="../media/image55.png"/><Relationship Id="rId7" Type="http://schemas.openxmlformats.org/officeDocument/2006/relationships/image" Target="../media/image49.wmf"/><Relationship Id="rId12" Type="http://schemas.openxmlformats.org/officeDocument/2006/relationships/oleObject" Target="../embeddings/oleObject74.bin"/><Relationship Id="rId17" Type="http://schemas.openxmlformats.org/officeDocument/2006/relationships/image" Target="../media/image5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6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51.wmf"/><Relationship Id="rId5" Type="http://schemas.openxmlformats.org/officeDocument/2006/relationships/image" Target="../media/image48.wmf"/><Relationship Id="rId15" Type="http://schemas.openxmlformats.org/officeDocument/2006/relationships/image" Target="../media/image53.wmf"/><Relationship Id="rId10" Type="http://schemas.openxmlformats.org/officeDocument/2006/relationships/oleObject" Target="../embeddings/oleObject73.bin"/><Relationship Id="rId4" Type="http://schemas.openxmlformats.org/officeDocument/2006/relationships/oleObject" Target="../embeddings/oleObject70.bin"/><Relationship Id="rId9" Type="http://schemas.openxmlformats.org/officeDocument/2006/relationships/image" Target="../media/image50.wmf"/><Relationship Id="rId14" Type="http://schemas.openxmlformats.org/officeDocument/2006/relationships/oleObject" Target="../embeddings/oleObject75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" Type="http://schemas.openxmlformats.org/officeDocument/2006/relationships/oleObject" Target="../embeddings/oleObject17.bin"/><Relationship Id="rId21" Type="http://schemas.openxmlformats.org/officeDocument/2006/relationships/oleObject" Target="../embeddings/oleObject26.bin"/><Relationship Id="rId34" Type="http://schemas.openxmlformats.org/officeDocument/2006/relationships/image" Target="../media/image17.wmf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24.bin"/><Relationship Id="rId25" Type="http://schemas.openxmlformats.org/officeDocument/2006/relationships/oleObject" Target="../embeddings/oleObject28.bin"/><Relationship Id="rId33" Type="http://schemas.openxmlformats.org/officeDocument/2006/relationships/oleObject" Target="../embeddings/oleObject32.bin"/><Relationship Id="rId38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29" Type="http://schemas.openxmlformats.org/officeDocument/2006/relationships/oleObject" Target="../embeddings/oleObject30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21.bin"/><Relationship Id="rId24" Type="http://schemas.openxmlformats.org/officeDocument/2006/relationships/image" Target="../media/image12.wmf"/><Relationship Id="rId32" Type="http://schemas.openxmlformats.org/officeDocument/2006/relationships/image" Target="../media/image16.wmf"/><Relationship Id="rId37" Type="http://schemas.openxmlformats.org/officeDocument/2006/relationships/oleObject" Target="../embeddings/oleObject34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23" Type="http://schemas.openxmlformats.org/officeDocument/2006/relationships/oleObject" Target="../embeddings/oleObject27.bin"/><Relationship Id="rId28" Type="http://schemas.openxmlformats.org/officeDocument/2006/relationships/image" Target="../media/image14.wmf"/><Relationship Id="rId36" Type="http://schemas.openxmlformats.org/officeDocument/2006/relationships/image" Target="../media/image18.wmf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25.bin"/><Relationship Id="rId31" Type="http://schemas.openxmlformats.org/officeDocument/2006/relationships/oleObject" Target="../embeddings/oleObject31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29.bin"/><Relationship Id="rId30" Type="http://schemas.openxmlformats.org/officeDocument/2006/relationships/image" Target="../media/image15.wmf"/><Relationship Id="rId35" Type="http://schemas.openxmlformats.org/officeDocument/2006/relationships/oleObject" Target="../embeddings/oleObject33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40.bin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" Type="http://schemas.openxmlformats.org/officeDocument/2006/relationships/oleObject" Target="../embeddings/oleObject35.bin"/><Relationship Id="rId21" Type="http://schemas.openxmlformats.org/officeDocument/2006/relationships/oleObject" Target="../embeddings/oleObject44.bin"/><Relationship Id="rId34" Type="http://schemas.openxmlformats.org/officeDocument/2006/relationships/image" Target="../media/image17.wmf"/><Relationship Id="rId7" Type="http://schemas.openxmlformats.org/officeDocument/2006/relationships/oleObject" Target="../embeddings/oleObject37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42.bin"/><Relationship Id="rId25" Type="http://schemas.openxmlformats.org/officeDocument/2006/relationships/oleObject" Target="../embeddings/oleObject46.bin"/><Relationship Id="rId33" Type="http://schemas.openxmlformats.org/officeDocument/2006/relationships/oleObject" Target="../embeddings/oleObject50.bin"/><Relationship Id="rId38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29" Type="http://schemas.openxmlformats.org/officeDocument/2006/relationships/oleObject" Target="../embeddings/oleObject48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39.bin"/><Relationship Id="rId24" Type="http://schemas.openxmlformats.org/officeDocument/2006/relationships/image" Target="../media/image12.wmf"/><Relationship Id="rId32" Type="http://schemas.openxmlformats.org/officeDocument/2006/relationships/image" Target="../media/image16.wmf"/><Relationship Id="rId37" Type="http://schemas.openxmlformats.org/officeDocument/2006/relationships/oleObject" Target="../embeddings/oleObject52.bin"/><Relationship Id="rId5" Type="http://schemas.openxmlformats.org/officeDocument/2006/relationships/oleObject" Target="../embeddings/oleObject36.bin"/><Relationship Id="rId15" Type="http://schemas.openxmlformats.org/officeDocument/2006/relationships/oleObject" Target="../embeddings/oleObject41.bin"/><Relationship Id="rId23" Type="http://schemas.openxmlformats.org/officeDocument/2006/relationships/oleObject" Target="../embeddings/oleObject45.bin"/><Relationship Id="rId28" Type="http://schemas.openxmlformats.org/officeDocument/2006/relationships/image" Target="../media/image14.wmf"/><Relationship Id="rId36" Type="http://schemas.openxmlformats.org/officeDocument/2006/relationships/image" Target="../media/image18.wmf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43.bin"/><Relationship Id="rId31" Type="http://schemas.openxmlformats.org/officeDocument/2006/relationships/oleObject" Target="../embeddings/oleObject49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38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47.bin"/><Relationship Id="rId30" Type="http://schemas.openxmlformats.org/officeDocument/2006/relationships/image" Target="../media/image15.wmf"/><Relationship Id="rId35" Type="http://schemas.openxmlformats.org/officeDocument/2006/relationships/oleObject" Target="../embeddings/oleObject5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58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28.wmf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56.bin"/><Relationship Id="rId17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6.wmf"/><Relationship Id="rId20" Type="http://schemas.openxmlformats.org/officeDocument/2006/relationships/oleObject" Target="../embeddings/oleObject59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4.bin"/><Relationship Id="rId11" Type="http://schemas.openxmlformats.org/officeDocument/2006/relationships/image" Target="../media/image31.png"/><Relationship Id="rId5" Type="http://schemas.openxmlformats.org/officeDocument/2006/relationships/image" Target="../media/image22.wmf"/><Relationship Id="rId15" Type="http://schemas.openxmlformats.org/officeDocument/2006/relationships/oleObject" Target="../embeddings/oleObject57.bin"/><Relationship Id="rId23" Type="http://schemas.openxmlformats.org/officeDocument/2006/relationships/image" Target="../media/image29.wmf"/><Relationship Id="rId10" Type="http://schemas.openxmlformats.org/officeDocument/2006/relationships/image" Target="../media/image24.wmf"/><Relationship Id="rId19" Type="http://schemas.openxmlformats.org/officeDocument/2006/relationships/image" Target="../media/image27.wmf"/><Relationship Id="rId4" Type="http://schemas.openxmlformats.org/officeDocument/2006/relationships/oleObject" Target="../embeddings/oleObject53.bin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32.png"/><Relationship Id="rId22" Type="http://schemas.openxmlformats.org/officeDocument/2006/relationships/oleObject" Target="../embeddings/oleObject6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13" Type="http://schemas.openxmlformats.org/officeDocument/2006/relationships/oleObject" Target="../embeddings/oleObject66.bin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65.bin"/><Relationship Id="rId5" Type="http://schemas.openxmlformats.org/officeDocument/2006/relationships/oleObject" Target="../embeddings/oleObject62.bin"/><Relationship Id="rId10" Type="http://schemas.openxmlformats.org/officeDocument/2006/relationships/image" Target="../media/image36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64.bin"/><Relationship Id="rId14" Type="http://schemas.openxmlformats.org/officeDocument/2006/relationships/image" Target="../media/image3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1800" y="4725144"/>
            <a:ext cx="5688632" cy="136815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b="1" i="1" dirty="0" smtClean="0">
                <a:latin typeface="Monotype Corsiva" panose="03010101010201010101" pitchFamily="66" charset="0"/>
              </a:rPr>
              <a:t>Филина Марина Александровна учитель математики</a:t>
            </a:r>
            <a:endParaRPr lang="ru-RU" sz="2000" b="1" i="1" dirty="0">
              <a:latin typeface="Monotype Corsiva" panose="03010101010201010101" pitchFamily="66" charset="0"/>
            </a:endParaRPr>
          </a:p>
          <a:p>
            <a:pPr>
              <a:lnSpc>
                <a:spcPct val="80000"/>
              </a:lnSpc>
            </a:pPr>
            <a:r>
              <a:rPr lang="en-US" sz="2000" b="1" dirty="0" smtClean="0">
                <a:latin typeface="Monotype Corsiva" panose="03010101010201010101" pitchFamily="66" charset="0"/>
              </a:rPr>
              <a:t>I </a:t>
            </a:r>
            <a:r>
              <a:rPr lang="ru-RU" sz="2000" b="1" dirty="0" smtClean="0">
                <a:latin typeface="Monotype Corsiva" panose="03010101010201010101" pitchFamily="66" charset="0"/>
              </a:rPr>
              <a:t>квалификационная категория</a:t>
            </a:r>
            <a:endParaRPr lang="ru-RU" sz="2000" b="1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6" y="1772816"/>
            <a:ext cx="796437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Считай, </a:t>
            </a:r>
          </a:p>
          <a:p>
            <a:r>
              <a:rPr lang="ru-RU" sz="4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</a:t>
            </a:r>
            <a:r>
              <a:rPr lang="ru-RU" sz="4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смекай, </a:t>
            </a:r>
          </a:p>
          <a:p>
            <a:r>
              <a:rPr lang="ru-RU" sz="4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отгадывай…</a:t>
            </a:r>
            <a:endParaRPr lang="ru-RU" sz="4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4005064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Урок  по математике в 5 классе</a:t>
            </a:r>
            <a:endParaRPr 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6" y="476672"/>
            <a:ext cx="71287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Monotype Corsiva" panose="03010101010201010101" pitchFamily="66" charset="0"/>
              </a:rPr>
              <a:t>МБОУ «</a:t>
            </a:r>
            <a:r>
              <a:rPr lang="ru-RU" sz="2800" b="1" dirty="0" err="1">
                <a:latin typeface="Monotype Corsiva" panose="03010101010201010101" pitchFamily="66" charset="0"/>
              </a:rPr>
              <a:t>Красниковская</a:t>
            </a:r>
            <a:r>
              <a:rPr lang="ru-RU" sz="2800" b="1" dirty="0">
                <a:latin typeface="Monotype Corsiva" panose="03010101010201010101" pitchFamily="66" charset="0"/>
              </a:rPr>
              <a:t> ООШ</a:t>
            </a:r>
            <a:r>
              <a:rPr lang="ru-RU" sz="2800" b="1" dirty="0" smtClean="0">
                <a:latin typeface="Monotype Corsiva" panose="03010101010201010101" pitchFamily="66" charset="0"/>
              </a:rPr>
              <a:t>»</a:t>
            </a:r>
          </a:p>
          <a:p>
            <a:pPr algn="ctr"/>
            <a:r>
              <a:rPr lang="ru-RU" sz="2800" b="1" dirty="0" smtClean="0">
                <a:latin typeface="Monotype Corsiva" panose="03010101010201010101" pitchFamily="66" charset="0"/>
              </a:rPr>
              <a:t> Знаменский  район    Орловская область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548680"/>
            <a:ext cx="45322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>
                <a:solidFill>
                  <a:schemeClr val="tx2"/>
                </a:solidFill>
              </a:rPr>
              <a:t>Больша́я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r>
              <a:rPr lang="ru-RU" sz="4000" b="1" dirty="0" err="1">
                <a:solidFill>
                  <a:schemeClr val="tx2"/>
                </a:solidFill>
              </a:rPr>
              <a:t>сини́ца</a:t>
            </a:r>
            <a:r>
              <a:rPr lang="ru-RU" sz="4000" dirty="0" smtClean="0">
                <a:solidFill>
                  <a:schemeClr val="tx2"/>
                </a:solidFill>
              </a:rPr>
              <a:t>,</a:t>
            </a:r>
          </a:p>
          <a:p>
            <a:r>
              <a:rPr lang="ru-RU" sz="4000" dirty="0" smtClean="0">
                <a:solidFill>
                  <a:schemeClr val="tx2"/>
                </a:solidFill>
              </a:rPr>
              <a:t> </a:t>
            </a:r>
            <a:r>
              <a:rPr lang="ru-RU" sz="4000" dirty="0">
                <a:solidFill>
                  <a:schemeClr val="tx2"/>
                </a:solidFill>
              </a:rPr>
              <a:t>или </a:t>
            </a:r>
            <a:r>
              <a:rPr lang="ru-RU" sz="4000" b="1" dirty="0" err="1">
                <a:solidFill>
                  <a:schemeClr val="tx2"/>
                </a:solidFill>
              </a:rPr>
              <a:t>больша́к</a:t>
            </a:r>
            <a:r>
              <a:rPr lang="ru-RU" sz="4000" b="1" dirty="0">
                <a:solidFill>
                  <a:schemeClr val="tx2"/>
                </a:solidFill>
              </a:rPr>
              <a:t> </a:t>
            </a:r>
            <a:endParaRPr lang="ru-RU" sz="4000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синичка.jpg"/>
          <p:cNvPicPr>
            <a:picLocks noChangeAspect="1"/>
          </p:cNvPicPr>
          <p:nvPr/>
        </p:nvPicPr>
        <p:blipFill>
          <a:blip r:embed="rId2" cstate="print"/>
          <a:srcRect l="13957" r="17423" b="3611"/>
          <a:stretch>
            <a:fillRect/>
          </a:stretch>
        </p:blipFill>
        <p:spPr>
          <a:xfrm>
            <a:off x="179512" y="2060848"/>
            <a:ext cx="3964676" cy="4608512"/>
          </a:xfrm>
          <a:prstGeom prst="rect">
            <a:avLst/>
          </a:prstGeom>
          <a:ln w="38100">
            <a:solidFill>
              <a:srgbClr val="66990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787321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7378753"/>
              </p:ext>
            </p:extLst>
          </p:nvPr>
        </p:nvGraphicFramePr>
        <p:xfrm>
          <a:off x="1115616" y="1582314"/>
          <a:ext cx="4034688" cy="1126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6" name="Equation" r:id="rId3" imgW="1002960" imgH="393480" progId="Equation.DSMT4">
                  <p:embed/>
                </p:oleObj>
              </mc:Choice>
              <mc:Fallback>
                <p:oleObj name="Equation" r:id="rId3" imgW="10029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5616" y="1582314"/>
                        <a:ext cx="4034688" cy="11266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31640" y="751486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Решите  уравнение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006150"/>
              </p:ext>
            </p:extLst>
          </p:nvPr>
        </p:nvGraphicFramePr>
        <p:xfrm>
          <a:off x="1187624" y="3016126"/>
          <a:ext cx="3744416" cy="120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7" name="Equation" r:id="rId5" imgW="952200" imgH="393480" progId="Equation.DSMT4">
                  <p:embed/>
                </p:oleObj>
              </mc:Choice>
              <mc:Fallback>
                <p:oleObj name="Equation" r:id="rId5" imgW="9522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87624" y="3016126"/>
                        <a:ext cx="3744416" cy="120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1965643"/>
            <a:ext cx="64807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а)</a:t>
            </a:r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б)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705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179512" y="620688"/>
            <a:ext cx="5184576" cy="5562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400" b="1" dirty="0">
                <a:latin typeface="+mj-lt"/>
              </a:rPr>
              <a:t>     Б</a:t>
            </a:r>
            <a:r>
              <a:rPr lang="ru-RU" altLang="ru-RU" sz="2400" b="1" dirty="0" smtClean="0">
                <a:latin typeface="+mj-lt"/>
              </a:rPr>
              <a:t>ольшая  синица имеет  размер, </a:t>
            </a:r>
            <a:r>
              <a:rPr lang="ru-RU" altLang="ru-RU" sz="2400" b="1" dirty="0">
                <a:latin typeface="+mj-lt"/>
              </a:rPr>
              <a:t>примерно с воробья </a:t>
            </a:r>
            <a:r>
              <a:rPr lang="ru-RU" altLang="ru-RU" sz="2400" b="1" dirty="0" smtClean="0">
                <a:latin typeface="+mj-lt"/>
              </a:rPr>
              <a:t>у неё </a:t>
            </a:r>
            <a:r>
              <a:rPr lang="ru-RU" altLang="ru-RU" sz="2400" b="1" dirty="0">
                <a:latin typeface="+mj-lt"/>
              </a:rPr>
              <a:t>достаточно длинный хвост. Длина </a:t>
            </a:r>
            <a:r>
              <a:rPr lang="ru-RU" altLang="ru-RU" sz="2400" b="1" dirty="0" smtClean="0">
                <a:latin typeface="+mj-lt"/>
              </a:rPr>
              <a:t>тела от клюва до кончика хвоста от 13 до17</a:t>
            </a:r>
            <a:r>
              <a:rPr lang="ru-RU" altLang="ru-RU" sz="2400" b="1" dirty="0">
                <a:latin typeface="+mj-lt"/>
              </a:rPr>
              <a:t> </a:t>
            </a:r>
            <a:r>
              <a:rPr lang="ru-RU" altLang="ru-RU" sz="2400" b="1" dirty="0" smtClean="0">
                <a:latin typeface="+mj-lt"/>
              </a:rPr>
              <a:t>см.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dirty="0">
              <a:latin typeface="Arbat" pitchFamily="2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dirty="0" smtClean="0">
              <a:latin typeface="Arbat" pitchFamily="2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1800" b="1" dirty="0">
              <a:latin typeface="Arbat" pitchFamily="2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800" b="1" dirty="0" smtClean="0">
                <a:latin typeface="Arbat" pitchFamily="2" charset="0"/>
              </a:rPr>
              <a:t> </a:t>
            </a:r>
            <a:endParaRPr lang="ru-RU" altLang="ru-RU" sz="1800" b="1" dirty="0">
              <a:latin typeface="Arbat" pitchFamily="2" charset="0"/>
            </a:endParaRPr>
          </a:p>
        </p:txBody>
      </p:sp>
      <p:pic>
        <p:nvPicPr>
          <p:cNvPr id="38921" name="Рисунок 1" descr="Большая синица имеет характерную окраску оперения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8024" y="2492896"/>
            <a:ext cx="4114800" cy="426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904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9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772816"/>
            <a:ext cx="648072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физкультминутка</a:t>
            </a:r>
            <a:endParaRPr lang="ru-RU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609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 синица зимой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140968"/>
            <a:ext cx="5348124" cy="3456384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5" name="Рисунок 4" descr="п синица зимой4.jpg"/>
          <p:cNvPicPr>
            <a:picLocks noChangeAspect="1"/>
          </p:cNvPicPr>
          <p:nvPr/>
        </p:nvPicPr>
        <p:blipFill>
          <a:blip r:embed="rId3" cstate="print"/>
          <a:srcRect b="3491"/>
          <a:stretch>
            <a:fillRect/>
          </a:stretch>
        </p:blipFill>
        <p:spPr>
          <a:xfrm>
            <a:off x="3924272" y="188641"/>
            <a:ext cx="5041291" cy="3240359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51520" y="404664"/>
            <a:ext cx="3456384" cy="258532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Как в лесу похолодает,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Птички в </a:t>
            </a:r>
            <a:r>
              <a:rPr lang="ru-RU" b="1" dirty="0" smtClean="0">
                <a:solidFill>
                  <a:schemeClr val="tx1"/>
                </a:solidFill>
              </a:rPr>
              <a:t>город </a:t>
            </a:r>
            <a:r>
              <a:rPr lang="ru-RU" b="1" dirty="0">
                <a:solidFill>
                  <a:schemeClr val="tx1"/>
                </a:solidFill>
              </a:rPr>
              <a:t>прилетают.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Грудкой жёлтой всем знакомы,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Ищут сало на балконах.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Часто в окна к нам стучат,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И пронзительно свистят!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Всем известны эти птицы,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Называются …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                       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5724128" y="4293096"/>
            <a:ext cx="3240360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/>
                </a:solidFill>
              </a:rPr>
              <a:t>Мерзнет желтенькая пташка,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Накорми ее, бедняжку.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Дай и семечек, и сала,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Чтоб зимой ей легче стало. 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               </a:t>
            </a:r>
            <a:endParaRPr lang="ru-RU" sz="2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05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144462" y="404664"/>
            <a:ext cx="8669337" cy="6264696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Синички – маленькие  птички.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Синички – шустрые  сестрички,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 кормушке нашей подлетели –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Видать покушать  захотели.</a:t>
            </a:r>
          </a:p>
        </p:txBody>
      </p:sp>
      <p:pic>
        <p:nvPicPr>
          <p:cNvPr id="12291" name="Picture 9" descr="sin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51779"/>
            <a:ext cx="4355976" cy="36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204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87518" y="2122381"/>
            <a:ext cx="4332954" cy="3250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034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412776"/>
            <a:ext cx="8015772" cy="2219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/>
              <a:t>Синица за день 500 раз приносит по 3 г корма птенцам. Сколько съедает за день один птенец, если в гнезде 4 птенца? </a:t>
            </a:r>
          </a:p>
        </p:txBody>
      </p:sp>
    </p:spTree>
    <p:extLst>
      <p:ext uri="{BB962C8B-B14F-4D97-AF65-F5344CB8AC3E}">
        <p14:creationId xmlns:p14="http://schemas.microsoft.com/office/powerpoint/2010/main" val="188251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Решение</a:t>
            </a:r>
          </a:p>
          <a:p>
            <a:r>
              <a:rPr lang="ru-RU" sz="2800" dirty="0"/>
              <a:t>500раз по 3 г- в день</a:t>
            </a:r>
            <a:br>
              <a:rPr lang="ru-RU" sz="2800" dirty="0"/>
            </a:br>
            <a:r>
              <a:rPr lang="ru-RU" sz="2800" dirty="0"/>
              <a:t>4 птенца</a:t>
            </a:r>
            <a:br>
              <a:rPr lang="ru-RU" sz="2800" dirty="0"/>
            </a:br>
            <a:r>
              <a:rPr lang="ru-RU" sz="2800" dirty="0"/>
              <a:t>1 птенец-?</a:t>
            </a:r>
            <a:br>
              <a:rPr lang="ru-RU" sz="2800" dirty="0"/>
            </a:br>
            <a:r>
              <a:rPr lang="ru-RU" sz="2800" dirty="0"/>
              <a:t>500* 3= 1500( г)- приносит в день синица</a:t>
            </a:r>
            <a:br>
              <a:rPr lang="ru-RU" sz="2800" dirty="0"/>
            </a:br>
            <a:r>
              <a:rPr lang="ru-RU" sz="2800" dirty="0"/>
              <a:t>1500: 4= 375( г)- в день съедает 1 птенец</a:t>
            </a:r>
            <a:br>
              <a:rPr lang="ru-RU" sz="2800" dirty="0"/>
            </a:br>
            <a:r>
              <a:rPr lang="ru-RU" sz="2800" b="1" dirty="0"/>
              <a:t>Ответ:</a:t>
            </a:r>
            <a:r>
              <a:rPr lang="ru-RU" sz="2800" dirty="0"/>
              <a:t> 375 грамм съедает 1 птенец в день.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06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836712"/>
            <a:ext cx="763284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Масса - 375 г.</a:t>
            </a:r>
          </a:p>
          <a:p>
            <a:r>
              <a:rPr lang="ru-RU" sz="3200" b="1" dirty="0" smtClean="0"/>
              <a:t>Масса синицы – 15 г.</a:t>
            </a:r>
          </a:p>
          <a:p>
            <a:r>
              <a:rPr lang="ru-RU" sz="3200" b="1" dirty="0" smtClean="0"/>
              <a:t>Во сколько раз птенец съедает больше, чем масса синицы?</a:t>
            </a:r>
            <a:endParaRPr lang="ru-RU" sz="3200" b="1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672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628800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375: 15 =         = 25</a:t>
            </a:r>
            <a:endParaRPr lang="ru-RU" sz="48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183048"/>
              </p:ext>
            </p:extLst>
          </p:nvPr>
        </p:nvGraphicFramePr>
        <p:xfrm>
          <a:off x="3671900" y="1412776"/>
          <a:ext cx="1080120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1" name="Equation" r:id="rId3" imgW="291960" imgH="393480" progId="Equation.DSMT4">
                  <p:embed/>
                </p:oleObj>
              </mc:Choice>
              <mc:Fallback>
                <p:oleObj name="Equation" r:id="rId3" imgW="29196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71900" y="1412776"/>
                        <a:ext cx="1080120" cy="13681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843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8006022"/>
              </p:ext>
            </p:extLst>
          </p:nvPr>
        </p:nvGraphicFramePr>
        <p:xfrm>
          <a:off x="467544" y="548680"/>
          <a:ext cx="1664656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7" name="Equation" r:id="rId3" imgW="545863" imgH="393529" progId="Equation.DSMT4">
                  <p:embed/>
                </p:oleObj>
              </mc:Choice>
              <mc:Fallback>
                <p:oleObj name="Equation" r:id="rId3" imgW="545863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48680"/>
                        <a:ext cx="1664656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757712"/>
              </p:ext>
            </p:extLst>
          </p:nvPr>
        </p:nvGraphicFramePr>
        <p:xfrm>
          <a:off x="395536" y="1715596"/>
          <a:ext cx="1728192" cy="1033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8" name="Equation" r:id="rId5" imgW="660113" imgH="393529" progId="Equation.DSMT4">
                  <p:embed/>
                </p:oleObj>
              </mc:Choice>
              <mc:Fallback>
                <p:oleObj name="Equation" r:id="rId5" imgW="660113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715596"/>
                        <a:ext cx="1728192" cy="10338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835711"/>
              </p:ext>
            </p:extLst>
          </p:nvPr>
        </p:nvGraphicFramePr>
        <p:xfrm>
          <a:off x="467544" y="2924944"/>
          <a:ext cx="1656184" cy="961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99" name="Equation" r:id="rId7" imgW="672808" imgH="393529" progId="Equation.DSMT4">
                  <p:embed/>
                </p:oleObj>
              </mc:Choice>
              <mc:Fallback>
                <p:oleObj name="Equation" r:id="rId7" imgW="672808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924944"/>
                        <a:ext cx="1656184" cy="9611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662721"/>
              </p:ext>
            </p:extLst>
          </p:nvPr>
        </p:nvGraphicFramePr>
        <p:xfrm>
          <a:off x="467544" y="3933056"/>
          <a:ext cx="1584176" cy="106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0" name="Equation" r:id="rId9" imgW="583947" imgH="393529" progId="Equation.DSMT4">
                  <p:embed/>
                </p:oleObj>
              </mc:Choice>
              <mc:Fallback>
                <p:oleObj name="Equation" r:id="rId9" imgW="583947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933056"/>
                        <a:ext cx="1584176" cy="1065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1086792"/>
              </p:ext>
            </p:extLst>
          </p:nvPr>
        </p:nvGraphicFramePr>
        <p:xfrm>
          <a:off x="3779912" y="836712"/>
          <a:ext cx="1584176" cy="987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1" name="Equation" r:id="rId11" imgW="723586" imgH="393529" progId="Equation.DSMT4">
                  <p:embed/>
                </p:oleObj>
              </mc:Choice>
              <mc:Fallback>
                <p:oleObj name="Equation" r:id="rId11" imgW="723586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836712"/>
                        <a:ext cx="1584176" cy="9872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2168412"/>
              </p:ext>
            </p:extLst>
          </p:nvPr>
        </p:nvGraphicFramePr>
        <p:xfrm>
          <a:off x="3635896" y="1988840"/>
          <a:ext cx="1751852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2" name="Equation" r:id="rId13" imgW="736280" imgH="393529" progId="Equation.DSMT4">
                  <p:embed/>
                </p:oleObj>
              </mc:Choice>
              <mc:Fallback>
                <p:oleObj name="Equation" r:id="rId13" imgW="736280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1988840"/>
                        <a:ext cx="1751852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023295"/>
              </p:ext>
            </p:extLst>
          </p:nvPr>
        </p:nvGraphicFramePr>
        <p:xfrm>
          <a:off x="3552825" y="3140967"/>
          <a:ext cx="1739255" cy="100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3" name="Equation" r:id="rId15" imgW="444307" imgH="393529" progId="Equation.DSMT4">
                  <p:embed/>
                </p:oleObj>
              </mc:Choice>
              <mc:Fallback>
                <p:oleObj name="Equation" r:id="rId15" imgW="444307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2825" y="3140967"/>
                        <a:ext cx="1739255" cy="1008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182811"/>
              </p:ext>
            </p:extLst>
          </p:nvPr>
        </p:nvGraphicFramePr>
        <p:xfrm>
          <a:off x="3587410" y="4293096"/>
          <a:ext cx="1488646" cy="932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4" name="Equation" r:id="rId17" imgW="622030" imgH="393529" progId="Equation.DSMT4">
                  <p:embed/>
                </p:oleObj>
              </mc:Choice>
              <mc:Fallback>
                <p:oleObj name="Equation" r:id="rId17" imgW="622030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410" y="4293096"/>
                        <a:ext cx="1488646" cy="9321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1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7264628"/>
              </p:ext>
            </p:extLst>
          </p:nvPr>
        </p:nvGraphicFramePr>
        <p:xfrm>
          <a:off x="7308304" y="2708920"/>
          <a:ext cx="792088" cy="849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5" name="Equation" r:id="rId19" imgW="241195" imgH="393529" progId="Equation.DSMT4">
                  <p:embed/>
                </p:oleObj>
              </mc:Choice>
              <mc:Fallback>
                <p:oleObj name="Equation" r:id="rId19" imgW="241195" imgH="393529" progId="Equation.DSMT4">
                  <p:embed/>
                  <p:pic>
                    <p:nvPicPr>
                      <p:cNvPr id="0" name="Object 1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2708920"/>
                        <a:ext cx="792088" cy="8494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6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369234"/>
              </p:ext>
            </p:extLst>
          </p:nvPr>
        </p:nvGraphicFramePr>
        <p:xfrm>
          <a:off x="7740352" y="3717032"/>
          <a:ext cx="792088" cy="907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6" name="Equation" r:id="rId21" imgW="241195" imgH="393529" progId="Equation.DSMT4">
                  <p:embed/>
                </p:oleObj>
              </mc:Choice>
              <mc:Fallback>
                <p:oleObj name="Equation" r:id="rId21" imgW="241195" imgH="393529" progId="Equation.DSMT4">
                  <p:embed/>
                  <p:pic>
                    <p:nvPicPr>
                      <p:cNvPr id="0" name="Object 1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352" y="3717032"/>
                        <a:ext cx="792088" cy="9070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1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2427492"/>
              </p:ext>
            </p:extLst>
          </p:nvPr>
        </p:nvGraphicFramePr>
        <p:xfrm>
          <a:off x="7236296" y="913879"/>
          <a:ext cx="936104" cy="910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7" name="Equation" r:id="rId23" imgW="241195" imgH="393529" progId="Equation.DSMT4">
                  <p:embed/>
                </p:oleObj>
              </mc:Choice>
              <mc:Fallback>
                <p:oleObj name="Equation" r:id="rId23" imgW="241195" imgH="393529" progId="Equation.DSMT4">
                  <p:embed/>
                  <p:pic>
                    <p:nvPicPr>
                      <p:cNvPr id="0" name="Object 1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913879"/>
                        <a:ext cx="936104" cy="9108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6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" name="Объект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177435"/>
              </p:ext>
            </p:extLst>
          </p:nvPr>
        </p:nvGraphicFramePr>
        <p:xfrm>
          <a:off x="7236296" y="4563132"/>
          <a:ext cx="792088" cy="919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8" name="Equation" r:id="rId25" imgW="241195" imgH="393529" progId="Equation.DSMT4">
                  <p:embed/>
                </p:oleObj>
              </mc:Choice>
              <mc:Fallback>
                <p:oleObj name="Equation" r:id="rId25" imgW="241195" imgH="393529" progId="Equation.DSMT4">
                  <p:embed/>
                  <p:pic>
                    <p:nvPicPr>
                      <p:cNvPr id="0" name="Object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4563132"/>
                        <a:ext cx="792088" cy="9198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tangle 17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2268012"/>
              </p:ext>
            </p:extLst>
          </p:nvPr>
        </p:nvGraphicFramePr>
        <p:xfrm>
          <a:off x="7956376" y="1772816"/>
          <a:ext cx="576064" cy="515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09" name="Equation" r:id="rId27" imgW="177492" imgH="164814" progId="Equation.DSMT4">
                  <p:embed/>
                </p:oleObj>
              </mc:Choice>
              <mc:Fallback>
                <p:oleObj name="Equation" r:id="rId27" imgW="177492" imgH="164814" progId="Equation.DSMT4">
                  <p:embed/>
                  <p:pic>
                    <p:nvPicPr>
                      <p:cNvPr id="0" name="Object 1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6376" y="1772816"/>
                        <a:ext cx="576064" cy="5154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ectangle 17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831796"/>
              </p:ext>
            </p:extLst>
          </p:nvPr>
        </p:nvGraphicFramePr>
        <p:xfrm>
          <a:off x="6948264" y="548680"/>
          <a:ext cx="568679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0" name="Equation" r:id="rId29" imgW="177492" imgH="164814" progId="Equation.DSMT4">
                  <p:embed/>
                </p:oleObj>
              </mc:Choice>
              <mc:Fallback>
                <p:oleObj name="Equation" r:id="rId29" imgW="177492" imgH="164814" progId="Equation.DSMT4">
                  <p:embed/>
                  <p:pic>
                    <p:nvPicPr>
                      <p:cNvPr id="0" name="Object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548680"/>
                        <a:ext cx="568679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17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" name="Объект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1891093"/>
              </p:ext>
            </p:extLst>
          </p:nvPr>
        </p:nvGraphicFramePr>
        <p:xfrm>
          <a:off x="6948264" y="1772816"/>
          <a:ext cx="667891" cy="825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1" name="Equation" r:id="rId31" imgW="152334" imgH="393529" progId="Equation.DSMT4">
                  <p:embed/>
                </p:oleObj>
              </mc:Choice>
              <mc:Fallback>
                <p:oleObj name="Equation" r:id="rId31" imgW="152334" imgH="393529" progId="Equation.DSMT4">
                  <p:embed/>
                  <p:pic>
                    <p:nvPicPr>
                      <p:cNvPr id="0" name="Object 1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1772816"/>
                        <a:ext cx="667891" cy="8257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7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3" name="Объект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976633"/>
              </p:ext>
            </p:extLst>
          </p:nvPr>
        </p:nvGraphicFramePr>
        <p:xfrm>
          <a:off x="5508104" y="5373216"/>
          <a:ext cx="682749" cy="877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12" name="Equation" r:id="rId33" imgW="241195" imgH="393529" progId="Equation.DSMT4">
                  <p:embed/>
                </p:oleObj>
              </mc:Choice>
              <mc:Fallback>
                <p:oleObj name="Equation" r:id="rId33" imgW="241195" imgH="393529" progId="Equation.DSMT4">
                  <p:embed/>
                  <p:pic>
                    <p:nvPicPr>
                      <p:cNvPr id="0" name="Object 1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5373216"/>
                        <a:ext cx="682749" cy="877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2843808" y="914236"/>
            <a:ext cx="5760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Л</a:t>
            </a:r>
          </a:p>
          <a:p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О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endParaRPr lang="ru-RU" sz="36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6084168" y="1052736"/>
            <a:ext cx="10081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</a:p>
          <a:p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Н</a:t>
            </a:r>
          </a:p>
          <a:p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И</a:t>
            </a:r>
          </a:p>
          <a:p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33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57606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Синички – маленькие птички, 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Синички – шустрые сестрички,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К нам каждый день они спешат,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Спасибо пеньем говорят.</a:t>
            </a:r>
          </a:p>
        </p:txBody>
      </p:sp>
      <p:pic>
        <p:nvPicPr>
          <p:cNvPr id="3" name="Picture 11" descr="0_a7bc_4b3c435b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2784" y="3068960"/>
            <a:ext cx="373697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8519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/>
              <a:t>Температуры тела синцы колеблется в зависимости от времени суток, днем она достигает 42 градуса, к вечеру может снизиться до 39</a:t>
            </a:r>
            <a:r>
              <a:rPr lang="ru-RU" sz="2400" b="1" dirty="0" smtClean="0"/>
              <a:t>.</a:t>
            </a:r>
          </a:p>
          <a:p>
            <a:endParaRPr lang="ru-RU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/>
              <a:t>Частота биения сердца может колебаться от 500 до 1000 ударов в секунду в зависимости от возбуждения</a:t>
            </a:r>
            <a:r>
              <a:rPr lang="ru-RU" sz="2400" b="1" dirty="0" smtClean="0"/>
              <a:t>.</a:t>
            </a:r>
          </a:p>
          <a:p>
            <a:endParaRPr lang="ru-RU" sz="24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b="1" dirty="0" smtClean="0"/>
              <a:t>Клюв </a:t>
            </a:r>
            <a:r>
              <a:rPr lang="ru-RU" sz="2400" b="1" dirty="0"/>
              <a:t>синицы может отрастать по мере износа. Ведь именно клювом птица может вылупить дупло, расколупать орехи и достать из-под коры нужное насекомое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101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>
          <a:xfrm>
            <a:off x="395536" y="620688"/>
            <a:ext cx="8229600" cy="41767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dirty="0" smtClean="0"/>
              <a:t>Наши предки замечали: если птицы целыми стайками появлялись у дома, значит, вот-вот грянут морозы,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 если синица свистит – быть ясному дню,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если пищит – быть ночному морозу,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собирается много синиц  на кормушках – к метели  и снегопаду.</a:t>
            </a: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  <p:pic>
        <p:nvPicPr>
          <p:cNvPr id="25604" name="Picture 4" descr="204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128" y="4365104"/>
            <a:ext cx="3070225" cy="2303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529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980728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Monotype Corsiva" panose="03010101010201010101" pitchFamily="66" charset="0"/>
              </a:rPr>
              <a:t>РЕФЛЕКСИЯ</a:t>
            </a:r>
            <a:endParaRPr lang="ru-RU" sz="4800" b="1" dirty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2109702"/>
            <a:ext cx="67687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/>
              <a:t>«Я повторил…»</a:t>
            </a:r>
          </a:p>
          <a:p>
            <a:pPr lvl="0"/>
            <a:r>
              <a:rPr lang="ru-RU" sz="3600" dirty="0"/>
              <a:t>«Я узнал…»</a:t>
            </a:r>
          </a:p>
          <a:p>
            <a:pPr lvl="0"/>
            <a:r>
              <a:rPr lang="ru-RU" sz="3600" dirty="0"/>
              <a:t>«Я закрепил…»</a:t>
            </a:r>
          </a:p>
          <a:p>
            <a:pPr lvl="0"/>
            <a:r>
              <a:rPr lang="ru-RU" sz="3600" dirty="0"/>
              <a:t>«Я научился решать…»</a:t>
            </a:r>
          </a:p>
          <a:p>
            <a:pPr lvl="0"/>
            <a:r>
              <a:rPr lang="ru-RU" sz="3600" dirty="0"/>
              <a:t>«Мне понравилось…»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04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476672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Домашнее задание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979551"/>
              </p:ext>
            </p:extLst>
          </p:nvPr>
        </p:nvGraphicFramePr>
        <p:xfrm>
          <a:off x="1043608" y="2204864"/>
          <a:ext cx="6840760" cy="2664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6945"/>
                <a:gridCol w="976945"/>
                <a:gridCol w="976945"/>
                <a:gridCol w="976945"/>
                <a:gridCol w="977660"/>
                <a:gridCol w="977660"/>
                <a:gridCol w="977660"/>
              </a:tblGrid>
              <a:tr h="713469"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+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с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ц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34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effectLst/>
                        </a:rPr>
                        <a:t>с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effectLst/>
                        </a:rPr>
                        <a:t>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effectLst/>
                        </a:rPr>
                        <a:t>н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effectLst/>
                        </a:rPr>
                        <a:t>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effectLst/>
                        </a:rPr>
                        <a:t>ц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effectLst/>
                        </a:rPr>
                        <a:t>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373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solidFill>
                            <a:schemeClr val="tx1"/>
                          </a:solidFill>
                          <a:effectLst/>
                        </a:rPr>
                        <a:t>    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</a:rPr>
                        <a:t>=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>
                          <a:effectLst/>
                        </a:rPr>
                        <a:t>п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>
                          <a:effectLst/>
                        </a:rPr>
                        <a:t>т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>
                          <a:effectLst/>
                        </a:rPr>
                        <a:t>и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effectLst/>
                        </a:rPr>
                        <a:t>ч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>
                          <a:effectLst/>
                        </a:rPr>
                        <a:t>к</a:t>
                      </a:r>
                      <a:endParaRPr lang="ru-RU" sz="11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b="1" dirty="0">
                          <a:effectLst/>
                        </a:rPr>
                        <a:t>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55576" y="1482552"/>
            <a:ext cx="29700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</a:rPr>
              <a:t>Ребус - </a:t>
            </a:r>
            <a:r>
              <a:rPr kumimoji="0" lang="ru-RU" alt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</a:rPr>
              <a:t>криптарифм</a:t>
            </a:r>
            <a:endParaRPr kumimoji="0" lang="ru-RU" alt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41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b="1" i="1" dirty="0" smtClean="0"/>
              <a:t>Желаю успеха!</a:t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45611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dirty="0" smtClean="0"/>
              <a:t>Да, путь познания не гладок,</a:t>
            </a:r>
          </a:p>
          <a:p>
            <a:pPr algn="ctr">
              <a:buFontTx/>
              <a:buNone/>
            </a:pPr>
            <a:r>
              <a:rPr lang="ru-RU" altLang="ru-RU" dirty="0" smtClean="0"/>
              <a:t>Но знаем мы со школьных лет</a:t>
            </a:r>
          </a:p>
          <a:p>
            <a:pPr algn="ctr">
              <a:buFontTx/>
              <a:buNone/>
            </a:pPr>
            <a:r>
              <a:rPr lang="ru-RU" altLang="ru-RU" dirty="0" smtClean="0"/>
              <a:t>Загадок больше, чем отгадок</a:t>
            </a:r>
          </a:p>
          <a:p>
            <a:pPr algn="ctr">
              <a:buFontTx/>
              <a:buNone/>
            </a:pPr>
            <a:r>
              <a:rPr lang="ru-RU" altLang="ru-RU" dirty="0" smtClean="0"/>
              <a:t>И поиска предела нет!</a:t>
            </a:r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20559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ru-RU" dirty="0" err="1" smtClean="0">
                <a:latin typeface="Arial" charset="0"/>
              </a:rPr>
              <a:t>Магический</a:t>
            </a:r>
            <a:r>
              <a:rPr altLang="ru-RU" dirty="0" smtClean="0">
                <a:latin typeface="Arial" charset="0"/>
              </a:rPr>
              <a:t> </a:t>
            </a:r>
            <a:r>
              <a:rPr altLang="ru-RU" dirty="0" err="1" smtClean="0">
                <a:latin typeface="Arial" charset="0"/>
              </a:rPr>
              <a:t>квадрат</a:t>
            </a:r>
            <a:endParaRPr altLang="ru-RU" dirty="0" smtClean="0">
              <a:latin typeface="Arial" charset="0"/>
            </a:endParaRP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484313"/>
            <a:ext cx="4535487" cy="286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WordArt 6"/>
          <p:cNvSpPr>
            <a:spLocks noChangeArrowheads="1" noChangeShapeType="1" noTextEdit="1"/>
          </p:cNvSpPr>
          <p:nvPr/>
        </p:nvSpPr>
        <p:spPr bwMode="auto">
          <a:xfrm>
            <a:off x="2195513" y="5013325"/>
            <a:ext cx="4572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"/>
                <a:cs typeface="Arial"/>
              </a:rPr>
              <a:t>Магическое число </a:t>
            </a:r>
          </a:p>
        </p:txBody>
      </p: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0" y="2743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54279" name="Object 7"/>
          <p:cNvGraphicFramePr>
            <a:graphicFrameLocks noChangeAspect="1"/>
          </p:cNvGraphicFramePr>
          <p:nvPr/>
        </p:nvGraphicFramePr>
        <p:xfrm>
          <a:off x="7019925" y="4221163"/>
          <a:ext cx="1439863" cy="220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4" name="Формула" r:id="rId4" imgW="253890" imgH="393529" progId="Equation.3">
                  <p:embed/>
                </p:oleObj>
              </mc:Choice>
              <mc:Fallback>
                <p:oleObj name="Формула" r:id="rId4" imgW="25389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9925" y="4221163"/>
                        <a:ext cx="1439863" cy="220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1" name="Line 9"/>
          <p:cNvSpPr>
            <a:spLocks noChangeShapeType="1"/>
          </p:cNvSpPr>
          <p:nvPr/>
        </p:nvSpPr>
        <p:spPr bwMode="auto">
          <a:xfrm>
            <a:off x="2555875" y="1341438"/>
            <a:ext cx="2808288" cy="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4282" name="Line 10"/>
          <p:cNvSpPr>
            <a:spLocks noChangeShapeType="1"/>
          </p:cNvSpPr>
          <p:nvPr/>
        </p:nvSpPr>
        <p:spPr bwMode="auto">
          <a:xfrm>
            <a:off x="2484438" y="1341438"/>
            <a:ext cx="0" cy="2879725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4283" name="Line 11"/>
          <p:cNvSpPr>
            <a:spLocks noChangeShapeType="1"/>
          </p:cNvSpPr>
          <p:nvPr/>
        </p:nvSpPr>
        <p:spPr bwMode="auto">
          <a:xfrm>
            <a:off x="2555875" y="1412875"/>
            <a:ext cx="2592388" cy="2663825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6" name="Rectangle 13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54284" name="Object 12"/>
          <p:cNvGraphicFramePr>
            <a:graphicFrameLocks noChangeAspect="1"/>
          </p:cNvGraphicFramePr>
          <p:nvPr/>
        </p:nvGraphicFramePr>
        <p:xfrm>
          <a:off x="3851275" y="1557338"/>
          <a:ext cx="46037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5" name="Формула" r:id="rId6" imgW="190417" imgH="393529" progId="Equation.3">
                  <p:embed/>
                </p:oleObj>
              </mc:Choice>
              <mc:Fallback>
                <p:oleObj name="Формула" r:id="rId6" imgW="19041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1557338"/>
                        <a:ext cx="460375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8" name="Rectangle 18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54289" name="Object 17"/>
          <p:cNvGraphicFramePr>
            <a:graphicFrameLocks noChangeAspect="1"/>
          </p:cNvGraphicFramePr>
          <p:nvPr/>
        </p:nvGraphicFramePr>
        <p:xfrm>
          <a:off x="2916238" y="2492375"/>
          <a:ext cx="461962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6" name="Формула" r:id="rId8" imgW="190417" imgH="393529" progId="Equation.3">
                  <p:embed/>
                </p:oleObj>
              </mc:Choice>
              <mc:Fallback>
                <p:oleObj name="Формула" r:id="rId8" imgW="19041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2492375"/>
                        <a:ext cx="461962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0" name="Rectangle 20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54291" name="Object 19"/>
          <p:cNvGraphicFramePr>
            <a:graphicFrameLocks noChangeAspect="1"/>
          </p:cNvGraphicFramePr>
          <p:nvPr/>
        </p:nvGraphicFramePr>
        <p:xfrm>
          <a:off x="3851275" y="2565400"/>
          <a:ext cx="4254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7" name="Формула" r:id="rId10" imgW="190417" imgH="393529" progId="Equation.3">
                  <p:embed/>
                </p:oleObj>
              </mc:Choice>
              <mc:Fallback>
                <p:oleObj name="Формула" r:id="rId10" imgW="19041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2565400"/>
                        <a:ext cx="42545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2" name="Rectangle 22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54293" name="Object 21"/>
          <p:cNvGraphicFramePr>
            <a:graphicFrameLocks noChangeAspect="1"/>
          </p:cNvGraphicFramePr>
          <p:nvPr/>
        </p:nvGraphicFramePr>
        <p:xfrm>
          <a:off x="4787900" y="3429000"/>
          <a:ext cx="419100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8" name="Формула" r:id="rId12" imgW="190417" imgH="393529" progId="Equation.3">
                  <p:embed/>
                </p:oleObj>
              </mc:Choice>
              <mc:Fallback>
                <p:oleObj name="Формула" r:id="rId12" imgW="19041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3429000"/>
                        <a:ext cx="419100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4" name="Rectangle 24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54295" name="Object 23"/>
          <p:cNvGraphicFramePr>
            <a:graphicFrameLocks noChangeAspect="1"/>
          </p:cNvGraphicFramePr>
          <p:nvPr/>
        </p:nvGraphicFramePr>
        <p:xfrm>
          <a:off x="3851275" y="3500438"/>
          <a:ext cx="39052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69" name="Формула" r:id="rId14" imgW="190417" imgH="393529" progId="Equation.3">
                  <p:embed/>
                </p:oleObj>
              </mc:Choice>
              <mc:Fallback>
                <p:oleObj name="Формула" r:id="rId14" imgW="19041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3500438"/>
                        <a:ext cx="390525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6" name="Rectangle 26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54297" name="Object 25"/>
          <p:cNvGraphicFramePr>
            <a:graphicFrameLocks noChangeAspect="1"/>
          </p:cNvGraphicFramePr>
          <p:nvPr/>
        </p:nvGraphicFramePr>
        <p:xfrm>
          <a:off x="4787900" y="2636838"/>
          <a:ext cx="419100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0" name="Формула" r:id="rId16" imgW="190417" imgH="393529" progId="Equation.3">
                  <p:embed/>
                </p:oleObj>
              </mc:Choice>
              <mc:Fallback>
                <p:oleObj name="Формула" r:id="rId16" imgW="19041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2636838"/>
                        <a:ext cx="419100" cy="849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99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4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4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4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4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 animBg="1"/>
      <p:bldP spid="54281" grpId="0" animBg="1"/>
      <p:bldP spid="54281" grpId="1" animBg="1"/>
      <p:bldP spid="54282" grpId="0" animBg="1"/>
      <p:bldP spid="54282" grpId="1" animBg="1"/>
      <p:bldP spid="54283" grpId="0" animBg="1"/>
      <p:bldP spid="5428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251313"/>
              </p:ext>
            </p:extLst>
          </p:nvPr>
        </p:nvGraphicFramePr>
        <p:xfrm>
          <a:off x="467544" y="548680"/>
          <a:ext cx="1664656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3" name="Equation" r:id="rId3" imgW="545863" imgH="393529" progId="Equation.DSMT4">
                  <p:embed/>
                </p:oleObj>
              </mc:Choice>
              <mc:Fallback>
                <p:oleObj name="Equation" r:id="rId3" imgW="545863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48680"/>
                        <a:ext cx="1664656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0471524"/>
              </p:ext>
            </p:extLst>
          </p:nvPr>
        </p:nvGraphicFramePr>
        <p:xfrm>
          <a:off x="395536" y="1715596"/>
          <a:ext cx="1728192" cy="1033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4" name="Equation" r:id="rId5" imgW="660113" imgH="393529" progId="Equation.DSMT4">
                  <p:embed/>
                </p:oleObj>
              </mc:Choice>
              <mc:Fallback>
                <p:oleObj name="Equation" r:id="rId5" imgW="660113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715596"/>
                        <a:ext cx="1728192" cy="10338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3001062"/>
              </p:ext>
            </p:extLst>
          </p:nvPr>
        </p:nvGraphicFramePr>
        <p:xfrm>
          <a:off x="467544" y="2924944"/>
          <a:ext cx="1656184" cy="961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5" name="Equation" r:id="rId7" imgW="672808" imgH="393529" progId="Equation.DSMT4">
                  <p:embed/>
                </p:oleObj>
              </mc:Choice>
              <mc:Fallback>
                <p:oleObj name="Equation" r:id="rId7" imgW="672808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924944"/>
                        <a:ext cx="1656184" cy="9611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7159579"/>
              </p:ext>
            </p:extLst>
          </p:nvPr>
        </p:nvGraphicFramePr>
        <p:xfrm>
          <a:off x="467544" y="3933056"/>
          <a:ext cx="1584176" cy="106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6" name="Equation" r:id="rId9" imgW="583947" imgH="393529" progId="Equation.DSMT4">
                  <p:embed/>
                </p:oleObj>
              </mc:Choice>
              <mc:Fallback>
                <p:oleObj name="Equation" r:id="rId9" imgW="583947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933056"/>
                        <a:ext cx="1584176" cy="1065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261935"/>
              </p:ext>
            </p:extLst>
          </p:nvPr>
        </p:nvGraphicFramePr>
        <p:xfrm>
          <a:off x="3779912" y="836712"/>
          <a:ext cx="1584176" cy="987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7" name="Equation" r:id="rId11" imgW="723586" imgH="393529" progId="Equation.DSMT4">
                  <p:embed/>
                </p:oleObj>
              </mc:Choice>
              <mc:Fallback>
                <p:oleObj name="Equation" r:id="rId11" imgW="723586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836712"/>
                        <a:ext cx="1584176" cy="9872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460628"/>
              </p:ext>
            </p:extLst>
          </p:nvPr>
        </p:nvGraphicFramePr>
        <p:xfrm>
          <a:off x="3635896" y="1988840"/>
          <a:ext cx="1751852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8" name="Equation" r:id="rId13" imgW="736280" imgH="393529" progId="Equation.DSMT4">
                  <p:embed/>
                </p:oleObj>
              </mc:Choice>
              <mc:Fallback>
                <p:oleObj name="Equation" r:id="rId13" imgW="736280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1988840"/>
                        <a:ext cx="1751852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5942993"/>
              </p:ext>
            </p:extLst>
          </p:nvPr>
        </p:nvGraphicFramePr>
        <p:xfrm>
          <a:off x="3552825" y="3140967"/>
          <a:ext cx="1739255" cy="100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69" name="Equation" r:id="rId15" imgW="444307" imgH="393529" progId="Equation.DSMT4">
                  <p:embed/>
                </p:oleObj>
              </mc:Choice>
              <mc:Fallback>
                <p:oleObj name="Equation" r:id="rId15" imgW="444307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2825" y="3140967"/>
                        <a:ext cx="1739255" cy="1008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487266"/>
              </p:ext>
            </p:extLst>
          </p:nvPr>
        </p:nvGraphicFramePr>
        <p:xfrm>
          <a:off x="3587410" y="4293096"/>
          <a:ext cx="1488646" cy="932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0" name="Equation" r:id="rId17" imgW="622030" imgH="393529" progId="Equation.DSMT4">
                  <p:embed/>
                </p:oleObj>
              </mc:Choice>
              <mc:Fallback>
                <p:oleObj name="Equation" r:id="rId17" imgW="622030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410" y="4293096"/>
                        <a:ext cx="1488646" cy="9321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1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775163"/>
              </p:ext>
            </p:extLst>
          </p:nvPr>
        </p:nvGraphicFramePr>
        <p:xfrm>
          <a:off x="7308304" y="2708920"/>
          <a:ext cx="792088" cy="849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1" name="Equation" r:id="rId19" imgW="241195" imgH="393529" progId="Equation.DSMT4">
                  <p:embed/>
                </p:oleObj>
              </mc:Choice>
              <mc:Fallback>
                <p:oleObj name="Equation" r:id="rId19" imgW="24119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2708920"/>
                        <a:ext cx="792088" cy="8494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6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4971921"/>
              </p:ext>
            </p:extLst>
          </p:nvPr>
        </p:nvGraphicFramePr>
        <p:xfrm>
          <a:off x="7740352" y="3717032"/>
          <a:ext cx="792088" cy="907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2" name="Equation" r:id="rId21" imgW="241195" imgH="393529" progId="Equation.DSMT4">
                  <p:embed/>
                </p:oleObj>
              </mc:Choice>
              <mc:Fallback>
                <p:oleObj name="Equation" r:id="rId21" imgW="24119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352" y="3717032"/>
                        <a:ext cx="792088" cy="9070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1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4434301"/>
              </p:ext>
            </p:extLst>
          </p:nvPr>
        </p:nvGraphicFramePr>
        <p:xfrm>
          <a:off x="7236296" y="913879"/>
          <a:ext cx="936104" cy="910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3" name="Equation" r:id="rId23" imgW="241195" imgH="393529" progId="Equation.DSMT4">
                  <p:embed/>
                </p:oleObj>
              </mc:Choice>
              <mc:Fallback>
                <p:oleObj name="Equation" r:id="rId23" imgW="24119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913879"/>
                        <a:ext cx="936104" cy="9108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6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" name="Объект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600913"/>
              </p:ext>
            </p:extLst>
          </p:nvPr>
        </p:nvGraphicFramePr>
        <p:xfrm>
          <a:off x="7236296" y="4563132"/>
          <a:ext cx="792088" cy="919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4" name="Equation" r:id="rId25" imgW="241195" imgH="393529" progId="Equation.DSMT4">
                  <p:embed/>
                </p:oleObj>
              </mc:Choice>
              <mc:Fallback>
                <p:oleObj name="Equation" r:id="rId25" imgW="24119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4563132"/>
                        <a:ext cx="792088" cy="9198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tangle 17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6689529"/>
              </p:ext>
            </p:extLst>
          </p:nvPr>
        </p:nvGraphicFramePr>
        <p:xfrm>
          <a:off x="7956376" y="1772816"/>
          <a:ext cx="576064" cy="515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5" name="Equation" r:id="rId27" imgW="177492" imgH="164814" progId="Equation.DSMT4">
                  <p:embed/>
                </p:oleObj>
              </mc:Choice>
              <mc:Fallback>
                <p:oleObj name="Equation" r:id="rId27" imgW="177492" imgH="16481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6376" y="1772816"/>
                        <a:ext cx="576064" cy="5154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ectangle 17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069897"/>
              </p:ext>
            </p:extLst>
          </p:nvPr>
        </p:nvGraphicFramePr>
        <p:xfrm>
          <a:off x="6948264" y="548680"/>
          <a:ext cx="568679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6" name="Equation" r:id="rId29" imgW="177492" imgH="164814" progId="Equation.DSMT4">
                  <p:embed/>
                </p:oleObj>
              </mc:Choice>
              <mc:Fallback>
                <p:oleObj name="Equation" r:id="rId29" imgW="177492" imgH="16481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548680"/>
                        <a:ext cx="568679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17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" name="Объект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0545042"/>
              </p:ext>
            </p:extLst>
          </p:nvPr>
        </p:nvGraphicFramePr>
        <p:xfrm>
          <a:off x="6948264" y="1772816"/>
          <a:ext cx="667891" cy="825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7" name="Equation" r:id="rId31" imgW="152334" imgH="393529" progId="Equation.DSMT4">
                  <p:embed/>
                </p:oleObj>
              </mc:Choice>
              <mc:Fallback>
                <p:oleObj name="Equation" r:id="rId31" imgW="152334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1772816"/>
                        <a:ext cx="667891" cy="8257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7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3" name="Объект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0446278"/>
              </p:ext>
            </p:extLst>
          </p:nvPr>
        </p:nvGraphicFramePr>
        <p:xfrm>
          <a:off x="6732240" y="3573016"/>
          <a:ext cx="682749" cy="877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8" name="Equation" r:id="rId33" imgW="241195" imgH="393529" progId="Equation.DSMT4">
                  <p:embed/>
                </p:oleObj>
              </mc:Choice>
              <mc:Fallback>
                <p:oleObj name="Equation" r:id="rId33" imgW="24119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3573016"/>
                        <a:ext cx="682749" cy="877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096350"/>
              </p:ext>
            </p:extLst>
          </p:nvPr>
        </p:nvGraphicFramePr>
        <p:xfrm>
          <a:off x="3347864" y="5157192"/>
          <a:ext cx="180022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9" name="Equation" r:id="rId35" imgW="748975" imgH="393529" progId="Equation.DSMT4">
                  <p:embed/>
                </p:oleObj>
              </mc:Choice>
              <mc:Fallback>
                <p:oleObj name="Equation" r:id="rId35" imgW="748975" imgH="393529" progId="Equation.DSMT4">
                  <p:embed/>
                  <p:pic>
                    <p:nvPicPr>
                      <p:cNvPr id="0" name="Объект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5157192"/>
                        <a:ext cx="1800225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362896"/>
              </p:ext>
            </p:extLst>
          </p:nvPr>
        </p:nvGraphicFramePr>
        <p:xfrm>
          <a:off x="7956376" y="332656"/>
          <a:ext cx="844028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80" name="Equation" r:id="rId37" imgW="241195" imgH="393529" progId="Equation.DSMT4">
                  <p:embed/>
                </p:oleObj>
              </mc:Choice>
              <mc:Fallback>
                <p:oleObj name="Equation" r:id="rId37" imgW="241195" imgH="393529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6376" y="332656"/>
                        <a:ext cx="844028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771800" y="836712"/>
            <a:ext cx="7451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</a:t>
            </a:r>
          </a:p>
          <a:p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Ы</a:t>
            </a:r>
          </a:p>
          <a:p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Ч</a:t>
            </a:r>
          </a:p>
          <a:p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И</a:t>
            </a:r>
          </a:p>
          <a:p>
            <a:endParaRPr lang="ru-RU" sz="3600" b="1" dirty="0">
              <a:solidFill>
                <a:srgbClr val="FF0000"/>
              </a:solidFill>
            </a:endParaRP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16268" y="975211"/>
            <a:ext cx="5439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Т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А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Н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И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800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605167"/>
              </p:ext>
            </p:extLst>
          </p:nvPr>
        </p:nvGraphicFramePr>
        <p:xfrm>
          <a:off x="467544" y="548680"/>
          <a:ext cx="1664656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6" name="Equation" r:id="rId3" imgW="545863" imgH="393529" progId="Equation.DSMT4">
                  <p:embed/>
                </p:oleObj>
              </mc:Choice>
              <mc:Fallback>
                <p:oleObj name="Equation" r:id="rId3" imgW="545863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48680"/>
                        <a:ext cx="1664656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488149"/>
              </p:ext>
            </p:extLst>
          </p:nvPr>
        </p:nvGraphicFramePr>
        <p:xfrm>
          <a:off x="395536" y="1715596"/>
          <a:ext cx="1728192" cy="10338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7" name="Equation" r:id="rId5" imgW="660113" imgH="393529" progId="Equation.DSMT4">
                  <p:embed/>
                </p:oleObj>
              </mc:Choice>
              <mc:Fallback>
                <p:oleObj name="Equation" r:id="rId5" imgW="660113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715596"/>
                        <a:ext cx="1728192" cy="10338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0028"/>
              </p:ext>
            </p:extLst>
          </p:nvPr>
        </p:nvGraphicFramePr>
        <p:xfrm>
          <a:off x="467544" y="2924944"/>
          <a:ext cx="1656184" cy="961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8" name="Equation" r:id="rId7" imgW="672808" imgH="393529" progId="Equation.DSMT4">
                  <p:embed/>
                </p:oleObj>
              </mc:Choice>
              <mc:Fallback>
                <p:oleObj name="Equation" r:id="rId7" imgW="672808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924944"/>
                        <a:ext cx="1656184" cy="9611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295322"/>
              </p:ext>
            </p:extLst>
          </p:nvPr>
        </p:nvGraphicFramePr>
        <p:xfrm>
          <a:off x="467544" y="3933056"/>
          <a:ext cx="1584176" cy="106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9" name="Equation" r:id="rId9" imgW="583947" imgH="393529" progId="Equation.DSMT4">
                  <p:embed/>
                </p:oleObj>
              </mc:Choice>
              <mc:Fallback>
                <p:oleObj name="Equation" r:id="rId9" imgW="583947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933056"/>
                        <a:ext cx="1584176" cy="10659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779236"/>
              </p:ext>
            </p:extLst>
          </p:nvPr>
        </p:nvGraphicFramePr>
        <p:xfrm>
          <a:off x="3779912" y="836712"/>
          <a:ext cx="1584176" cy="987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0" name="Equation" r:id="rId11" imgW="723586" imgH="393529" progId="Equation.DSMT4">
                  <p:embed/>
                </p:oleObj>
              </mc:Choice>
              <mc:Fallback>
                <p:oleObj name="Equation" r:id="rId11" imgW="723586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836712"/>
                        <a:ext cx="1584176" cy="9872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3774188"/>
              </p:ext>
            </p:extLst>
          </p:nvPr>
        </p:nvGraphicFramePr>
        <p:xfrm>
          <a:off x="3635896" y="1988840"/>
          <a:ext cx="1751852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1" name="Equation" r:id="rId13" imgW="736280" imgH="393529" progId="Equation.DSMT4">
                  <p:embed/>
                </p:oleObj>
              </mc:Choice>
              <mc:Fallback>
                <p:oleObj name="Equation" r:id="rId13" imgW="736280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1988840"/>
                        <a:ext cx="1751852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8418704"/>
              </p:ext>
            </p:extLst>
          </p:nvPr>
        </p:nvGraphicFramePr>
        <p:xfrm>
          <a:off x="3552825" y="3140967"/>
          <a:ext cx="1739255" cy="100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2" name="Equation" r:id="rId15" imgW="444307" imgH="393529" progId="Equation.DSMT4">
                  <p:embed/>
                </p:oleObj>
              </mc:Choice>
              <mc:Fallback>
                <p:oleObj name="Equation" r:id="rId15" imgW="444307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2825" y="3140967"/>
                        <a:ext cx="1739255" cy="1008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6285782"/>
              </p:ext>
            </p:extLst>
          </p:nvPr>
        </p:nvGraphicFramePr>
        <p:xfrm>
          <a:off x="3587410" y="4293096"/>
          <a:ext cx="1488646" cy="932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3" name="Equation" r:id="rId17" imgW="622030" imgH="393529" progId="Equation.DSMT4">
                  <p:embed/>
                </p:oleObj>
              </mc:Choice>
              <mc:Fallback>
                <p:oleObj name="Equation" r:id="rId17" imgW="622030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7410" y="4293096"/>
                        <a:ext cx="1488646" cy="9321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1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577919"/>
              </p:ext>
            </p:extLst>
          </p:nvPr>
        </p:nvGraphicFramePr>
        <p:xfrm>
          <a:off x="7308304" y="2708920"/>
          <a:ext cx="792088" cy="849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4" name="Equation" r:id="rId19" imgW="241195" imgH="393529" progId="Equation.DSMT4">
                  <p:embed/>
                </p:oleObj>
              </mc:Choice>
              <mc:Fallback>
                <p:oleObj name="Equation" r:id="rId19" imgW="24119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2708920"/>
                        <a:ext cx="792088" cy="8494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6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653301"/>
              </p:ext>
            </p:extLst>
          </p:nvPr>
        </p:nvGraphicFramePr>
        <p:xfrm>
          <a:off x="7740352" y="3717032"/>
          <a:ext cx="792088" cy="907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5" name="Equation" r:id="rId21" imgW="241195" imgH="393529" progId="Equation.DSMT4">
                  <p:embed/>
                </p:oleObj>
              </mc:Choice>
              <mc:Fallback>
                <p:oleObj name="Equation" r:id="rId21" imgW="24119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352" y="3717032"/>
                        <a:ext cx="792088" cy="9070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1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" name="Объект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639365"/>
              </p:ext>
            </p:extLst>
          </p:nvPr>
        </p:nvGraphicFramePr>
        <p:xfrm>
          <a:off x="7236296" y="913879"/>
          <a:ext cx="936104" cy="910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6" name="Equation" r:id="rId23" imgW="241195" imgH="393529" progId="Equation.DSMT4">
                  <p:embed/>
                </p:oleObj>
              </mc:Choice>
              <mc:Fallback>
                <p:oleObj name="Equation" r:id="rId23" imgW="24119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913879"/>
                        <a:ext cx="936104" cy="9108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6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" name="Объект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8404721"/>
              </p:ext>
            </p:extLst>
          </p:nvPr>
        </p:nvGraphicFramePr>
        <p:xfrm>
          <a:off x="7236296" y="4563132"/>
          <a:ext cx="792088" cy="919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7" name="Equation" r:id="rId25" imgW="241195" imgH="393529" progId="Equation.DSMT4">
                  <p:embed/>
                </p:oleObj>
              </mc:Choice>
              <mc:Fallback>
                <p:oleObj name="Equation" r:id="rId25" imgW="24119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6296" y="4563132"/>
                        <a:ext cx="792088" cy="91984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tangle 17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033415"/>
              </p:ext>
            </p:extLst>
          </p:nvPr>
        </p:nvGraphicFramePr>
        <p:xfrm>
          <a:off x="7956376" y="1772816"/>
          <a:ext cx="576064" cy="515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8" name="Equation" r:id="rId27" imgW="177492" imgH="164814" progId="Equation.DSMT4">
                  <p:embed/>
                </p:oleObj>
              </mc:Choice>
              <mc:Fallback>
                <p:oleObj name="Equation" r:id="rId27" imgW="177492" imgH="16481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6376" y="1772816"/>
                        <a:ext cx="576064" cy="5154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ectangle 17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311862"/>
              </p:ext>
            </p:extLst>
          </p:nvPr>
        </p:nvGraphicFramePr>
        <p:xfrm>
          <a:off x="6948264" y="548680"/>
          <a:ext cx="568679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79" name="Equation" r:id="rId29" imgW="177492" imgH="164814" progId="Equation.DSMT4">
                  <p:embed/>
                </p:oleObj>
              </mc:Choice>
              <mc:Fallback>
                <p:oleObj name="Equation" r:id="rId29" imgW="177492" imgH="164814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548680"/>
                        <a:ext cx="568679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17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" name="Объект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4810493"/>
              </p:ext>
            </p:extLst>
          </p:nvPr>
        </p:nvGraphicFramePr>
        <p:xfrm>
          <a:off x="6948264" y="1772816"/>
          <a:ext cx="667891" cy="825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0" name="Equation" r:id="rId31" imgW="152334" imgH="393529" progId="Equation.DSMT4">
                  <p:embed/>
                </p:oleObj>
              </mc:Choice>
              <mc:Fallback>
                <p:oleObj name="Equation" r:id="rId31" imgW="152334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1772816"/>
                        <a:ext cx="667891" cy="8257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7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3" name="Объект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5335095"/>
              </p:ext>
            </p:extLst>
          </p:nvPr>
        </p:nvGraphicFramePr>
        <p:xfrm>
          <a:off x="6732240" y="3573016"/>
          <a:ext cx="682749" cy="877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1" name="Equation" r:id="rId33" imgW="241195" imgH="393529" progId="Equation.DSMT4">
                  <p:embed/>
                </p:oleObj>
              </mc:Choice>
              <mc:Fallback>
                <p:oleObj name="Equation" r:id="rId33" imgW="24119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3573016"/>
                        <a:ext cx="682749" cy="8778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750520"/>
              </p:ext>
            </p:extLst>
          </p:nvPr>
        </p:nvGraphicFramePr>
        <p:xfrm>
          <a:off x="3347864" y="5157192"/>
          <a:ext cx="180022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2" name="Equation" r:id="rId35" imgW="748975" imgH="393529" progId="Equation.DSMT4">
                  <p:embed/>
                </p:oleObj>
              </mc:Choice>
              <mc:Fallback>
                <p:oleObj name="Equation" r:id="rId35" imgW="74897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5157192"/>
                        <a:ext cx="1800225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235620"/>
              </p:ext>
            </p:extLst>
          </p:nvPr>
        </p:nvGraphicFramePr>
        <p:xfrm>
          <a:off x="7956376" y="332656"/>
          <a:ext cx="844028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3" name="Equation" r:id="rId37" imgW="241195" imgH="393529" progId="Equation.DSMT4">
                  <p:embed/>
                </p:oleObj>
              </mc:Choice>
              <mc:Fallback>
                <p:oleObj name="Equation" r:id="rId37" imgW="241195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6376" y="332656"/>
                        <a:ext cx="844028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771800" y="836712"/>
            <a:ext cx="7451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</a:t>
            </a:r>
          </a:p>
          <a:p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b="1" dirty="0">
                <a:solidFill>
                  <a:srgbClr val="FF0000"/>
                </a:solidFill>
              </a:rPr>
              <a:t>М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b="1" dirty="0">
                <a:solidFill>
                  <a:srgbClr val="FF0000"/>
                </a:solidFill>
              </a:rPr>
              <a:t>Е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b="1" dirty="0">
              <a:solidFill>
                <a:srgbClr val="FF0000"/>
              </a:solidFill>
            </a:endParaRPr>
          </a:p>
          <a:p>
            <a:r>
              <a:rPr lang="ru-RU" sz="3600" b="1" dirty="0">
                <a:solidFill>
                  <a:srgbClr val="FF0000"/>
                </a:solidFill>
              </a:rPr>
              <a:t>Ш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b="1" dirty="0">
              <a:solidFill>
                <a:srgbClr val="FF0000"/>
              </a:solidFill>
            </a:endParaRP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16268" y="975211"/>
            <a:ext cx="54396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>
                <a:solidFill>
                  <a:srgbClr val="FF0000"/>
                </a:solidFill>
              </a:rPr>
              <a:t>Н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Н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>
                <a:solidFill>
                  <a:srgbClr val="FF0000"/>
                </a:solidFill>
              </a:rPr>
              <a:t>Ы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23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4" y="1539093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Классная работа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708920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Сложение и вычитание смешанных чисел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14380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иница.jpg"/>
          <p:cNvPicPr>
            <a:picLocks noChangeAspect="1"/>
          </p:cNvPicPr>
          <p:nvPr/>
        </p:nvPicPr>
        <p:blipFill>
          <a:blip r:embed="rId2" cstate="print"/>
          <a:srcRect l="13077" t="19419" r="5069" b="22768"/>
          <a:stretch>
            <a:fillRect/>
          </a:stretch>
        </p:blipFill>
        <p:spPr>
          <a:xfrm>
            <a:off x="3779912" y="2900667"/>
            <a:ext cx="4824536" cy="28083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476672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Птичка – невеличка,</a:t>
            </a:r>
          </a:p>
          <a:p>
            <a:r>
              <a:rPr lang="ru-RU" sz="2400" b="1" i="1" dirty="0" smtClean="0"/>
              <a:t>Воробью сестричка.</a:t>
            </a:r>
          </a:p>
          <a:p>
            <a:r>
              <a:rPr lang="ru-RU" sz="2400" b="1" i="1" dirty="0" smtClean="0"/>
              <a:t>Сама мелковата,</a:t>
            </a:r>
          </a:p>
          <a:p>
            <a:r>
              <a:rPr lang="ru-RU" sz="2400" b="1" i="1" dirty="0" smtClean="0"/>
              <a:t>Животиком желтовата.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63454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4392488" cy="619268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0099"/>
                </a:solidFill>
              </a:rPr>
              <a:t>Это </a:t>
            </a:r>
            <a:r>
              <a:rPr lang="ru-RU" dirty="0">
                <a:solidFill>
                  <a:srgbClr val="000099"/>
                </a:solidFill>
              </a:rPr>
              <a:t>довольно яркая и красивая птичка – на голове у нее черная шапочка, щечки белоснежные, животик ярко-желтый, а спинка зеленовато-бурая. Хвост и крылья имеют голубоватый оттенок. Вкруг головы и на грудке имеются черные хорошо заметные полоски. </a:t>
            </a:r>
          </a:p>
        </p:txBody>
      </p:sp>
      <p:pic>
        <p:nvPicPr>
          <p:cNvPr id="4" name="Рисунок 3" descr="синичка.jpg"/>
          <p:cNvPicPr>
            <a:picLocks noChangeAspect="1"/>
          </p:cNvPicPr>
          <p:nvPr/>
        </p:nvPicPr>
        <p:blipFill>
          <a:blip r:embed="rId2" cstate="print"/>
          <a:srcRect l="13957" r="17423" b="3611"/>
          <a:stretch>
            <a:fillRect/>
          </a:stretch>
        </p:blipFill>
        <p:spPr>
          <a:xfrm>
            <a:off x="4716016" y="476672"/>
            <a:ext cx="3964676" cy="4608512"/>
          </a:xfrm>
          <a:prstGeom prst="rect">
            <a:avLst/>
          </a:prstGeom>
          <a:ln w="38100">
            <a:solidFill>
              <a:srgbClr val="669900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428426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422270" y="1130577"/>
            <a:ext cx="7620000" cy="54197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Arial" charset="0"/>
              <a:buChar char="•"/>
              <a:defRPr/>
            </a:pPr>
            <a:endParaRPr lang="ru-RU" b="1" kern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ru-RU" b="1" kern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Font typeface="Arial" charset="0"/>
              <a:buNone/>
              <a:defRPr/>
            </a:pPr>
            <a:endParaRPr lang="ru-RU" b="1" kern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ru-RU" b="1" kern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charset="0"/>
              <a:buNone/>
              <a:defRPr/>
            </a:pPr>
            <a:endParaRPr lang="ru-RU" b="1" kern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ru-RU" b="1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404163" y="1055475"/>
            <a:ext cx="7620000" cy="540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558ED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Char char="•"/>
              <a:defRPr/>
            </a:pPr>
            <a:endParaRPr lang="ru-RU" b="1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ru-RU" b="1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Font typeface="Arial" charset="0"/>
              <a:buNone/>
              <a:defRPr/>
            </a:pPr>
            <a:endParaRPr lang="ru-RU" b="1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ru-RU" b="1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charset="0"/>
              <a:buNone/>
              <a:defRPr/>
            </a:pPr>
            <a:endParaRPr lang="ru-RU" b="1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36993" y="1043068"/>
            <a:ext cx="7620000" cy="54197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Font typeface="Arial" charset="0"/>
              <a:buChar char="•"/>
              <a:defRPr/>
            </a:pPr>
            <a:endParaRPr lang="ru-RU" b="1" kern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ru-RU" b="1" kern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buFont typeface="Arial" charset="0"/>
              <a:buNone/>
              <a:defRPr/>
            </a:pPr>
            <a:endParaRPr lang="ru-RU" b="1" kern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ru-RU" b="1" kern="0" smtClean="0">
              <a:latin typeface="Arial" pitchFamily="34" charset="0"/>
              <a:cs typeface="Arial" pitchFamily="34" charset="0"/>
            </a:endParaRPr>
          </a:p>
          <a:p>
            <a:pPr marL="0" indent="0">
              <a:buFont typeface="Arial" charset="0"/>
              <a:buNone/>
              <a:defRPr/>
            </a:pPr>
            <a:endParaRPr lang="ru-RU" b="1" kern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ru-RU" b="1" kern="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Объект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405010"/>
              </p:ext>
            </p:extLst>
          </p:nvPr>
        </p:nvGraphicFramePr>
        <p:xfrm>
          <a:off x="739375" y="1693898"/>
          <a:ext cx="638175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6" name="Формула" r:id="rId4" imgW="241195" imgH="393529" progId="Equation.3">
                  <p:embed/>
                </p:oleObj>
              </mc:Choice>
              <mc:Fallback>
                <p:oleObj name="Формула" r:id="rId4" imgW="24119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375" y="1693898"/>
                        <a:ext cx="638175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7121702"/>
              </p:ext>
            </p:extLst>
          </p:nvPr>
        </p:nvGraphicFramePr>
        <p:xfrm>
          <a:off x="1678764" y="1222665"/>
          <a:ext cx="653786" cy="808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7" name="Формула" r:id="rId6" imgW="266469" imgH="393359" progId="Equation.3">
                  <p:embed/>
                </p:oleObj>
              </mc:Choice>
              <mc:Fallback>
                <p:oleObj name="Формула" r:id="rId6" imgW="266469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8764" y="1222665"/>
                        <a:ext cx="653786" cy="8086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1579931" y="2055409"/>
            <a:ext cx="1049034" cy="10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226186" y="2060848"/>
            <a:ext cx="129063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689920" y="1784570"/>
            <a:ext cx="543739" cy="610745"/>
          </a:xfrm>
          <a:prstGeom prst="rect">
            <a:avLst/>
          </a:prstGeom>
          <a:blipFill rotWithShape="1">
            <a:blip r:embed="rId8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  <a:cs typeface="Arial" charset="0"/>
              </a:rPr>
              <a:t> </a:t>
            </a:r>
          </a:p>
        </p:txBody>
      </p:sp>
      <p:graphicFrame>
        <p:nvGraphicFramePr>
          <p:cNvPr id="14" name="Объект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9148882"/>
              </p:ext>
            </p:extLst>
          </p:nvPr>
        </p:nvGraphicFramePr>
        <p:xfrm>
          <a:off x="3387581" y="1203638"/>
          <a:ext cx="593725" cy="803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8" name="Формула" r:id="rId9" imgW="342751" imgH="393529" progId="Equation.3">
                  <p:embed/>
                </p:oleObj>
              </mc:Choice>
              <mc:Fallback>
                <p:oleObj name="Формула" r:id="rId9" imgW="34275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7581" y="1203638"/>
                        <a:ext cx="593725" cy="8034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16824" y="1802674"/>
            <a:ext cx="543739" cy="611771"/>
          </a:xfrm>
          <a:prstGeom prst="rect">
            <a:avLst/>
          </a:prstGeom>
          <a:blipFill rotWithShape="1">
            <a:blip r:embed="rId11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  <a:cs typeface="Arial" charset="0"/>
              </a:rPr>
              <a:t> 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5060563" y="2108559"/>
            <a:ext cx="154781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7" name="Объект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979054"/>
              </p:ext>
            </p:extLst>
          </p:nvPr>
        </p:nvGraphicFramePr>
        <p:xfrm>
          <a:off x="5346152" y="1280491"/>
          <a:ext cx="715322" cy="761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9" name="Формула" r:id="rId12" imgW="355292" imgH="393359" progId="Equation.3">
                  <p:embed/>
                </p:oleObj>
              </mc:Choice>
              <mc:Fallback>
                <p:oleObj name="Формула" r:id="rId12" imgW="355292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6152" y="1280491"/>
                        <a:ext cx="715322" cy="7612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81380" y="1802674"/>
            <a:ext cx="543739" cy="611771"/>
          </a:xfrm>
          <a:prstGeom prst="rect">
            <a:avLst/>
          </a:prstGeom>
          <a:blipFill rotWithShape="1">
            <a:blip r:embed="rId14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  <a:cs typeface="Arial" charset="0"/>
              </a:rPr>
              <a:t> 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6945313" y="2486025"/>
            <a:ext cx="7937" cy="1143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0" name="Объект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8611722"/>
              </p:ext>
            </p:extLst>
          </p:nvPr>
        </p:nvGraphicFramePr>
        <p:xfrm>
          <a:off x="7087096" y="2501953"/>
          <a:ext cx="596031" cy="855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0" name="Формула" r:id="rId15" imgW="342751" imgH="393529" progId="Equation.3">
                  <p:embed/>
                </p:oleObj>
              </mc:Choice>
              <mc:Fallback>
                <p:oleObj name="Формула" r:id="rId15" imgW="34275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7096" y="2501953"/>
                        <a:ext cx="596031" cy="8550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58506" y="3665530"/>
            <a:ext cx="543739" cy="611771"/>
          </a:xfrm>
          <a:prstGeom prst="rect">
            <a:avLst/>
          </a:prstGeom>
          <a:blipFill rotWithShape="1">
            <a:blip r:embed="rId17" cstate="print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  <a:latin typeface="Arial" charset="0"/>
                <a:cs typeface="Arial" charset="0"/>
              </a:rPr>
              <a:t> 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3432845" y="4178300"/>
            <a:ext cx="13293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5" name="Объект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529214"/>
              </p:ext>
            </p:extLst>
          </p:nvPr>
        </p:nvGraphicFramePr>
        <p:xfrm>
          <a:off x="5689228" y="3086542"/>
          <a:ext cx="754979" cy="85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1" name="Формула" r:id="rId18" imgW="330057" imgH="393529" progId="Equation.3">
                  <p:embed/>
                </p:oleObj>
              </mc:Choice>
              <mc:Fallback>
                <p:oleObj name="Формула" r:id="rId18" imgW="33005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9228" y="3086542"/>
                        <a:ext cx="754979" cy="851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Овал 27"/>
          <p:cNvSpPr/>
          <p:nvPr/>
        </p:nvSpPr>
        <p:spPr>
          <a:xfrm>
            <a:off x="1827864" y="3691841"/>
            <a:ext cx="862056" cy="93610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88693" y="3840440"/>
            <a:ext cx="655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5</a:t>
            </a:r>
            <a:endParaRPr lang="ru-RU" sz="2400" b="1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5444480" y="4178300"/>
            <a:ext cx="13293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77819" y="3840439"/>
            <a:ext cx="754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9953924"/>
              </p:ext>
            </p:extLst>
          </p:nvPr>
        </p:nvGraphicFramePr>
        <p:xfrm>
          <a:off x="3957638" y="3284984"/>
          <a:ext cx="828646" cy="918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2" name="Equation" r:id="rId20" imgW="355320" imgH="393480" progId="Equation.DSMT4">
                  <p:embed/>
                </p:oleObj>
              </mc:Choice>
              <mc:Fallback>
                <p:oleObj name="Equation" r:id="rId20" imgW="3553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957638" y="3284984"/>
                        <a:ext cx="828646" cy="918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2689919" y="3840440"/>
            <a:ext cx="1181585" cy="956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901287"/>
              </p:ext>
            </p:extLst>
          </p:nvPr>
        </p:nvGraphicFramePr>
        <p:xfrm>
          <a:off x="2740996" y="3629025"/>
          <a:ext cx="691849" cy="1128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3" name="Equation" r:id="rId22" imgW="241200" imgH="393480" progId="Equation.DSMT4">
                  <p:embed/>
                </p:oleObj>
              </mc:Choice>
              <mc:Fallback>
                <p:oleObj name="Equation" r:id="rId22" imgW="2412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740996" y="3629025"/>
                        <a:ext cx="691849" cy="11288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1115616" y="404664"/>
            <a:ext cx="6109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Считай, смекай, отгадывай</a:t>
            </a:r>
            <a:r>
              <a:rPr lang="ru-RU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5762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792015"/>
              </p:ext>
            </p:extLst>
          </p:nvPr>
        </p:nvGraphicFramePr>
        <p:xfrm>
          <a:off x="323528" y="764704"/>
          <a:ext cx="8280923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2989"/>
                <a:gridCol w="1182989"/>
                <a:gridCol w="1182989"/>
                <a:gridCol w="1182989"/>
                <a:gridCol w="1182989"/>
                <a:gridCol w="1182989"/>
                <a:gridCol w="1182989"/>
              </a:tblGrid>
              <a:tr h="1224136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Ь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Ш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Б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224136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5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971220"/>
              </p:ext>
            </p:extLst>
          </p:nvPr>
        </p:nvGraphicFramePr>
        <p:xfrm>
          <a:off x="467544" y="1954089"/>
          <a:ext cx="936104" cy="1161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8" name="Формула" r:id="rId3" imgW="241195" imgH="393529" progId="Equation.3">
                  <p:embed/>
                </p:oleObj>
              </mc:Choice>
              <mc:Fallback>
                <p:oleObj name="Формула" r:id="rId3" imgW="241195" imgH="393529" progId="Equation.3">
                  <p:embed/>
                  <p:pic>
                    <p:nvPicPr>
                      <p:cNvPr id="0" name="Объект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954089"/>
                        <a:ext cx="936104" cy="11619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066805"/>
              </p:ext>
            </p:extLst>
          </p:nvPr>
        </p:nvGraphicFramePr>
        <p:xfrm>
          <a:off x="1734821" y="1988840"/>
          <a:ext cx="748016" cy="1220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9" name="Equation" r:id="rId5" imgW="241200" imgH="393480" progId="Equation.DSMT4">
                  <p:embed/>
                </p:oleObj>
              </mc:Choice>
              <mc:Fallback>
                <p:oleObj name="Equation" r:id="rId5" imgW="2412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34821" y="1988840"/>
                        <a:ext cx="748016" cy="1220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846916"/>
              </p:ext>
            </p:extLst>
          </p:nvPr>
        </p:nvGraphicFramePr>
        <p:xfrm>
          <a:off x="2699792" y="1988840"/>
          <a:ext cx="1008112" cy="11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0" name="Equation" r:id="rId7" imgW="241200" imgH="393480" progId="Equation.DSMT4">
                  <p:embed/>
                </p:oleObj>
              </mc:Choice>
              <mc:Fallback>
                <p:oleObj name="Equation" r:id="rId7" imgW="2412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99792" y="1988840"/>
                        <a:ext cx="1008112" cy="1185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8225128"/>
              </p:ext>
            </p:extLst>
          </p:nvPr>
        </p:nvGraphicFramePr>
        <p:xfrm>
          <a:off x="3925967" y="1988840"/>
          <a:ext cx="934066" cy="11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1" name="Equation" r:id="rId9" imgW="241200" imgH="393480" progId="Equation.DSMT4">
                  <p:embed/>
                </p:oleObj>
              </mc:Choice>
              <mc:Fallback>
                <p:oleObj name="Equation" r:id="rId9" imgW="2412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25967" y="1988840"/>
                        <a:ext cx="934066" cy="1185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9947146"/>
              </p:ext>
            </p:extLst>
          </p:nvPr>
        </p:nvGraphicFramePr>
        <p:xfrm>
          <a:off x="5076056" y="1988840"/>
          <a:ext cx="1080120" cy="11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2" name="Equation" r:id="rId11" imgW="228600" imgH="393480" progId="Equation.DSMT4">
                  <p:embed/>
                </p:oleObj>
              </mc:Choice>
              <mc:Fallback>
                <p:oleObj name="Equation" r:id="rId11" imgW="22860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076056" y="1988840"/>
                        <a:ext cx="1080120" cy="1185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5751136"/>
              </p:ext>
            </p:extLst>
          </p:nvPr>
        </p:nvGraphicFramePr>
        <p:xfrm>
          <a:off x="7452320" y="2060848"/>
          <a:ext cx="1080120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3" name="Equation" r:id="rId13" imgW="241200" imgH="393480" progId="Equation.DSMT4">
                  <p:embed/>
                </p:oleObj>
              </mc:Choice>
              <mc:Fallback>
                <p:oleObj name="Equation" r:id="rId13" imgW="241200" imgH="393480" progId="Equation.DSMT4">
                  <p:embed/>
                  <p:pic>
                    <p:nvPicPr>
                      <p:cNvPr id="0" name="Объект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2060848"/>
                        <a:ext cx="1080120" cy="1128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52275" y="3717032"/>
            <a:ext cx="78081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Расположите числа в порядке возрастания и прочтёте как называется иначе синица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0406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484</Words>
  <Application>Microsoft Office PowerPoint</Application>
  <PresentationFormat>Экран (4:3)</PresentationFormat>
  <Paragraphs>169</Paragraphs>
  <Slides>26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Оформление по умолчанию</vt:lpstr>
      <vt:lpstr>Equation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Желаю успеха! </vt:lpstr>
      <vt:lpstr>Магический квадрат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Family</cp:lastModifiedBy>
  <cp:revision>114</cp:revision>
  <dcterms:created xsi:type="dcterms:W3CDTF">2012-08-12T16:04:58Z</dcterms:created>
  <dcterms:modified xsi:type="dcterms:W3CDTF">2020-12-05T10:18:16Z</dcterms:modified>
</cp:coreProperties>
</file>