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14B70-70B8-4145-A933-AFA4E69BF8B9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36D49-1769-45B1-A90B-5B6B7EA80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F5AB-901E-446A-8839-488A9FEEE79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61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пт 04.12.20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5562" y="69269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6"/>
                </a:solidFill>
              </a:rPr>
              <a:t>Тема урока: Строение клетки</a:t>
            </a:r>
            <a:endParaRPr lang="ru-RU" sz="6000" dirty="0">
              <a:solidFill>
                <a:schemeClr val="accent6"/>
              </a:solidFill>
            </a:endParaRPr>
          </a:p>
        </p:txBody>
      </p:sp>
      <p:pic>
        <p:nvPicPr>
          <p:cNvPr id="4" name="Picture 6" descr="http://mypresentation.ru/documents/023660b559ac1c78f5862b18d65422a7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19" t="52820" r="14742" b="7721"/>
          <a:stretch/>
        </p:blipFill>
        <p:spPr bwMode="auto">
          <a:xfrm>
            <a:off x="357158" y="2500306"/>
            <a:ext cx="3812014" cy="3706122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69033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ru-RU" dirty="0" smtClean="0"/>
              <a:t>Подготовила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 учитель биологии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МБОУ СОШ №36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п</a:t>
            </a:r>
            <a:r>
              <a:rPr lang="ru-RU" dirty="0" smtClean="0"/>
              <a:t>. Новый </a:t>
            </a:r>
            <a:r>
              <a:rPr lang="ru-RU" dirty="0" err="1" smtClean="0"/>
              <a:t>Уоян</a:t>
            </a:r>
            <a:r>
              <a:rPr lang="ru-RU" dirty="0" smtClean="0"/>
              <a:t> </a:t>
            </a:r>
            <a:endParaRPr lang="ru-RU" dirty="0" smtClean="0"/>
          </a:p>
          <a:p>
            <a:pPr algn="r">
              <a:buFont typeface="Arial" charset="0"/>
              <a:buNone/>
            </a:pPr>
            <a:r>
              <a:rPr lang="ru-RU" dirty="0" smtClean="0"/>
              <a:t>Коваль </a:t>
            </a:r>
            <a:endParaRPr lang="ru-RU" dirty="0" smtClean="0"/>
          </a:p>
          <a:p>
            <a:pPr algn="r">
              <a:buFont typeface="Arial" charset="0"/>
              <a:buNone/>
            </a:pPr>
            <a:r>
              <a:rPr lang="ru-RU" dirty="0" smtClean="0"/>
              <a:t>Галина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53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П.8 стр.30-31, сделать модель клетки из пластилина (по желанию); </a:t>
            </a:r>
            <a:r>
              <a:rPr lang="ru-RU" dirty="0" err="1" smtClean="0"/>
              <a:t>цитосказка</a:t>
            </a:r>
            <a:r>
              <a:rPr lang="ru-RU" dirty="0" smtClean="0"/>
              <a:t> ( по желанию);выполнить групповой или парный проект «Клетка- город», сравнив органоиды с городскими структурами и предприятиями.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563938" y="188913"/>
            <a:ext cx="2736850" cy="792162"/>
          </a:xfrm>
        </p:spPr>
        <p:txBody>
          <a:bodyPr/>
          <a:lstStyle/>
          <a:p>
            <a:pPr eaLnBrk="1" hangingPunct="1"/>
            <a:r>
              <a:rPr lang="ru-RU" smtClean="0"/>
              <a:t>Вопросы:</a:t>
            </a: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3563938" y="981075"/>
            <a:ext cx="52562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1. Что нужно для строительства красивого кирпичного дома?</a:t>
            </a:r>
          </a:p>
          <a:p>
            <a:endParaRPr lang="ru-RU" sz="2800"/>
          </a:p>
          <a:p>
            <a:r>
              <a:rPr lang="ru-RU" sz="2800"/>
              <a:t>2. Что нужно, чтобы составить предложение?</a:t>
            </a:r>
          </a:p>
          <a:p>
            <a:endParaRPr lang="ru-RU" sz="2800"/>
          </a:p>
          <a:p>
            <a:r>
              <a:rPr lang="ru-RU" sz="2800"/>
              <a:t>3. Из чего состоят слова?</a:t>
            </a:r>
          </a:p>
          <a:p>
            <a:endParaRPr lang="ru-RU" sz="2800"/>
          </a:p>
          <a:p>
            <a:r>
              <a:rPr lang="ru-RU" sz="2800"/>
              <a:t>4. А из чего состоят тела растений, животных, грибов?</a:t>
            </a:r>
          </a:p>
        </p:txBody>
      </p:sp>
      <p:pic>
        <p:nvPicPr>
          <p:cNvPr id="4100" name="Picture 2" descr="C:\Users\User\Desktop\кирпичный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270033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79388" y="2420938"/>
            <a:ext cx="28432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жила, Вовы, ручная, у, ворона  </a:t>
            </a:r>
          </a:p>
        </p:txBody>
      </p:sp>
      <p:sp>
        <p:nvSpPr>
          <p:cNvPr id="4102" name="Прямоугольник 6"/>
          <p:cNvSpPr>
            <a:spLocks noChangeArrowheads="1"/>
          </p:cNvSpPr>
          <p:nvPr/>
        </p:nvSpPr>
        <p:spPr bwMode="auto">
          <a:xfrm>
            <a:off x="250825" y="5373688"/>
            <a:ext cx="2452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Во-ро-на, жи-ла</a:t>
            </a:r>
          </a:p>
        </p:txBody>
      </p:sp>
      <p:pic>
        <p:nvPicPr>
          <p:cNvPr id="4103" name="Picture 3" descr="C:\Users\User\Desktop\img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573463"/>
            <a:ext cx="217805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Алексей\Desktop\СТРОЕНИЕ КЛЕТКИ. ТКАНИ 5 класс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412777"/>
            <a:ext cx="4032448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048672" cy="1143000"/>
          </a:xfrm>
          <a:solidFill>
            <a:srgbClr val="36A05E"/>
          </a:solidFill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FFFF00"/>
                </a:solidFill>
              </a:rPr>
              <a:t>СТРОЕНИЕ МИКРОСКОПА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4663" y="1600200"/>
            <a:ext cx="4175125" cy="4525963"/>
          </a:xfrm>
        </p:spPr>
        <p:txBody>
          <a:bodyPr/>
          <a:lstStyle/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штатив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тубус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окуляр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объектив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предметный столик с зажимами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зеркало</a:t>
            </a:r>
          </a:p>
          <a:p>
            <a:pPr eaLnBrk="1" hangingPunct="1"/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регулировочные винты</a:t>
            </a:r>
          </a:p>
          <a:p>
            <a:pPr eaLnBrk="1" hangingPunct="1"/>
            <a:endParaRPr lang="ru-RU" altLang="ru-RU" sz="28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0" y="6284913"/>
            <a:ext cx="9144000" cy="457200"/>
          </a:xfrm>
          <a:prstGeom prst="rect">
            <a:avLst/>
          </a:prstGeom>
          <a:solidFill>
            <a:srgbClr val="36A05E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Как определить увеличение микроскопа?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192688" cy="778098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Основные части клетки: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1)Ядро - </a:t>
            </a:r>
            <a:r>
              <a:rPr lang="ru-RU" dirty="0" smtClean="0"/>
              <a:t>самый важный </a:t>
            </a:r>
            <a:r>
              <a:rPr lang="ru-RU" dirty="0" err="1" smtClean="0"/>
              <a:t>компанент</a:t>
            </a:r>
            <a:r>
              <a:rPr lang="ru-RU" dirty="0" smtClean="0"/>
              <a:t> клетки, который управляет ее жизнедеятельностью</a:t>
            </a:r>
            <a:endParaRPr lang="ru-RU" b="1" dirty="0" smtClean="0"/>
          </a:p>
          <a:p>
            <a:r>
              <a:rPr lang="ru-RU" b="1" dirty="0" smtClean="0"/>
              <a:t>2) Цитоплазма - </a:t>
            </a:r>
            <a:r>
              <a:rPr lang="ru-RU" dirty="0" smtClean="0"/>
              <a:t>полужидкая масса, составляет основное содержание клетки и состоит из воды, минеральных солей, белков, жиров и углеводов;</a:t>
            </a:r>
            <a:endParaRPr lang="ru-RU" b="1" dirty="0" smtClean="0"/>
          </a:p>
          <a:p>
            <a:r>
              <a:rPr lang="ru-RU" b="1" dirty="0" smtClean="0"/>
              <a:t>3) Клеточная мембрана - </a:t>
            </a:r>
            <a:r>
              <a:rPr lang="ru-RU" dirty="0" smtClean="0"/>
              <a:t>«одевает» клетку и придает ей прочность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Учебник стр. 20 рис.16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P_357F_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4E2CD"/>
              </a:clrFrom>
              <a:clrTo>
                <a:srgbClr val="E4E2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babochk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503875">
            <a:off x="7620000" y="228600"/>
            <a:ext cx="12573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img1"/>
          <p:cNvPicPr>
            <a:picLocks noChangeAspect="1" noChangeArrowheads="1"/>
          </p:cNvPicPr>
          <p:nvPr/>
        </p:nvPicPr>
        <p:blipFill>
          <a:blip r:embed="rId4" cstate="print"/>
          <a:srcRect r="59288" b="43529"/>
          <a:stretch>
            <a:fillRect/>
          </a:stretch>
        </p:blipFill>
        <p:spPr bwMode="auto">
          <a:xfrm>
            <a:off x="5334000" y="1447800"/>
            <a:ext cx="31115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img1"/>
          <p:cNvPicPr>
            <a:picLocks noChangeAspect="1" noChangeArrowheads="1"/>
          </p:cNvPicPr>
          <p:nvPr/>
        </p:nvPicPr>
        <p:blipFill>
          <a:blip r:embed="rId4" cstate="print"/>
          <a:srcRect l="59033" t="39999" b="4390"/>
          <a:stretch>
            <a:fillRect/>
          </a:stretch>
        </p:blipFill>
        <p:spPr bwMode="auto">
          <a:xfrm>
            <a:off x="457200" y="1219200"/>
            <a:ext cx="3244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200400" y="304800"/>
            <a:ext cx="3315816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Клеточная мембрана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886200" y="2590800"/>
            <a:ext cx="12192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Ядро 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3200400" y="5029200"/>
            <a:ext cx="2590800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Цитоплазма с органоидами</a:t>
            </a:r>
          </a:p>
        </p:txBody>
      </p:sp>
      <p:sp>
        <p:nvSpPr>
          <p:cNvPr id="37897" name="AutoShape 9"/>
          <p:cNvSpPr>
            <a:spLocks noChangeArrowheads="1"/>
          </p:cNvSpPr>
          <p:nvPr/>
        </p:nvSpPr>
        <p:spPr bwMode="auto">
          <a:xfrm rot="2919851">
            <a:off x="4267200" y="1295400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37898" name="AutoShape 10"/>
          <p:cNvSpPr>
            <a:spLocks noChangeArrowheads="1"/>
          </p:cNvSpPr>
          <p:nvPr/>
        </p:nvSpPr>
        <p:spPr bwMode="auto">
          <a:xfrm>
            <a:off x="4572000" y="2895600"/>
            <a:ext cx="2362200" cy="298450"/>
          </a:xfrm>
          <a:prstGeom prst="rightArrow">
            <a:avLst>
              <a:gd name="adj1" fmla="val 50000"/>
              <a:gd name="adj2" fmla="val 1978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37899" name="AutoShape 11"/>
          <p:cNvSpPr>
            <a:spLocks noChangeArrowheads="1"/>
          </p:cNvSpPr>
          <p:nvPr/>
        </p:nvSpPr>
        <p:spPr bwMode="auto">
          <a:xfrm rot="-3308544">
            <a:off x="2914650" y="1428750"/>
            <a:ext cx="1982788" cy="344488"/>
          </a:xfrm>
          <a:prstGeom prst="leftArrow">
            <a:avLst>
              <a:gd name="adj1" fmla="val 50000"/>
              <a:gd name="adj2" fmla="val 1438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37900" name="AutoShape 12"/>
          <p:cNvSpPr>
            <a:spLocks noChangeArrowheads="1"/>
          </p:cNvSpPr>
          <p:nvPr/>
        </p:nvSpPr>
        <p:spPr bwMode="auto">
          <a:xfrm>
            <a:off x="1524000" y="2590800"/>
            <a:ext cx="2424113" cy="304800"/>
          </a:xfrm>
          <a:prstGeom prst="leftArrow">
            <a:avLst>
              <a:gd name="adj1" fmla="val 50000"/>
              <a:gd name="adj2" fmla="val 1988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 rot="2149521">
            <a:off x="2743200" y="4419600"/>
            <a:ext cx="1524000" cy="333375"/>
          </a:xfrm>
          <a:prstGeom prst="leftArrow">
            <a:avLst>
              <a:gd name="adj1" fmla="val 50000"/>
              <a:gd name="adj2" fmla="val 1142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37902" name="AutoShape 14"/>
          <p:cNvSpPr>
            <a:spLocks noChangeArrowheads="1"/>
          </p:cNvSpPr>
          <p:nvPr/>
        </p:nvSpPr>
        <p:spPr bwMode="auto">
          <a:xfrm rot="-1979692">
            <a:off x="4800600" y="4572000"/>
            <a:ext cx="1219200" cy="311150"/>
          </a:xfrm>
          <a:prstGeom prst="rightArrow">
            <a:avLst>
              <a:gd name="adj1" fmla="val 50000"/>
              <a:gd name="adj2" fmla="val 979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eaLnBrk="1" hangingPunct="1"/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339752" y="6021288"/>
            <a:ext cx="6804248" cy="836712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  КЛЕТКИ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7" grpId="0" animBg="1"/>
      <p:bldP spid="37898" grpId="0" animBg="1"/>
      <p:bldP spid="37899" grpId="0" animBg="1"/>
      <p:bldP spid="37900" grpId="0" animBg="1"/>
      <p:bldP spid="37901" grpId="0" animBg="1"/>
      <p:bldP spid="379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73349"/>
            <a:ext cx="8229600" cy="9780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/>
              <a:t>Особенности строения и функции частей (органоидов клетки)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2424621"/>
              </p:ext>
            </p:extLst>
          </p:nvPr>
        </p:nvGraphicFramePr>
        <p:xfrm>
          <a:off x="251520" y="1397000"/>
          <a:ext cx="8435280" cy="41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760"/>
                <a:gridCol w="2811760"/>
                <a:gridCol w="2811760"/>
              </a:tblGrid>
              <a:tr h="5041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Части клетки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Особенности строения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Функции</a:t>
                      </a:r>
                    </a:p>
                  </a:txBody>
                  <a:tcPr/>
                </a:tc>
              </a:tr>
              <a:tr h="7044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ОБОЛОЧКА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Имеет поры, содержит целлюлозу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Сохраняет целостность клетки ,придаёт форму</a:t>
                      </a:r>
                      <a:endParaRPr lang="ru-RU" sz="1400" dirty="0" smtClean="0"/>
                    </a:p>
                  </a:txBody>
                  <a:tcPr/>
                </a:tc>
              </a:tr>
              <a:tr h="70446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ЦИТОПЛАЗМА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Бесцветное вязкое вещество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Происходят процессы жизнедеятельности</a:t>
                      </a:r>
                    </a:p>
                  </a:txBody>
                  <a:tcPr/>
                </a:tc>
              </a:tr>
              <a:tr h="99453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ЯДРО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Небольшое плотное тельце, имеет ядрышко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Регулирует процессы жизнедеятельности, содержит наследственную информацию</a:t>
                      </a:r>
                    </a:p>
                  </a:txBody>
                  <a:tcPr/>
                </a:tc>
              </a:tr>
              <a:tr h="128460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ВАКУОЛЬ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Полость, заполненная клеточным соком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Клеточный</a:t>
                      </a:r>
                      <a:r>
                        <a:rPr lang="ru-RU" sz="1400" baseline="0" dirty="0" smtClean="0">
                          <a:effectLst/>
                        </a:rPr>
                        <a:t> сок-вода с растворенными в ней сахарами и другими органическими и неорганическими веществами</a:t>
                      </a:r>
                      <a:endParaRPr lang="ru-RU" sz="1400" dirty="0" smtClean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134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439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Какие утверждения верны?</a:t>
            </a:r>
            <a:br>
              <a:rPr lang="ru-RU" b="1" dirty="0" smtClean="0"/>
            </a:br>
            <a:r>
              <a:rPr lang="ru-RU" b="1" dirty="0" smtClean="0"/>
              <a:t>Поставьте знак «+» или «-»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8218488" cy="4425950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1.  Клетка – основная единица строения всех живых организмов.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2.  Оболочка, ядро, цитоплазма – главные части клеток.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3. Лупа – самый сильный увеличительный прибор.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4.  Живые клетки только питаются.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 5. Клетки одинаковы по форме и размерам.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 smtClean="0"/>
              <a:t> 6.  Организм человека состоит из клеток.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59813" cy="1049338"/>
          </a:xfrm>
        </p:spPr>
        <p:txBody>
          <a:bodyPr>
            <a:normAutofit fontScale="90000"/>
          </a:bodyPr>
          <a:lstStyle/>
          <a:p>
            <a:r>
              <a:rPr lang="ru-RU" sz="3600"/>
              <a:t>Установите соответствие между частями клетки и особенностями их строения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1308100"/>
            <a:ext cx="8675688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ru-RU" sz="800"/>
          </a:p>
          <a:p>
            <a:pPr algn="l" eaLnBrk="0" hangingPunct="0"/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ОСОБЕННОСТИ СТРОЕНИЯ           ЧАСТИ КЛЕТКИ</a:t>
            </a:r>
          </a:p>
          <a:p>
            <a:pPr algn="l" eaLnBrk="0" hangingPunct="0"/>
            <a:r>
              <a:rPr lang="ru-RU" sz="12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А) содержат клеточный сок                            1) вакуоли                      Б) могут быть окрашены в зеленый цвет        2) пластиды</a:t>
            </a:r>
            <a:endParaRPr lang="ru-RU" sz="2400"/>
          </a:p>
          <a:p>
            <a:pPr algn="l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В) содержат растворимые в воде вещества</a:t>
            </a:r>
            <a:endParaRPr lang="ru-RU" sz="2400"/>
          </a:p>
          <a:p>
            <a:pPr algn="l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Г) представляют собой полости</a:t>
            </a:r>
            <a:endParaRPr lang="ru-RU" sz="2400"/>
          </a:p>
          <a:p>
            <a:pPr algn="l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Д) могут быть желтые или оранжевые</a:t>
            </a:r>
            <a:endParaRPr lang="ru-RU" sz="2400"/>
          </a:p>
          <a:p>
            <a:pPr algn="l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Е) содержат хлорофилл</a:t>
            </a:r>
            <a:endParaRPr lang="ru-RU" sz="2400"/>
          </a:p>
          <a:p>
            <a:pPr algn="l" eaLnBrk="0" hangingPunct="0"/>
            <a:endParaRPr lang="ru-RU" sz="2400"/>
          </a:p>
        </p:txBody>
      </p:sp>
      <p:graphicFrame>
        <p:nvGraphicFramePr>
          <p:cNvPr id="111697" name="Group 81"/>
          <p:cNvGraphicFramePr>
            <a:graphicFrameLocks noGrp="1"/>
          </p:cNvGraphicFramePr>
          <p:nvPr/>
        </p:nvGraphicFramePr>
        <p:xfrm>
          <a:off x="539750" y="4149725"/>
          <a:ext cx="6781800" cy="914400"/>
        </p:xfrm>
        <a:graphic>
          <a:graphicData uri="http://schemas.openxmlformats.org/drawingml/2006/table">
            <a:tbl>
              <a:tblPr/>
              <a:tblGrid>
                <a:gridCol w="1130300"/>
                <a:gridCol w="1130300"/>
                <a:gridCol w="1130300"/>
                <a:gridCol w="1130300"/>
                <a:gridCol w="1130300"/>
                <a:gridCol w="11303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250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1696" name="Rectangle 80"/>
          <p:cNvSpPr>
            <a:spLocks noChangeArrowheads="1"/>
          </p:cNvSpPr>
          <p:nvPr/>
        </p:nvSpPr>
        <p:spPr bwMode="auto">
          <a:xfrm>
            <a:off x="0" y="470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sp>
        <p:nvSpPr>
          <p:cNvPr id="111700" name="AutoShape 84" descr="&amp;Kcy;&amp;acy;&amp;rcy;&amp;tcy;&amp;icy;&amp;ncy;&amp;kcy;&amp;icy; &amp;pcy;&amp;ocy; &amp;zcy;&amp;acy;&amp;pcy;&amp;rcy;&amp;ocy;&amp;scy;&amp;ucy; &amp;rcy;&amp;acy;&amp;bcy;&amp;ocy;&amp;tcy;&amp;acy; &amp;scy; &amp;mcy;&amp;icy;&amp;kcy;&amp;rcy;&amp;ocy;&amp;scy;&amp;kcy;&amp;ocy;&amp;pcy;&amp;ocy;&amp;mcy; &amp;pcy;&amp;rcy;&amp;iecy;&amp;pcy;&amp;acy;&amp;rcy;&amp;acy;&amp;tcy; &amp;kcy;&amp;lcy;&amp;iecy;&amp;tcy;&amp;kcy;&amp;acy;"/>
          <p:cNvSpPr>
            <a:spLocks noChangeAspect="1" noChangeArrowheads="1"/>
          </p:cNvSpPr>
          <p:nvPr/>
        </p:nvSpPr>
        <p:spPr bwMode="auto">
          <a:xfrm>
            <a:off x="155575" y="46038"/>
            <a:ext cx="3810000" cy="15621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111702" name="Picture 86" descr="&amp;Kcy;&amp;acy;&amp;rcy;&amp;tcy;&amp;icy;&amp;ncy;&amp;kcy;&amp;icy; &amp;pcy;&amp;ocy; &amp;zcy;&amp;acy;&amp;pcy;&amp;rcy;&amp;ocy;&amp;scy;&amp;ucy; &amp;rcy;&amp;acy;&amp;bcy;&amp;ocy;&amp;tcy;&amp;acy; &amp;scy; &amp;mcy;&amp;icy;&amp;kcy;&amp;rcy;&amp;ocy;&amp;scy;&amp;kcy;&amp;ocy;&amp;pcy;&amp;ocy;&amp;mcy; &amp;pcy;&amp;rcy;&amp;iecy;&amp;pcy;&amp;acy;&amp;rcy;&amp;acy;&amp;tcy; &amp;kcy;&amp;lcy;&amp;iecy;&amp;tcy;&amp;kcy;&amp;acy;"/>
          <p:cNvPicPr>
            <a:picLocks noChangeAspect="1" noChangeArrowheads="1"/>
          </p:cNvPicPr>
          <p:nvPr/>
        </p:nvPicPr>
        <p:blipFill>
          <a:blip r:embed="rId2"/>
          <a:srcRect l="14047" t="33456" r="31952" b="5167"/>
          <a:stretch>
            <a:fillRect/>
          </a:stretch>
        </p:blipFill>
        <p:spPr bwMode="auto">
          <a:xfrm>
            <a:off x="2268538" y="5157788"/>
            <a:ext cx="3600450" cy="1584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Рефлексия (Светофор)</a:t>
            </a:r>
          </a:p>
        </p:txBody>
      </p:sp>
      <p:sp>
        <p:nvSpPr>
          <p:cNvPr id="20483" name="Содержимое 7"/>
          <p:cNvSpPr>
            <a:spLocks noGrp="1"/>
          </p:cNvSpPr>
          <p:nvPr>
            <p:ph idx="1"/>
          </p:nvPr>
        </p:nvSpPr>
        <p:spPr>
          <a:xfrm>
            <a:off x="3348038" y="1125538"/>
            <a:ext cx="5338762" cy="5183187"/>
          </a:xfrm>
        </p:spPr>
        <p:txBody>
          <a:bodyPr/>
          <a:lstStyle/>
          <a:p>
            <a:pPr eaLnBrk="1" hangingPunct="1">
              <a:buFontTx/>
              <a:buChar char="-"/>
            </a:pPr>
            <a:endParaRPr lang="ru-RU" smtClean="0"/>
          </a:p>
          <a:p>
            <a:pPr eaLnBrk="1" hangingPunct="1">
              <a:buFontTx/>
              <a:buChar char="-"/>
            </a:pPr>
            <a:r>
              <a:rPr lang="ru-RU" smtClean="0"/>
              <a:t>урок понятен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Tx/>
              <a:buChar char="-"/>
            </a:pPr>
            <a:r>
              <a:rPr lang="ru-RU" smtClean="0"/>
              <a:t>некоторые задания на уроке вызвали затруднения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Tx/>
              <a:buChar char="-"/>
            </a:pPr>
            <a:r>
              <a:rPr lang="ru-RU" smtClean="0"/>
              <a:t>задания  на уроке трудные, многое не понял</a:t>
            </a:r>
          </a:p>
        </p:txBody>
      </p:sp>
      <p:sp>
        <p:nvSpPr>
          <p:cNvPr id="5" name="Овал 4"/>
          <p:cNvSpPr/>
          <p:nvPr/>
        </p:nvSpPr>
        <p:spPr>
          <a:xfrm>
            <a:off x="1403350" y="1268413"/>
            <a:ext cx="1655763" cy="15843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03350" y="2997200"/>
            <a:ext cx="1655763" cy="15843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03350" y="4797425"/>
            <a:ext cx="1655763" cy="15843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390</Words>
  <PresentationFormat>Экран (4:3)</PresentationFormat>
  <Paragraphs>83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урока: Строение клетки</vt:lpstr>
      <vt:lpstr>Вопросы:</vt:lpstr>
      <vt:lpstr>СТРОЕНИЕ МИКРОСКОПА</vt:lpstr>
      <vt:lpstr>Основные части клетки:</vt:lpstr>
      <vt:lpstr>СТРОЕНИЕ   КЛЕТКИ</vt:lpstr>
      <vt:lpstr>Слайд 6</vt:lpstr>
      <vt:lpstr>Какие утверждения верны? Поставьте знак «+» или «-» </vt:lpstr>
      <vt:lpstr>Установите соответствие между частями клетки и особенностями их строения</vt:lpstr>
      <vt:lpstr>Рефлексия (Светофор)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Строение клетки</dc:title>
  <dc:creator>Пользователь</dc:creator>
  <cp:lastModifiedBy>Пользователь</cp:lastModifiedBy>
  <cp:revision>18</cp:revision>
  <dcterms:created xsi:type="dcterms:W3CDTF">2020-12-04T11:30:28Z</dcterms:created>
  <dcterms:modified xsi:type="dcterms:W3CDTF">2020-12-04T12:43:31Z</dcterms:modified>
</cp:coreProperties>
</file>