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23"/>
  </p:notesMasterIdLst>
  <p:sldIdLst>
    <p:sldId id="256" r:id="rId2"/>
    <p:sldId id="259" r:id="rId3"/>
    <p:sldId id="292" r:id="rId4"/>
    <p:sldId id="300" r:id="rId5"/>
    <p:sldId id="290" r:id="rId6"/>
    <p:sldId id="291" r:id="rId7"/>
    <p:sldId id="286" r:id="rId8"/>
    <p:sldId id="301" r:id="rId9"/>
    <p:sldId id="302" r:id="rId10"/>
    <p:sldId id="304" r:id="rId11"/>
    <p:sldId id="260" r:id="rId12"/>
    <p:sldId id="303" r:id="rId13"/>
    <p:sldId id="265" r:id="rId14"/>
    <p:sldId id="298" r:id="rId15"/>
    <p:sldId id="305" r:id="rId16"/>
    <p:sldId id="281" r:id="rId17"/>
    <p:sldId id="295" r:id="rId18"/>
    <p:sldId id="299" r:id="rId19"/>
    <p:sldId id="293" r:id="rId20"/>
    <p:sldId id="294" r:id="rId21"/>
    <p:sldId id="287" r:id="rId2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47" d="100"/>
          <a:sy n="47" d="100"/>
        </p:scale>
        <p:origin x="-117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808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A20098-3F4F-47EC-B215-E0226F1B5433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176A67-4A63-4330-B505-EF04F67FAA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345262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12/5/2020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12/5/2020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12/5/2020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12/5/2020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12/5/2020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12/5/2020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12/5/2020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12/5/2020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12/5/2020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12/5/2020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12/5/2020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12/5/2020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FLOWERS8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10800000">
            <a:off x="28575" y="19050"/>
            <a:ext cx="3200400" cy="207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1676400"/>
            <a:ext cx="7924800" cy="3352800"/>
          </a:xfrm>
        </p:spPr>
        <p:txBody>
          <a:bodyPr>
            <a:noAutofit/>
          </a:bodyPr>
          <a:lstStyle/>
          <a:p>
            <a:r>
              <a:rPr lang="en-US" sz="36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sz="36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sz="36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sz="36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sz="36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sz="36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sz="36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sz="36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sz="36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sz="36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sz="36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tt-RU" sz="36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tt-RU" sz="36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tt-RU" sz="36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tt-RU" sz="36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tt-RU" sz="36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tt-RU" sz="36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tt-RU" sz="36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tt-RU" sz="36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tt-RU" sz="36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tt-RU" sz="36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tt-RU" sz="36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tt-RU" sz="36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tt-RU" sz="36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tt-RU" sz="36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tt-RU" sz="36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tt-RU" sz="36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tt-RU" sz="36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tt-RU" sz="36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tt-RU" sz="36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tt-RU" sz="36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tt-RU" sz="36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br>
              <a:rPr lang="tt-RU" sz="36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tt-RU" sz="36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tt-RU" sz="36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tt-RU" sz="36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tt-RU" sz="36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tt-RU" sz="36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tt-RU" sz="36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tt-RU" sz="36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tt-RU" sz="36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tt-RU" sz="36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tt-RU" sz="36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tt-RU" sz="36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tt-RU" sz="36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tt-RU" sz="3600" cap="none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tt-RU" sz="3600" cap="none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tt-RU" sz="36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</a:t>
            </a:r>
            <a:br>
              <a:rPr lang="tt-RU" sz="36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tt-RU" sz="3600" cap="none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tt-RU" sz="3600" cap="none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tt-RU" sz="36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Исәнмесез </a:t>
            </a:r>
            <a:r>
              <a:rPr lang="tt-RU" sz="3600" cap="none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диеп башлыйк </a:t>
            </a:r>
            <a:r>
              <a:rPr lang="tt-RU" sz="36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әле,</a:t>
            </a:r>
            <a:r>
              <a:rPr lang="tt-RU" sz="3600" cap="none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tt-RU" sz="3600" cap="none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tt-RU" sz="3600" cap="none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tt-RU" sz="36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Һәр </a:t>
            </a:r>
            <a:r>
              <a:rPr lang="tt-RU" sz="3600" cap="none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очрашу шулай башлана</a:t>
            </a:r>
            <a:r>
              <a:rPr lang="tt-RU" sz="36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!</a:t>
            </a:r>
            <a:r>
              <a:rPr lang="tt-RU" sz="3600" cap="none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tt-RU" sz="3600" cap="none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tt-RU" sz="3600" cap="none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tt-RU" sz="36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Хәл-әхвәлне </a:t>
            </a:r>
            <a:r>
              <a:rPr lang="tt-RU" sz="3600" cap="none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сорап башланса </a:t>
            </a:r>
            <a:r>
              <a:rPr lang="tt-RU" sz="36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ул</a:t>
            </a:r>
            <a:r>
              <a:rPr lang="tt-RU" sz="3600" cap="none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tt-RU" sz="3600" cap="none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tt-RU" sz="3600" cap="none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tt-RU" sz="36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Күңелләрдә </a:t>
            </a:r>
            <a:r>
              <a:rPr lang="tt-RU" sz="3600" cap="none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ныграк саклана.</a:t>
            </a:r>
            <a:r>
              <a:rPr lang="tt-RU" sz="36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tt-RU" sz="36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tt-RU" sz="36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tt-RU" sz="36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tt-RU" sz="36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tt-RU" sz="36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3600" dirty="0"/>
          </a:p>
        </p:txBody>
      </p:sp>
      <p:pic>
        <p:nvPicPr>
          <p:cNvPr id="4" name="Рисунок 3" descr="FLOWERS8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943600" y="4572000"/>
            <a:ext cx="3200400" cy="207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https://zabavnik.club/wp-content/uploads/2018/07/sonce_na_prozrachnom_fone_7_16194333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831" y="3319564"/>
            <a:ext cx="3617713" cy="332742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pp.userapi.com/c852232/v852232942/c1c00/2YWVttvzpBs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01625" y="1752600"/>
            <a:ext cx="8842375" cy="1905000"/>
          </a:xfrm>
          <a:prstGeom prst="rect">
            <a:avLst/>
          </a:prstGeom>
          <a:solidFill>
            <a:schemeClr val="accent2"/>
          </a:solidFill>
          <a:ln>
            <a:solidFill>
              <a:schemeClr val="accent1"/>
            </a:solidFill>
          </a:ln>
        </p:spPr>
      </p:pic>
      <p:pic>
        <p:nvPicPr>
          <p:cNvPr id="5" name="Рисунок 4" descr="FLOWERS8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0800000">
            <a:off x="0" y="0"/>
            <a:ext cx="3200400" cy="207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FLOWERS8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943600" y="4783016"/>
            <a:ext cx="3200400" cy="207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tt-RU" dirty="0" smtClean="0"/>
          </a:p>
          <a:p>
            <a:pPr>
              <a:buNone/>
            </a:pPr>
            <a:r>
              <a:rPr lang="tt-RU" sz="4000" b="1" u="sng" dirty="0" smtClean="0"/>
              <a:t>Әдәби-нәфис</a:t>
            </a:r>
            <a:r>
              <a:rPr lang="tt-RU" sz="4000" dirty="0" smtClean="0"/>
              <a:t> </a:t>
            </a:r>
            <a:r>
              <a:rPr lang="en-US" sz="4000" dirty="0" smtClean="0"/>
              <a:t>–</a:t>
            </a:r>
            <a:r>
              <a:rPr lang="tt-RU" sz="4000" dirty="0" smtClean="0"/>
              <a:t> литературно- художественный</a:t>
            </a:r>
          </a:p>
          <a:p>
            <a:pPr>
              <a:buNone/>
            </a:pPr>
            <a:r>
              <a:rPr lang="tt-RU" sz="4000" b="1" u="sng" dirty="0" smtClean="0"/>
              <a:t>Иҗтимагый-сәяси</a:t>
            </a:r>
            <a:r>
              <a:rPr lang="tt-RU" sz="4000" b="1" dirty="0" smtClean="0"/>
              <a:t> </a:t>
            </a:r>
            <a:r>
              <a:rPr lang="en-US" sz="4000" dirty="0" smtClean="0"/>
              <a:t>– </a:t>
            </a:r>
            <a:r>
              <a:rPr lang="tt-RU" sz="4000" dirty="0" smtClean="0"/>
              <a:t>об</a:t>
            </a:r>
            <a:r>
              <a:rPr lang="ru-RU" sz="4000" dirty="0" err="1" smtClean="0"/>
              <a:t>щественно-политический</a:t>
            </a:r>
            <a:endParaRPr lang="ru-RU" sz="4000" dirty="0"/>
          </a:p>
        </p:txBody>
      </p:sp>
      <p:pic>
        <p:nvPicPr>
          <p:cNvPr id="4" name="Рисунок 3" descr="FLOWERS8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10800000">
            <a:off x="28575" y="19050"/>
            <a:ext cx="3200400" cy="207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FLOWERS8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943600" y="4783016"/>
            <a:ext cx="3200400" cy="207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2770" name="Picture 2" descr="https://pp.userapi.com/c850524/v850524942/bd9a0/_WTdMTzfg9Y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2209800"/>
            <a:ext cx="9601200" cy="16002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5" name="Рисунок 4" descr="FLOWERS8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0800000">
            <a:off x="0" y="0"/>
            <a:ext cx="3200400" cy="207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FLOWERS8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41638" y="4711138"/>
            <a:ext cx="3200400" cy="207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t-RU" sz="5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+mn-lt"/>
              </a:rPr>
              <a:t/>
            </a:r>
            <a:br>
              <a:rPr lang="tt-RU" sz="5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+mn-lt"/>
              </a:rPr>
            </a:br>
            <a:r>
              <a:rPr lang="tt-RU" sz="5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+mn-lt"/>
              </a:rPr>
              <a:t/>
            </a:r>
            <a:br>
              <a:rPr lang="tt-RU" sz="5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+mn-lt"/>
              </a:rPr>
            </a:br>
            <a:endParaRPr lang="ru-RU" sz="5400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133600"/>
            <a:ext cx="8534400" cy="2286000"/>
          </a:xfrm>
        </p:spPr>
        <p:txBody>
          <a:bodyPr anchor="t"/>
          <a:lstStyle/>
          <a:p>
            <a:pPr>
              <a:buNone/>
            </a:pPr>
            <a:r>
              <a:rPr lang="ru-RU" sz="3600" b="1" u="sng" dirty="0" err="1" smtClean="0"/>
              <a:t>Матбугат</a:t>
            </a:r>
            <a:r>
              <a:rPr lang="ru-RU" sz="3600" b="1" u="sng" dirty="0" smtClean="0"/>
              <a:t> </a:t>
            </a:r>
            <a:r>
              <a:rPr lang="ru-RU" sz="3600" b="1" dirty="0" smtClean="0"/>
              <a:t>–</a:t>
            </a:r>
            <a:r>
              <a:rPr lang="tt-RU" sz="3600" dirty="0" smtClean="0"/>
              <a:t> периодическое издание,</a:t>
            </a:r>
          </a:p>
          <a:p>
            <a:pPr>
              <a:buNone/>
            </a:pPr>
            <a:r>
              <a:rPr lang="tt-RU" sz="3600" b="1" u="sng" dirty="0" smtClean="0"/>
              <a:t>Киң мәгълүмат чарасы</a:t>
            </a:r>
            <a:r>
              <a:rPr lang="ru-RU" sz="3600" b="1" dirty="0" smtClean="0"/>
              <a:t> –</a:t>
            </a:r>
            <a:r>
              <a:rPr lang="tt-RU" sz="3600" b="1" dirty="0" smtClean="0"/>
              <a:t> </a:t>
            </a:r>
            <a:r>
              <a:rPr lang="tt-RU" sz="3600" dirty="0" smtClean="0"/>
              <a:t> средство массовой информации</a:t>
            </a:r>
            <a:endParaRPr lang="ru-RU" sz="3600" b="1" u="sng" dirty="0"/>
          </a:p>
        </p:txBody>
      </p:sp>
      <p:pic>
        <p:nvPicPr>
          <p:cNvPr id="4" name="Рисунок 3" descr="FLOWERS8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10800000">
            <a:off x="0" y="0"/>
            <a:ext cx="2590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FLOWERS8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905500" y="4773491"/>
            <a:ext cx="3200400" cy="207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4572000"/>
          </a:xfrm>
        </p:spPr>
        <p:txBody>
          <a:bodyPr/>
          <a:lstStyle/>
          <a:p>
            <a:pPr>
              <a:buNone/>
            </a:pPr>
            <a:r>
              <a:rPr lang="tt-RU" dirty="0" smtClean="0"/>
              <a:t> </a:t>
            </a:r>
            <a:r>
              <a:rPr lang="tt-RU" sz="3600" b="1" u="sng" dirty="0" smtClean="0"/>
              <a:t>Баш мөхәррир</a:t>
            </a:r>
            <a:r>
              <a:rPr lang="tt-RU" sz="3600" dirty="0" smtClean="0"/>
              <a:t> – главный редактор</a:t>
            </a:r>
          </a:p>
          <a:p>
            <a:pPr>
              <a:buNone/>
            </a:pPr>
            <a:r>
              <a:rPr lang="tt-RU" sz="3600" b="1" u="sng" dirty="0" smtClean="0"/>
              <a:t>Мөхәрририят</a:t>
            </a:r>
            <a:r>
              <a:rPr lang="tt-RU" sz="3600" dirty="0" smtClean="0"/>
              <a:t> – редколлегия</a:t>
            </a:r>
          </a:p>
          <a:p>
            <a:pPr>
              <a:buNone/>
            </a:pPr>
            <a:r>
              <a:rPr lang="tt-RU" sz="3600" b="1" u="sng" dirty="0" smtClean="0"/>
              <a:t>Баш мөхәррир урынбасары </a:t>
            </a:r>
            <a:r>
              <a:rPr lang="tt-RU" sz="3600" dirty="0" smtClean="0"/>
              <a:t>–</a:t>
            </a:r>
            <a:r>
              <a:rPr lang="tt-RU" sz="3600" b="1" u="sng" dirty="0" smtClean="0"/>
              <a:t> </a:t>
            </a:r>
            <a:r>
              <a:rPr lang="tt-RU" sz="3600" dirty="0" smtClean="0"/>
              <a:t>заместитель главного редактора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FLOWERS8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10800000">
            <a:off x="0" y="0"/>
            <a:ext cx="2590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FLOWERS8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705600" y="5029200"/>
            <a:ext cx="2590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5842" name="Picture 2" descr="http://kartinki-cvetov.ru/images/oduvanchiki/oduvanchik1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3400" y="209550"/>
            <a:ext cx="8153400" cy="61150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7400" y="0"/>
            <a:ext cx="5029200" cy="1523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tt-RU" sz="4400" b="1" dirty="0" smtClean="0"/>
          </a:p>
          <a:p>
            <a:pPr algn="ctr"/>
            <a:r>
              <a:rPr lang="ru-RU" sz="4800" b="1" dirty="0" err="1" smtClean="0"/>
              <a:t>Парлап</a:t>
            </a:r>
            <a:r>
              <a:rPr lang="tt-RU" sz="4800" b="1" dirty="0" smtClean="0"/>
              <a:t> эшләү</a:t>
            </a:r>
            <a:endParaRPr lang="ru-RU" sz="4800" b="1" dirty="0"/>
          </a:p>
        </p:txBody>
      </p:sp>
      <p:pic>
        <p:nvPicPr>
          <p:cNvPr id="12292" name="Picture 4" descr="https://fs00.infourok.ru/images/doc/176/201771/hello_html_770e2e5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057400" y="1676400"/>
            <a:ext cx="5105400" cy="4038938"/>
          </a:xfrm>
          <a:prstGeom prst="rect">
            <a:avLst/>
          </a:prstGeom>
          <a:noFill/>
          <a:ln w="57150">
            <a:solidFill>
              <a:schemeClr val="accent3">
                <a:lumMod val="75000"/>
              </a:schemeClr>
            </a:solidFill>
          </a:ln>
        </p:spPr>
      </p:pic>
      <p:pic>
        <p:nvPicPr>
          <p:cNvPr id="5" name="Рисунок 4" descr="FLOWERS8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943600" y="4783016"/>
            <a:ext cx="3200400" cy="207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FLOWERS8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0800000">
            <a:off x="0" y="0"/>
            <a:ext cx="3200400" cy="207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5055102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1447800"/>
            <a:ext cx="8229600" cy="5105400"/>
          </a:xfrm>
        </p:spPr>
        <p:txBody>
          <a:bodyPr>
            <a:normAutofit fontScale="77500" lnSpcReduction="20000"/>
          </a:bodyPr>
          <a:lstStyle/>
          <a:p>
            <a:pPr marL="0" indent="411480">
              <a:lnSpc>
                <a:spcPct val="160000"/>
              </a:lnSpc>
              <a:spcBef>
                <a:spcPts val="0"/>
              </a:spcBef>
              <a:buNone/>
            </a:pPr>
            <a:r>
              <a:rPr lang="tt-RU" dirty="0" smtClean="0"/>
              <a:t>“Тузганак” рубрикасы_____________өчен тәкъдим ителә. Анда төрле жанрдагы иҗади эшләр __________. Мәсәлән,  2016 елның 4 нче санында ______________________ (автор) кроссворды бирелә, Ильяс Гафаровның “Биш дус” исемле  __________(жанр) тәкъдим ителә. Ә 2018 елның 5 нче санында  Илназ Миңнуллинның __________________ исемле мәкаләсе басылган, 6 нчы номерында Эдгар Асыловның ел фасыллары турында _______________ һәм _____________ шигырьләре тәкъдим ителә.</a:t>
            </a:r>
            <a:endParaRPr lang="ru-RU" dirty="0" smtClean="0"/>
          </a:p>
          <a:p>
            <a:pPr marL="0" indent="411480">
              <a:lnSpc>
                <a:spcPct val="160000"/>
              </a:lnSpc>
              <a:spcBef>
                <a:spcPts val="0"/>
              </a:spcBef>
              <a:buNone/>
            </a:pP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4" name="Рисунок 3" descr="FLOWERS8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10800000">
            <a:off x="0" y="0"/>
            <a:ext cx="3200400" cy="207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FLOWERS8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943600" y="4783016"/>
            <a:ext cx="3200400" cy="207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1676400"/>
            <a:ext cx="8305800" cy="46329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tt-RU" dirty="0" smtClean="0"/>
              <a:t>		“Тузганак” рубрикасы </a:t>
            </a:r>
            <a:r>
              <a:rPr lang="tt-RU" u="sng" dirty="0" smtClean="0">
                <a:solidFill>
                  <a:srgbClr val="FF0000"/>
                </a:solidFill>
              </a:rPr>
              <a:t>балалар</a:t>
            </a:r>
            <a:r>
              <a:rPr lang="tt-RU" dirty="0" smtClean="0"/>
              <a:t> өчен тәкъдим ителә. Анда төрле жанрдагы иҗади эшләр </a:t>
            </a:r>
            <a:r>
              <a:rPr lang="tt-RU" u="sng" dirty="0" smtClean="0">
                <a:solidFill>
                  <a:srgbClr val="FF0000"/>
                </a:solidFill>
              </a:rPr>
              <a:t>басыла</a:t>
            </a:r>
            <a:r>
              <a:rPr lang="tt-RU" dirty="0" smtClean="0"/>
              <a:t>. Мәсәлән,  2016 елның 4 нче санында </a:t>
            </a:r>
            <a:r>
              <a:rPr lang="ru-RU" u="sng" dirty="0" smtClean="0">
                <a:solidFill>
                  <a:srgbClr val="FF0000"/>
                </a:solidFill>
              </a:rPr>
              <a:t>Р</a:t>
            </a:r>
            <a:r>
              <a:rPr lang="tt-RU" u="sng" dirty="0" smtClean="0">
                <a:solidFill>
                  <a:srgbClr val="FF0000"/>
                </a:solidFill>
              </a:rPr>
              <a:t>ә</a:t>
            </a:r>
            <a:r>
              <a:rPr lang="ru-RU" u="sng" dirty="0" err="1" smtClean="0">
                <a:solidFill>
                  <a:srgbClr val="FF0000"/>
                </a:solidFill>
              </a:rPr>
              <a:t>ис</a:t>
            </a:r>
            <a:r>
              <a:rPr lang="ru-RU" u="sng" dirty="0" smtClean="0">
                <a:solidFill>
                  <a:srgbClr val="FF0000"/>
                </a:solidFill>
              </a:rPr>
              <a:t> </a:t>
            </a:r>
            <a:r>
              <a:rPr lang="ru-RU" u="sng" dirty="0" err="1" smtClean="0">
                <a:solidFill>
                  <a:srgbClr val="FF0000"/>
                </a:solidFill>
              </a:rPr>
              <a:t>Габдулланы</a:t>
            </a:r>
            <a:r>
              <a:rPr lang="tt-RU" u="sng" dirty="0" smtClean="0">
                <a:solidFill>
                  <a:srgbClr val="FF0000"/>
                </a:solidFill>
              </a:rPr>
              <a:t>ң </a:t>
            </a:r>
            <a:r>
              <a:rPr lang="tt-RU" dirty="0" smtClean="0"/>
              <a:t>кроссворды бирелә, Ильяс Гафаровның “Биш дус” исемле  </a:t>
            </a:r>
            <a:r>
              <a:rPr lang="tt-RU" u="sng" dirty="0" smtClean="0">
                <a:solidFill>
                  <a:srgbClr val="FF0000"/>
                </a:solidFill>
              </a:rPr>
              <a:t>әкияте</a:t>
            </a:r>
            <a:r>
              <a:rPr lang="tt-RU" dirty="0" smtClean="0"/>
              <a:t> тәкъдим ителә. Ә 2018 елның 5 нче санында  Илназ Миңнуллинның </a:t>
            </a:r>
            <a:r>
              <a:rPr lang="ru-RU" u="sng" dirty="0" smtClean="0">
                <a:solidFill>
                  <a:srgbClr val="FF0000"/>
                </a:solidFill>
              </a:rPr>
              <a:t>«Мин </a:t>
            </a:r>
            <a:r>
              <a:rPr lang="ru-RU" u="sng" dirty="0" err="1" smtClean="0">
                <a:solidFill>
                  <a:srgbClr val="FF0000"/>
                </a:solidFill>
              </a:rPr>
              <a:t>дә байрак</a:t>
            </a:r>
            <a:r>
              <a:rPr lang="ru-RU" u="sng" dirty="0" smtClean="0">
                <a:solidFill>
                  <a:srgbClr val="FF0000"/>
                </a:solidFill>
              </a:rPr>
              <a:t> авторы»</a:t>
            </a:r>
            <a:r>
              <a:rPr lang="tt-RU" dirty="0" smtClean="0"/>
              <a:t> исемле мәкаләсе басылган, 6 нчы номерында Эдгар Асыловның ел фасыллары турында </a:t>
            </a:r>
            <a:r>
              <a:rPr lang="tt-RU" u="sng" dirty="0" smtClean="0">
                <a:solidFill>
                  <a:srgbClr val="FF0000"/>
                </a:solidFill>
              </a:rPr>
              <a:t>“Яз” </a:t>
            </a:r>
            <a:r>
              <a:rPr lang="tt-RU" dirty="0" smtClean="0"/>
              <a:t>һәм </a:t>
            </a:r>
            <a:r>
              <a:rPr lang="tt-RU" u="sng" dirty="0" smtClean="0">
                <a:solidFill>
                  <a:srgbClr val="FF0000"/>
                </a:solidFill>
              </a:rPr>
              <a:t>“Кыш” </a:t>
            </a:r>
            <a:r>
              <a:rPr lang="tt-RU" dirty="0" smtClean="0"/>
              <a:t>шигырьләре тәкъдим ителә.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FLOWERS8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10800000">
            <a:off x="0" y="0"/>
            <a:ext cx="3200400" cy="207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+mn-lt"/>
              </a:rPr>
              <a:t>Тест</a:t>
            </a:r>
            <a:endParaRPr lang="ru-RU" sz="4800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tt-RU" b="1" dirty="0" smtClean="0"/>
              <a:t>1.Нәрсә ул “Тулпар”?</a:t>
            </a:r>
            <a:endParaRPr lang="ru-RU" b="1" dirty="0" smtClean="0"/>
          </a:p>
          <a:p>
            <a:pPr>
              <a:buNone/>
            </a:pPr>
            <a:r>
              <a:rPr lang="ba-RU" dirty="0" smtClean="0"/>
              <a:t>А) колын</a:t>
            </a:r>
            <a:endParaRPr lang="ru-RU" dirty="0" smtClean="0"/>
          </a:p>
          <a:p>
            <a:pPr>
              <a:buNone/>
            </a:pPr>
            <a:r>
              <a:rPr lang="ba-RU" dirty="0" smtClean="0"/>
              <a:t>Б) соры ат</a:t>
            </a:r>
            <a:endParaRPr lang="ru-RU" dirty="0" smtClean="0"/>
          </a:p>
          <a:p>
            <a:pPr>
              <a:buNone/>
            </a:pPr>
            <a:r>
              <a:rPr lang="ba-RU" dirty="0" smtClean="0">
                <a:solidFill>
                  <a:srgbClr val="FF0000"/>
                </a:solidFill>
              </a:rPr>
              <a:t>В) яхшы чаба торган, й</a:t>
            </a:r>
            <a:r>
              <a:rPr lang="tt-RU" dirty="0" smtClean="0">
                <a:solidFill>
                  <a:srgbClr val="FF0000"/>
                </a:solidFill>
              </a:rPr>
              <a:t>өгерек ат яки канатлы ат</a:t>
            </a:r>
            <a:endParaRPr lang="ru-RU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tt-RU" b="1" dirty="0" smtClean="0"/>
          </a:p>
          <a:p>
            <a:pPr>
              <a:buNone/>
            </a:pPr>
            <a:r>
              <a:rPr lang="tt-RU" b="1" dirty="0" smtClean="0"/>
              <a:t>2) </a:t>
            </a:r>
            <a:r>
              <a:rPr lang="ru-RU" b="1" dirty="0" err="1" smtClean="0"/>
              <a:t>Журналны</a:t>
            </a:r>
            <a:r>
              <a:rPr lang="tt-RU" b="1" dirty="0" smtClean="0"/>
              <a:t>ң </a:t>
            </a:r>
            <a:r>
              <a:rPr lang="ru-RU" b="1" dirty="0" err="1" smtClean="0"/>
              <a:t>беренче</a:t>
            </a:r>
            <a:r>
              <a:rPr lang="ru-RU" b="1" dirty="0" smtClean="0"/>
              <a:t> саны </a:t>
            </a:r>
            <a:r>
              <a:rPr lang="ru-RU" b="1" dirty="0" err="1" smtClean="0"/>
              <a:t>кайчан</a:t>
            </a:r>
            <a:r>
              <a:rPr lang="ru-RU" b="1" dirty="0" smtClean="0"/>
              <a:t> </a:t>
            </a:r>
            <a:r>
              <a:rPr lang="ru-RU" b="1" dirty="0" err="1" smtClean="0"/>
              <a:t>басыла</a:t>
            </a:r>
            <a:r>
              <a:rPr lang="ru-RU" b="1" dirty="0" smtClean="0"/>
              <a:t>?</a:t>
            </a:r>
          </a:p>
          <a:p>
            <a:pPr>
              <a:buNone/>
            </a:pPr>
            <a:r>
              <a:rPr lang="tt-RU" dirty="0" smtClean="0"/>
              <a:t>А) 1993 елның маенда</a:t>
            </a:r>
            <a:endParaRPr lang="ru-RU" dirty="0" smtClean="0"/>
          </a:p>
          <a:p>
            <a:pPr>
              <a:buNone/>
            </a:pPr>
            <a:r>
              <a:rPr lang="tt-RU" dirty="0" smtClean="0"/>
              <a:t>Б) 1994 елның  октябрендә</a:t>
            </a:r>
            <a:endParaRPr lang="ru-RU" dirty="0" smtClean="0"/>
          </a:p>
          <a:p>
            <a:pPr>
              <a:buNone/>
            </a:pPr>
            <a:r>
              <a:rPr lang="tt-RU" dirty="0" smtClean="0">
                <a:solidFill>
                  <a:srgbClr val="FF0000"/>
                </a:solidFill>
              </a:rPr>
              <a:t>В) 1994 елның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ru-RU" smtClean="0">
                <a:solidFill>
                  <a:srgbClr val="FF0000"/>
                </a:solidFill>
              </a:rPr>
              <a:t>авгусында</a:t>
            </a:r>
            <a:endParaRPr lang="ru-RU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  <p:pic>
        <p:nvPicPr>
          <p:cNvPr id="4" name="Рисунок 3" descr="FLOWERS8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10800000">
            <a:off x="-19052" y="19050"/>
            <a:ext cx="3200400" cy="207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FLOWERS8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943600" y="4783016"/>
            <a:ext cx="3200400" cy="207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590800"/>
            <a:ext cx="8610600" cy="20574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tt-RU" sz="4800" dirty="0" smtClean="0"/>
              <a:t>Күп укысаң, күп белерсең.</a:t>
            </a:r>
            <a:endParaRPr lang="tt-RU" sz="4800" b="1" dirty="0" smtClean="0"/>
          </a:p>
        </p:txBody>
      </p:sp>
      <p:pic>
        <p:nvPicPr>
          <p:cNvPr id="4" name="Рисунок 3" descr="FLOWERS8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10800000">
            <a:off x="28575" y="19050"/>
            <a:ext cx="3200400" cy="207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FLOWERS8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943600" y="4783016"/>
            <a:ext cx="3200400" cy="207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00456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tt-RU" b="1" dirty="0" smtClean="0"/>
              <a:t>3) “Редколлегия” сүзенең татарча дөрес язылышы?</a:t>
            </a:r>
            <a:endParaRPr lang="ru-RU" b="1" dirty="0" smtClean="0"/>
          </a:p>
          <a:p>
            <a:pPr>
              <a:buNone/>
            </a:pPr>
            <a:r>
              <a:rPr lang="tt-RU" dirty="0" smtClean="0"/>
              <a:t>А) мөхәририят</a:t>
            </a:r>
            <a:endParaRPr lang="ru-RU" dirty="0" smtClean="0"/>
          </a:p>
          <a:p>
            <a:pPr>
              <a:buNone/>
            </a:pPr>
            <a:r>
              <a:rPr lang="tt-RU" dirty="0" smtClean="0">
                <a:solidFill>
                  <a:srgbClr val="FF0000"/>
                </a:solidFill>
              </a:rPr>
              <a:t>Б) мөхәрририят</a:t>
            </a:r>
            <a:endParaRPr lang="ru-RU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tt-RU" dirty="0" smtClean="0"/>
              <a:t>В) мөһәрририят</a:t>
            </a:r>
            <a:endParaRPr lang="ru-RU" dirty="0" smtClean="0"/>
          </a:p>
          <a:p>
            <a:pPr>
              <a:buNone/>
            </a:pPr>
            <a:endParaRPr lang="tt-RU" b="1" dirty="0" smtClean="0"/>
          </a:p>
          <a:p>
            <a:pPr>
              <a:buNone/>
            </a:pPr>
            <a:r>
              <a:rPr lang="tt-RU" b="1" dirty="0" smtClean="0"/>
              <a:t>4) Быел журналга ничә яшь була?</a:t>
            </a:r>
            <a:endParaRPr lang="ru-RU" b="1" dirty="0" smtClean="0"/>
          </a:p>
          <a:p>
            <a:pPr>
              <a:buNone/>
            </a:pPr>
            <a:r>
              <a:rPr lang="tt-RU" dirty="0" smtClean="0"/>
              <a:t>А) 10 яшь</a:t>
            </a:r>
            <a:endParaRPr lang="ru-RU" dirty="0" smtClean="0"/>
          </a:p>
          <a:p>
            <a:pPr>
              <a:buNone/>
            </a:pPr>
            <a:r>
              <a:rPr lang="tt-RU" dirty="0" smtClean="0"/>
              <a:t>Б) 20 яшь</a:t>
            </a:r>
            <a:endParaRPr lang="ru-RU" dirty="0" smtClean="0"/>
          </a:p>
          <a:p>
            <a:pPr>
              <a:buNone/>
            </a:pPr>
            <a:r>
              <a:rPr lang="tt-RU" dirty="0" smtClean="0">
                <a:solidFill>
                  <a:srgbClr val="FF0000"/>
                </a:solidFill>
              </a:rPr>
              <a:t>В) 25 яшь</a:t>
            </a:r>
            <a:endParaRPr lang="ru-RU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tt-RU" b="1" dirty="0" smtClean="0"/>
          </a:p>
          <a:p>
            <a:pPr>
              <a:buNone/>
            </a:pPr>
            <a:r>
              <a:rPr lang="tt-RU" b="1" dirty="0" smtClean="0"/>
              <a:t>5) “Тулпар” журналында балалар өчен рубриканың исеме?</a:t>
            </a:r>
            <a:endParaRPr lang="ru-RU" b="1" dirty="0" smtClean="0"/>
          </a:p>
          <a:p>
            <a:pPr>
              <a:buNone/>
            </a:pPr>
            <a:r>
              <a:rPr lang="tt-RU" dirty="0" smtClean="0"/>
              <a:t>А) “Сердәш”</a:t>
            </a:r>
            <a:endParaRPr lang="ru-RU" dirty="0" smtClean="0"/>
          </a:p>
          <a:p>
            <a:pPr>
              <a:buNone/>
            </a:pPr>
            <a:r>
              <a:rPr lang="tt-RU" dirty="0" smtClean="0">
                <a:solidFill>
                  <a:srgbClr val="FF0000"/>
                </a:solidFill>
              </a:rPr>
              <a:t>Б) “Тузганак”</a:t>
            </a:r>
            <a:endParaRPr lang="ru-RU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dirty="0" smtClean="0"/>
              <a:t>В)</a:t>
            </a:r>
            <a:r>
              <a:rPr lang="tt-RU" dirty="0" smtClean="0"/>
              <a:t> “Өметле каләм ”</a:t>
            </a:r>
            <a:endParaRPr lang="ru-RU" dirty="0"/>
          </a:p>
        </p:txBody>
      </p:sp>
      <p:pic>
        <p:nvPicPr>
          <p:cNvPr id="4" name="Рисунок 3" descr="FLOWERS8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924550" y="4783016"/>
            <a:ext cx="3200400" cy="207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  <a:t/>
            </a:r>
            <a:br>
              <a:rPr lang="en-US" sz="4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</a:br>
            <a:r>
              <a:rPr lang="tt-RU" sz="4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  <a:t>https://tulpar.rbsmi.ru</a:t>
            </a:r>
            <a:r>
              <a:rPr lang="ru-RU" sz="4400" dirty="0" smtClean="0"/>
              <a:t/>
            </a:r>
            <a:br>
              <a:rPr lang="ru-RU" sz="4400" dirty="0" smtClean="0"/>
            </a:br>
            <a:endParaRPr lang="ru-RU" dirty="0"/>
          </a:p>
        </p:txBody>
      </p:sp>
      <p:pic>
        <p:nvPicPr>
          <p:cNvPr id="4" name="Содержимое 3" descr="uNc2N6uvYWE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533400" y="1447800"/>
            <a:ext cx="8422105" cy="4267200"/>
          </a:xfrm>
        </p:spPr>
      </p:pic>
      <p:pic>
        <p:nvPicPr>
          <p:cNvPr id="5" name="Рисунок 4" descr="FLOWERS8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867400" y="4754441"/>
            <a:ext cx="3200400" cy="207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FLOWERS8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0800000">
            <a:off x="0" y="0"/>
            <a:ext cx="1828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page_1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381000" y="304800"/>
            <a:ext cx="3727264" cy="4525963"/>
          </a:xfrm>
          <a:ln>
            <a:solidFill>
              <a:schemeClr val="tx1">
                <a:lumMod val="95000"/>
                <a:lumOff val="5000"/>
              </a:schemeClr>
            </a:solidFill>
          </a:ln>
        </p:spPr>
      </p:pic>
      <p:pic>
        <p:nvPicPr>
          <p:cNvPr id="6" name="Содержимое 5" descr="5c7395c2fecc4b1b9c82f401c911c65d_салават_купере.pn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5257800" y="304800"/>
            <a:ext cx="3536542" cy="4495800"/>
          </a:xfrm>
          <a:ln>
            <a:solidFill>
              <a:schemeClr val="tx1">
                <a:lumMod val="95000"/>
                <a:lumOff val="5000"/>
              </a:schemeClr>
            </a:solidFill>
          </a:ln>
        </p:spPr>
      </p:pic>
      <p:pic>
        <p:nvPicPr>
          <p:cNvPr id="1026" name="Picture 2" descr="http://pdf.kiziltan.ru/uploads/posts/2014-06/thumbs/1401961850_all2-01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00400" y="2406396"/>
            <a:ext cx="3505200" cy="4451604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Admin\Desktop\o0oceIEoAC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14400" y="1066800"/>
            <a:ext cx="7239000" cy="4780472"/>
          </a:xfrm>
          <a:prstGeom prst="rect">
            <a:avLst/>
          </a:prstGeom>
          <a:noFill/>
        </p:spPr>
      </p:pic>
      <p:pic>
        <p:nvPicPr>
          <p:cNvPr id="6" name="Рисунок 5" descr="FLOWERS8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0800000">
            <a:off x="0" y="0"/>
            <a:ext cx="3200400" cy="207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FLOWERS8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869713" y="4664957"/>
            <a:ext cx="3200400" cy="207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LOWERS8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10800000">
            <a:off x="0" y="0"/>
            <a:ext cx="3200400" cy="207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609600"/>
            <a:ext cx="8077200" cy="731838"/>
          </a:xfrm>
        </p:spPr>
        <p:txBody>
          <a:bodyPr>
            <a:noAutofit/>
          </a:bodyPr>
          <a:lstStyle/>
          <a:p>
            <a:r>
              <a:rPr lang="tt-RU" sz="5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+mn-lt"/>
              </a:rPr>
              <a:t/>
            </a:r>
            <a:br>
              <a:rPr lang="tt-RU" sz="5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+mn-lt"/>
              </a:rPr>
            </a:br>
            <a:r>
              <a:rPr lang="tt-RU" sz="5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+mn-lt"/>
              </a:rPr>
              <a:t>Дәреснең темасы:</a:t>
            </a:r>
            <a:endParaRPr lang="ru-RU" sz="5400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57400"/>
            <a:ext cx="8077200" cy="21336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tt-RU" sz="5400" b="1" dirty="0" smtClean="0"/>
              <a:t> “Тулпар” бездә кунакта.</a:t>
            </a:r>
            <a:endParaRPr lang="ru-RU" sz="6600" b="1" dirty="0"/>
          </a:p>
        </p:txBody>
      </p:sp>
      <p:pic>
        <p:nvPicPr>
          <p:cNvPr id="5" name="Рисунок 4" descr="FLOWERS8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867400" y="4771292"/>
            <a:ext cx="3200400" cy="207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Users\Admin\Desktop\презентация\Vu-VQ_WxF6c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0797080">
            <a:off x="807277" y="3341282"/>
            <a:ext cx="2301252" cy="329514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LOWERS8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10800000">
            <a:off x="28575" y="19050"/>
            <a:ext cx="3200400" cy="207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FLOWERS8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943600" y="4783016"/>
            <a:ext cx="3200400" cy="207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https://pp.userapi.com/c849524/v849524063/133fdc/M6Pnz53uYDE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69046" y="509860"/>
            <a:ext cx="3086099" cy="41148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026" name="Picture 2" descr="C:\Users\Admin\Documents\NxSteCcaVzM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28599" y="3200400"/>
            <a:ext cx="8915401" cy="154711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Тулпар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+mn-lt"/>
            </a:endParaRPr>
          </a:p>
        </p:txBody>
      </p:sp>
      <p:pic>
        <p:nvPicPr>
          <p:cNvPr id="4" name="Содержимое 3" descr="667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685800" y="1524000"/>
            <a:ext cx="8229600" cy="4629150"/>
          </a:xfrm>
        </p:spPr>
      </p:pic>
      <p:pic>
        <p:nvPicPr>
          <p:cNvPr id="5" name="Рисунок 4" descr="FLOWERS8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0800000">
            <a:off x="0" y="0"/>
            <a:ext cx="3200400" cy="207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Desktop\H9ED415gJc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19623783">
            <a:off x="1478792" y="2423169"/>
            <a:ext cx="3124200" cy="412078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028" name="Picture 4" descr="https://pp.userapi.com/c850136/v850136699/e6d34/Cy4rg0tZMZU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1524000"/>
            <a:ext cx="9144000" cy="20574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7" name="Рисунок 6" descr="FLOWERS8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0800000">
            <a:off x="0" y="0"/>
            <a:ext cx="3200400" cy="207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FLOWERS8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943600" y="4783016"/>
            <a:ext cx="3200400" cy="207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 descr="https://pp.userapi.com/c852232/v852232942/c1bf7/K2HTxItJEdw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2057400"/>
            <a:ext cx="9144000" cy="22860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5" name="Рисунок 4" descr="FLOWERS8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0800000">
            <a:off x="0" y="0"/>
            <a:ext cx="3200400" cy="207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FLOWERS8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943600" y="4783016"/>
            <a:ext cx="3200400" cy="207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2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C9FAED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1355</TotalTime>
  <Words>187</Words>
  <Application>Microsoft Office PowerPoint</Application>
  <PresentationFormat>Экран (4:3)</PresentationFormat>
  <Paragraphs>44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Апекс</vt:lpstr>
      <vt:lpstr>                                        Исәнмесез диеп башлыйк әле,     Һәр очрашу шулай башлана!         Хәл-әхвәлне сорап башланса ул     Күңелләрдә ныграк саклана.   </vt:lpstr>
      <vt:lpstr>Слайд 2</vt:lpstr>
      <vt:lpstr>Слайд 3</vt:lpstr>
      <vt:lpstr>Слайд 4</vt:lpstr>
      <vt:lpstr> Дәреснең темасы:</vt:lpstr>
      <vt:lpstr>Слайд 6</vt:lpstr>
      <vt:lpstr>Тулпар</vt:lpstr>
      <vt:lpstr>Слайд 8</vt:lpstr>
      <vt:lpstr>Слайд 9</vt:lpstr>
      <vt:lpstr>Слайд 10</vt:lpstr>
      <vt:lpstr>Слайд 11</vt:lpstr>
      <vt:lpstr>Слайд 12</vt:lpstr>
      <vt:lpstr>  </vt:lpstr>
      <vt:lpstr>Слайд 14</vt:lpstr>
      <vt:lpstr>Слайд 15</vt:lpstr>
      <vt:lpstr>Слайд 16</vt:lpstr>
      <vt:lpstr>Слайд 17</vt:lpstr>
      <vt:lpstr>Слайд 18</vt:lpstr>
      <vt:lpstr>Тест</vt:lpstr>
      <vt:lpstr>Слайд 20</vt:lpstr>
      <vt:lpstr> https://tulpar.rbsmi.ru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Башкорт дәүләт университетының  Стәрлетамак филиалы  Киямова Элиза 3 курс студенты</dc:title>
  <dc:creator>Admin</dc:creator>
  <cp:lastModifiedBy>Инна</cp:lastModifiedBy>
  <cp:revision>96</cp:revision>
  <dcterms:created xsi:type="dcterms:W3CDTF">2018-02-13T16:52:39Z</dcterms:created>
  <dcterms:modified xsi:type="dcterms:W3CDTF">2020-12-05T18:13:26Z</dcterms:modified>
</cp:coreProperties>
</file>