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7" r:id="rId3"/>
    <p:sldId id="258" r:id="rId4"/>
    <p:sldId id="259" r:id="rId5"/>
    <p:sldId id="261" r:id="rId6"/>
    <p:sldId id="263" r:id="rId7"/>
    <p:sldId id="265" r:id="rId8"/>
    <p:sldId id="267" r:id="rId9"/>
    <p:sldId id="269" r:id="rId10"/>
    <p:sldId id="270" r:id="rId11"/>
    <p:sldId id="271" r:id="rId12"/>
    <p:sldId id="272" r:id="rId13"/>
    <p:sldId id="273" r:id="rId14"/>
    <p:sldId id="27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96973-F433-48E0-AD11-5D86AEF6F397}" type="datetimeFigureOut">
              <a:rPr lang="ru-RU" smtClean="0"/>
              <a:pPr/>
              <a:t>15.10.2020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15780-6689-4233-B7DC-CCDBA4BB8A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96973-F433-48E0-AD11-5D86AEF6F397}" type="datetimeFigureOut">
              <a:rPr lang="ru-RU" smtClean="0"/>
              <a:pPr/>
              <a:t>15.10.2020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15780-6689-4233-B7DC-CCDBA4BB8A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96973-F433-48E0-AD11-5D86AEF6F397}" type="datetimeFigureOut">
              <a:rPr lang="ru-RU" smtClean="0"/>
              <a:pPr/>
              <a:t>15.10.2020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15780-6689-4233-B7DC-CCDBA4BB8A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96973-F433-48E0-AD11-5D86AEF6F397}" type="datetimeFigureOut">
              <a:rPr lang="ru-RU" smtClean="0"/>
              <a:pPr/>
              <a:t>15.10.2020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15780-6689-4233-B7DC-CCDBA4BB8A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96973-F433-48E0-AD11-5D86AEF6F397}" type="datetimeFigureOut">
              <a:rPr lang="ru-RU" smtClean="0"/>
              <a:pPr/>
              <a:t>15.10.2020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15780-6689-4233-B7DC-CCDBA4BB8A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96973-F433-48E0-AD11-5D86AEF6F397}" type="datetimeFigureOut">
              <a:rPr lang="ru-RU" smtClean="0"/>
              <a:pPr/>
              <a:t>15.10.2020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15780-6689-4233-B7DC-CCDBA4BB8A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96973-F433-48E0-AD11-5D86AEF6F397}" type="datetimeFigureOut">
              <a:rPr lang="ru-RU" smtClean="0"/>
              <a:pPr/>
              <a:t>15.10.2020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15780-6689-4233-B7DC-CCDBA4BB8A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96973-F433-48E0-AD11-5D86AEF6F397}" type="datetimeFigureOut">
              <a:rPr lang="ru-RU" smtClean="0"/>
              <a:pPr/>
              <a:t>15.10.2020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15780-6689-4233-B7DC-CCDBA4BB8A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96973-F433-48E0-AD11-5D86AEF6F397}" type="datetimeFigureOut">
              <a:rPr lang="ru-RU" smtClean="0"/>
              <a:pPr/>
              <a:t>15.10.2020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15780-6689-4233-B7DC-CCDBA4BB8A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96973-F433-48E0-AD11-5D86AEF6F397}" type="datetimeFigureOut">
              <a:rPr lang="ru-RU" smtClean="0"/>
              <a:pPr/>
              <a:t>15.10.2020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15780-6689-4233-B7DC-CCDBA4BB8A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96973-F433-48E0-AD11-5D86AEF6F397}" type="datetimeFigureOut">
              <a:rPr lang="ru-RU" smtClean="0"/>
              <a:pPr/>
              <a:t>15.10.2020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5215780-6689-4233-B7DC-CCDBA4BB8AF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CA96973-F433-48E0-AD11-5D86AEF6F397}" type="datetimeFigureOut">
              <a:rPr lang="ru-RU" smtClean="0"/>
              <a:pPr/>
              <a:t>15.10.2020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5215780-6689-4233-B7DC-CCDBA4BB8AF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428868"/>
            <a:ext cx="8001056" cy="230124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bg1"/>
                </a:solidFill>
                <a:effectLst/>
                <a:latin typeface="+mn-lt"/>
              </a:rPr>
              <a:t>Альтернативные источники энергии</a:t>
            </a:r>
            <a:endParaRPr lang="ru-RU" sz="5400" dirty="0"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5984" y="4714884"/>
            <a:ext cx="6480048" cy="17526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Работу </a:t>
            </a:r>
            <a:r>
              <a:rPr lang="ru-RU" dirty="0" smtClean="0">
                <a:solidFill>
                  <a:schemeClr val="bg1"/>
                </a:solidFill>
              </a:rPr>
              <a:t>выполнил</a:t>
            </a:r>
            <a:r>
              <a:rPr lang="ru-RU" dirty="0" smtClean="0">
                <a:solidFill>
                  <a:schemeClr val="bg1"/>
                </a:solidFill>
              </a:rPr>
              <a:t>: Шустов Андрей Александрович СиСад18-01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edg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57167"/>
            <a:ext cx="8215370" cy="2286015"/>
          </a:xfrm>
        </p:spPr>
        <p:txBody>
          <a:bodyPr/>
          <a:lstStyle/>
          <a:p>
            <a:pPr algn="ctr"/>
            <a:r>
              <a:rPr lang="ru-RU" sz="2000" dirty="0" smtClean="0"/>
              <a:t>Плюсы:</a:t>
            </a:r>
          </a:p>
          <a:p>
            <a:r>
              <a:rPr lang="ru-RU" sz="2000" dirty="0" smtClean="0"/>
              <a:t>имеется всюду, где есть вода;</a:t>
            </a:r>
          </a:p>
          <a:p>
            <a:r>
              <a:rPr lang="ru-RU" sz="2000" dirty="0" smtClean="0"/>
              <a:t>не вызывает никакого загрязнения окружающей среды.</a:t>
            </a:r>
          </a:p>
          <a:p>
            <a:pPr algn="ctr"/>
            <a:r>
              <a:rPr lang="ru-RU" sz="2000" dirty="0" smtClean="0"/>
              <a:t>Минусы:</a:t>
            </a:r>
          </a:p>
          <a:p>
            <a:r>
              <a:rPr lang="ru-RU" sz="2000" dirty="0" smtClean="0"/>
              <a:t>Высокая стоимость.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content_hydrogen-acid__econet_r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3042" y="2428868"/>
            <a:ext cx="5929354" cy="41976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mb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/>
          <a:lstStyle/>
          <a:p>
            <a:pPr algn="ctr"/>
            <a:r>
              <a:rPr lang="ru-RU" sz="4800" dirty="0" smtClean="0"/>
              <a:t>Распространение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258204" cy="4525963"/>
          </a:xfrm>
        </p:spPr>
        <p:txBody>
          <a:bodyPr>
            <a:noAutofit/>
          </a:bodyPr>
          <a:lstStyle/>
          <a:p>
            <a:r>
              <a:rPr lang="ru-RU" sz="2000" dirty="0" smtClean="0"/>
              <a:t>В </a:t>
            </a:r>
            <a:r>
              <a:rPr lang="ru-RU" sz="2000" dirty="0" smtClean="0">
                <a:latin typeface="+mj-lt"/>
              </a:rPr>
              <a:t>2010 году альтернативная энергия составляла 4,9% всей потребляемой человечеством энергии. В том числе для отопления и нагрева воды (биомасса, солнечный и геотермальный нагрев воды и отопление) 3,3%; </a:t>
            </a:r>
            <a:r>
              <a:rPr lang="ru-RU" sz="2000" dirty="0" err="1" smtClean="0">
                <a:latin typeface="+mj-lt"/>
              </a:rPr>
              <a:t>биогорючее</a:t>
            </a:r>
            <a:r>
              <a:rPr lang="ru-RU" sz="2000" dirty="0" smtClean="0">
                <a:latin typeface="+mj-lt"/>
              </a:rPr>
              <a:t> 0,7%; производство электроэнергии (ветровые, солнечные, геотермальные электростанции ) 0,9%.</a:t>
            </a:r>
          </a:p>
          <a:p>
            <a:r>
              <a:rPr lang="ru-RU" sz="2000" dirty="0" smtClean="0">
                <a:latin typeface="+mj-lt"/>
              </a:rPr>
              <a:t>На альтернативные источники энергии приходится всего около 5 % мировой выработки электроэнергии в 2010г.(без ГЭС).</a:t>
            </a:r>
          </a:p>
          <a:p>
            <a:r>
              <a:rPr lang="ru-RU" sz="2000" dirty="0" smtClean="0">
                <a:latin typeface="+mj-lt"/>
              </a:rPr>
              <a:t>В мае 2009 года 13 % электроэнергии в США были произведены из возобновляемых источников энергии. 9,4 % электроэнергии было выработано на гидроэлектростанциях, около 1,8 % были получены из энергии ветра, 1,3 % из биомассы, 0,4 % из геотермальных источников и 0,3 % от энергии солнца.</a:t>
            </a:r>
          </a:p>
          <a:p>
            <a:r>
              <a:rPr lang="ru-RU" sz="2000" dirty="0" smtClean="0">
                <a:latin typeface="+mj-lt"/>
              </a:rPr>
              <a:t>В Австралии в 2009 году 8 % электроэнергии вырабатывается из возобновляемых источников.</a:t>
            </a:r>
          </a:p>
        </p:txBody>
      </p:sp>
    </p:spTree>
  </p:cSld>
  <p:clrMapOvr>
    <a:masterClrMapping/>
  </p:clrMapOvr>
  <p:transition>
    <p:zoom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Перспективы в России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736"/>
            <a:ext cx="8258204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/>
              <a:t>    </a:t>
            </a:r>
            <a:r>
              <a:rPr lang="ru-RU" sz="2000" dirty="0" smtClean="0">
                <a:latin typeface="+mj-lt"/>
              </a:rPr>
              <a:t>Россия </a:t>
            </a:r>
            <a:r>
              <a:rPr lang="ru-RU" sz="2000" dirty="0" smtClean="0">
                <a:latin typeface="+mj-lt"/>
              </a:rPr>
              <a:t>может получать 10 % энергии из ветра. По сравнению с США и странами ЕС использование возобновляемых источников энергии (ВИЭ) в России находится на низком уровне. Сложившуюся ситуацию можно объяснить доступностью традиционных ископаемых энергоносителей. Один из основных барьеров для строительства крупных электростанций на ВИЭ — отсутствие положения о стимулирующем тарифе, по которому государство покупало бы электроэнергию, производимую на основе ВИЭ.</a:t>
            </a:r>
          </a:p>
          <a:p>
            <a:pPr>
              <a:buNone/>
            </a:pPr>
            <a:r>
              <a:rPr lang="ru-RU" sz="2000" dirty="0" smtClean="0">
                <a:latin typeface="+mj-lt"/>
              </a:rPr>
              <a:t>    В </a:t>
            </a:r>
            <a:r>
              <a:rPr lang="ru-RU" sz="2000" dirty="0" smtClean="0">
                <a:latin typeface="+mj-lt"/>
              </a:rPr>
              <a:t>2017 году администрация городского округа Химки запустила проект по созданию Центра альтернативной энергетики, который будет разрабатывать новые схемы обеспечения электроэнергией промышленных предприятий и городского хозяйства. Центр будет организован на базе расположенного на Ленинградском шоссе  дилерского центра садово-парковой техники </a:t>
            </a:r>
            <a:r>
              <a:rPr lang="ru-RU" sz="2000" dirty="0" err="1" smtClean="0">
                <a:latin typeface="+mj-lt"/>
              </a:rPr>
              <a:t>Юнисоо</a:t>
            </a:r>
            <a:r>
              <a:rPr lang="ru-RU" sz="2000" dirty="0" smtClean="0">
                <a:latin typeface="+mj-lt"/>
              </a:rPr>
              <a:t>.</a:t>
            </a:r>
            <a:endParaRPr lang="ru-RU" sz="2000" dirty="0">
              <a:latin typeface="+mj-lt"/>
            </a:endParaRPr>
          </a:p>
        </p:txBody>
      </p:sp>
    </p:spTree>
  </p:cSld>
  <p:clrMapOvr>
    <a:masterClrMapping/>
  </p:clrMapOvr>
  <p:transition>
    <p:circl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Выводы: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115328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   </a:t>
            </a:r>
            <a:r>
              <a:rPr lang="ru-RU" sz="2800" b="1" dirty="0" smtClean="0"/>
              <a:t>Альтернативные </a:t>
            </a:r>
            <a:r>
              <a:rPr lang="ru-RU" sz="2800" b="1" dirty="0" smtClean="0"/>
              <a:t>источники энергии </a:t>
            </a:r>
            <a:r>
              <a:rPr lang="ru-RU" sz="2800" dirty="0" smtClean="0"/>
              <a:t>– это будущее человечества;</a:t>
            </a:r>
          </a:p>
          <a:p>
            <a:pPr>
              <a:buNone/>
            </a:pPr>
            <a:r>
              <a:rPr lang="ru-RU" sz="2800" dirty="0" smtClean="0"/>
              <a:t>  В </a:t>
            </a:r>
            <a:r>
              <a:rPr lang="ru-RU" sz="2800" dirty="0" smtClean="0"/>
              <a:t>качестве основных источников альтернативной энергии выступают термальные воды и горячие горные породы;</a:t>
            </a:r>
          </a:p>
          <a:p>
            <a:pPr>
              <a:buNone/>
            </a:pPr>
            <a:r>
              <a:rPr lang="ru-RU" sz="2800" dirty="0" smtClean="0"/>
              <a:t>   Альтернативные </a:t>
            </a:r>
            <a:r>
              <a:rPr lang="ru-RU" sz="2800" dirty="0" smtClean="0"/>
              <a:t>источники энергии не загрязняют окружающую среду и являются экологически чистыми.</a:t>
            </a:r>
            <a:endParaRPr lang="ru-RU" sz="2800" dirty="0"/>
          </a:p>
        </p:txBody>
      </p:sp>
      <p:pic>
        <p:nvPicPr>
          <p:cNvPr id="4" name="Рисунок 3" descr="alternativnue_istohniki_energii_dly_doma3-m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2066" y="4943477"/>
            <a:ext cx="3786188" cy="19145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204632"/>
          </a:xfrm>
        </p:spPr>
        <p:txBody>
          <a:bodyPr>
            <a:normAutofit fontScale="90000"/>
          </a:bodyPr>
          <a:lstStyle/>
          <a:p>
            <a:pPr algn="ctr"/>
            <a:endParaRPr lang="ru-RU" dirty="0"/>
          </a:p>
        </p:txBody>
      </p:sp>
      <p:pic>
        <p:nvPicPr>
          <p:cNvPr id="5" name="Рисунок 4" descr="Презентаци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1196752"/>
            <a:ext cx="5256584" cy="525658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Источники</a:t>
            </a:r>
            <a:r>
              <a:rPr lang="ru-RU" sz="4800" b="1" dirty="0" smtClean="0">
                <a:latin typeface="+mn-lt"/>
              </a:rPr>
              <a:t> </a:t>
            </a:r>
            <a:r>
              <a:rPr lang="ru-RU" sz="4800" b="1" dirty="0" smtClean="0"/>
              <a:t>энергии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186766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dirty="0" smtClean="0">
                <a:latin typeface="+mj-lt"/>
              </a:rPr>
              <a:t>      Источники энергии</a:t>
            </a:r>
            <a:r>
              <a:rPr lang="ru-RU" sz="2000" dirty="0" smtClean="0">
                <a:latin typeface="+mj-lt"/>
              </a:rPr>
              <a:t> — «встречающиеся в природе вещества и процессы, которые позволяют человеку получить необходимую для существования энергию». </a:t>
            </a:r>
          </a:p>
          <a:p>
            <a:pPr>
              <a:buNone/>
            </a:pPr>
            <a:r>
              <a:rPr lang="ru-RU" sz="2000" b="1" dirty="0" smtClean="0">
                <a:latin typeface="+mj-lt"/>
              </a:rPr>
              <a:t>      Альтернативный источник энергии</a:t>
            </a:r>
          </a:p>
          <a:p>
            <a:pPr>
              <a:buNone/>
            </a:pPr>
            <a:r>
              <a:rPr lang="ru-RU" sz="2000" b="1" dirty="0" smtClean="0">
                <a:latin typeface="+mj-lt"/>
              </a:rPr>
              <a:t>    </a:t>
            </a:r>
            <a:r>
              <a:rPr lang="ru-RU" sz="2000" dirty="0" smtClean="0">
                <a:latin typeface="+mj-lt"/>
              </a:rPr>
              <a:t>  является возобновляемым ресурсом, он заменяет собой традиционные источники энергии, функционирующие на нефти, добываемом природном газе и угле, которые при сгорании выделяют в атмосферу углекислый газ, способствующий росту парникового эффекта и глобальному потеплению. </a:t>
            </a:r>
            <a:endParaRPr lang="ru-RU" sz="2000" dirty="0" smtClean="0">
              <a:latin typeface="+mj-lt"/>
            </a:endParaRPr>
          </a:p>
          <a:p>
            <a:pPr>
              <a:buNone/>
            </a:pPr>
            <a:r>
              <a:rPr lang="ru-RU" sz="2000" dirty="0" smtClean="0">
                <a:latin typeface="+mj-lt"/>
              </a:rPr>
              <a:t> </a:t>
            </a:r>
            <a:r>
              <a:rPr lang="ru-RU" sz="2000" dirty="0" smtClean="0">
                <a:latin typeface="+mj-lt"/>
              </a:rPr>
              <a:t>   </a:t>
            </a:r>
            <a:r>
              <a:rPr lang="ru-RU" sz="2000" b="1" dirty="0" smtClean="0">
                <a:latin typeface="+mj-lt"/>
              </a:rPr>
              <a:t>Причина </a:t>
            </a:r>
            <a:r>
              <a:rPr lang="ru-RU" sz="2000" b="1" dirty="0" smtClean="0">
                <a:latin typeface="+mj-lt"/>
              </a:rPr>
              <a:t>поиска альтернативных источников энергии</a:t>
            </a:r>
            <a:r>
              <a:rPr lang="ru-RU" sz="2000" dirty="0" smtClean="0">
                <a:latin typeface="+mj-lt"/>
              </a:rPr>
              <a:t> — потребность получать её из энергии возобновляемых или практически неисчерпаемых природных ресурсов и явлений. Во внимание может браться также экологичность и экономичность.</a:t>
            </a:r>
            <a:endParaRPr lang="ru-RU" sz="2000" dirty="0">
              <a:latin typeface="+mj-lt"/>
            </a:endParaRPr>
          </a:p>
        </p:txBody>
      </p:sp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b="1" dirty="0" smtClean="0"/>
              <a:t>Альтернативные источники энергии</a:t>
            </a:r>
            <a:endParaRPr lang="ru-RU" sz="4800" dirty="0"/>
          </a:p>
        </p:txBody>
      </p:sp>
      <p:sp>
        <p:nvSpPr>
          <p:cNvPr id="4" name="Овал 3"/>
          <p:cNvSpPr/>
          <p:nvPr/>
        </p:nvSpPr>
        <p:spPr>
          <a:xfrm>
            <a:off x="428596" y="1988840"/>
            <a:ext cx="2919268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Ветроэнергетика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5292080" y="2204864"/>
            <a:ext cx="3240360" cy="1071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Гидроэнергетика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395536" y="4149080"/>
            <a:ext cx="2847260" cy="1071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Биоэнергетика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3203848" y="4941168"/>
            <a:ext cx="2868920" cy="1071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Геотермальная</a:t>
            </a:r>
            <a:r>
              <a:rPr lang="ru-RU" dirty="0" smtClean="0"/>
              <a:t> </a:t>
            </a:r>
            <a:r>
              <a:rPr lang="ru-RU" sz="2000" dirty="0" smtClean="0"/>
              <a:t>энергетика</a:t>
            </a: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6286512" y="4143380"/>
            <a:ext cx="2500330" cy="1071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Водородная</a:t>
            </a:r>
            <a:r>
              <a:rPr lang="ru-RU" dirty="0" smtClean="0"/>
              <a:t> </a:t>
            </a:r>
            <a:r>
              <a:rPr lang="ru-RU" sz="2000" dirty="0" smtClean="0"/>
              <a:t>энергетика</a:t>
            </a: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2843808" y="3068960"/>
            <a:ext cx="2500330" cy="1071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Солнечная</a:t>
            </a:r>
            <a:r>
              <a:rPr lang="ru-RU" dirty="0" smtClean="0"/>
              <a:t> </a:t>
            </a:r>
            <a:r>
              <a:rPr lang="ru-RU" sz="2000" dirty="0" smtClean="0"/>
              <a:t>энергетика</a:t>
            </a:r>
            <a:endParaRPr lang="ru-RU" dirty="0"/>
          </a:p>
        </p:txBody>
      </p:sp>
    </p:spTree>
  </p:cSld>
  <p:clrMapOvr>
    <a:masterClrMapping/>
  </p:clrMapOvr>
  <p:transition>
    <p:wheel spokes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Солнечная энергетика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242221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+mj-lt"/>
              </a:rPr>
              <a:t>     </a:t>
            </a:r>
            <a:r>
              <a:rPr lang="ru-RU" sz="2000" b="1" dirty="0" smtClean="0">
                <a:latin typeface="+mj-lt"/>
              </a:rPr>
              <a:t>Солнечная энергетика </a:t>
            </a:r>
            <a:r>
              <a:rPr lang="ru-RU" sz="2000" dirty="0" smtClean="0">
                <a:latin typeface="+mj-lt"/>
              </a:rPr>
              <a:t>— направление альтернативной энергетики, основанное на непосредственном использовании солнечного излучения для получения энергии в каком-либо виде. Солнечная энергетика использует возобновляемые источники энергии и является «экологически чистой», то есть не производящей вредных отходов во время активной фазы использования.</a:t>
            </a:r>
            <a:endParaRPr lang="ru-RU" sz="2000" dirty="0">
              <a:latin typeface="+mj-lt"/>
            </a:endParaRPr>
          </a:p>
        </p:txBody>
      </p:sp>
      <p:pic>
        <p:nvPicPr>
          <p:cNvPr id="4" name="Рисунок 3" descr="origin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3714752"/>
            <a:ext cx="3717513" cy="2928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wind_sun_energy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9124" y="3714752"/>
            <a:ext cx="4381504" cy="30067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r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Ветроэнергетика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3"/>
            <a:ext cx="8329642" cy="27214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/>
              <a:t> </a:t>
            </a:r>
            <a:r>
              <a:rPr lang="ru-RU" sz="2000" b="1" dirty="0" smtClean="0"/>
              <a:t>   </a:t>
            </a:r>
            <a:r>
              <a:rPr lang="ru-RU" sz="2000" b="1" dirty="0" smtClean="0">
                <a:latin typeface="+mj-lt"/>
              </a:rPr>
              <a:t>Ветроэнергетика</a:t>
            </a:r>
            <a:r>
              <a:rPr lang="ru-RU" sz="2000" dirty="0" smtClean="0">
                <a:latin typeface="+mj-lt"/>
              </a:rPr>
              <a:t> — отрасль энергетики, специализирующаяся на преобразовании кинетической энергии воздушных масс в атмосфере в электрическую, механическую, тепловую или в любую другую форму энергии, удобную для использования в народном хозяйстве. Такое преобразование может осуществляться такими агрегатами, как </a:t>
            </a:r>
            <a:r>
              <a:rPr lang="ru-RU" sz="2000" dirty="0" err="1" smtClean="0">
                <a:latin typeface="+mj-lt"/>
              </a:rPr>
              <a:t>ветрогенератор</a:t>
            </a:r>
            <a:r>
              <a:rPr lang="ru-RU" sz="2000" dirty="0" smtClean="0">
                <a:latin typeface="+mj-lt"/>
              </a:rPr>
              <a:t> (для получения электрической энергии), ветряная мельница (для преобразования в механическую энергию), парус (для использования в транспорте) и другими.</a:t>
            </a:r>
            <a:endParaRPr lang="ru-RU" sz="2000" dirty="0">
              <a:latin typeface="+mj-lt"/>
            </a:endParaRPr>
          </a:p>
        </p:txBody>
      </p:sp>
      <p:pic>
        <p:nvPicPr>
          <p:cNvPr id="4" name="Рисунок 3" descr="big_news_332852_id1608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4293096"/>
            <a:ext cx="8248430" cy="23780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Гидроэнергетика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115328" cy="16859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/>
              <a:t>    Гидроэнергетика</a:t>
            </a:r>
            <a:r>
              <a:rPr lang="ru-RU" sz="2000" dirty="0" smtClean="0"/>
              <a:t> — область хозяйственно-экономической деятельности человека, совокупность больших естественных и искусственных подсистем, служащих для преобразования энергии водного потока в электрическую энергию.</a:t>
            </a:r>
            <a:endParaRPr lang="ru-RU" sz="2000" dirty="0"/>
          </a:p>
        </p:txBody>
      </p:sp>
      <p:pic>
        <p:nvPicPr>
          <p:cNvPr id="4" name="Рисунок 3" descr="_d0b3d18dd18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3284984"/>
            <a:ext cx="7376506" cy="3073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r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/>
              <a:t>Биоэнергетика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043890" cy="428133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latin typeface="+mj-lt"/>
              </a:rPr>
              <a:t>    Биоэнергетика </a:t>
            </a:r>
            <a:r>
              <a:rPr lang="ru-RU" sz="2000" dirty="0" smtClean="0">
                <a:latin typeface="+mj-lt"/>
              </a:rPr>
              <a:t>- отрасль электроэнергетики, основанная на использовании </a:t>
            </a:r>
            <a:r>
              <a:rPr lang="ru-RU" sz="2000" dirty="0" err="1" smtClean="0">
                <a:latin typeface="+mj-lt"/>
              </a:rPr>
              <a:t>биотоплива</a:t>
            </a:r>
            <a:r>
              <a:rPr lang="ru-RU" sz="2000" dirty="0" smtClean="0">
                <a:latin typeface="+mj-lt"/>
              </a:rPr>
              <a:t> из различных органических веществ, в основном органических отходов.</a:t>
            </a:r>
            <a:endParaRPr lang="ru-RU" sz="2000" dirty="0">
              <a:latin typeface="+mj-lt"/>
            </a:endParaRPr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3143248"/>
            <a:ext cx="7358114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lus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Геотермальная</a:t>
            </a:r>
            <a:r>
              <a:rPr lang="ru-RU" dirty="0" smtClean="0"/>
              <a:t> энергетика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5"/>
            <a:ext cx="8186766" cy="122755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+mj-lt"/>
              </a:rPr>
              <a:t>    </a:t>
            </a:r>
            <a:r>
              <a:rPr lang="ru-RU" sz="2000" b="1" dirty="0" smtClean="0">
                <a:latin typeface="+mj-lt"/>
              </a:rPr>
              <a:t>Геотермальная </a:t>
            </a:r>
            <a:r>
              <a:rPr lang="ru-RU" sz="2000" b="1" dirty="0" smtClean="0">
                <a:latin typeface="+mj-lt"/>
              </a:rPr>
              <a:t>энергетика </a:t>
            </a:r>
            <a:r>
              <a:rPr lang="ru-RU" sz="2000" dirty="0" smtClean="0">
                <a:latin typeface="+mj-lt"/>
              </a:rPr>
              <a:t>— направление энергетики, основанное на производстве тепловой и электрической энергии за счёт энергии, содержащейся в недрах земли, на геотермальных станциях.</a:t>
            </a:r>
            <a:endParaRPr lang="ru-RU" sz="2000" dirty="0">
              <a:latin typeface="+mj-lt"/>
            </a:endParaRPr>
          </a:p>
        </p:txBody>
      </p:sp>
      <p:pic>
        <p:nvPicPr>
          <p:cNvPr id="4" name="Рисунок 3" descr="geysi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0232" y="3000372"/>
            <a:ext cx="4548186" cy="364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amond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Водородная</a:t>
            </a:r>
            <a:r>
              <a:rPr lang="ru-RU" dirty="0" smtClean="0"/>
              <a:t> энергетика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58204" cy="2900370"/>
          </a:xfrm>
        </p:spPr>
        <p:txBody>
          <a:bodyPr>
            <a:normAutofit/>
          </a:bodyPr>
          <a:lstStyle/>
          <a:p>
            <a:endParaRPr lang="ru-RU" sz="2000" b="1" dirty="0" smtClean="0"/>
          </a:p>
          <a:p>
            <a:pPr>
              <a:buNone/>
            </a:pP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smtClean="0">
                <a:latin typeface="+mj-lt"/>
              </a:rPr>
              <a:t>   </a:t>
            </a:r>
            <a:r>
              <a:rPr lang="ru-RU" sz="2000" b="1" dirty="0" smtClean="0">
                <a:latin typeface="+mj-lt"/>
              </a:rPr>
              <a:t>Водородная </a:t>
            </a:r>
            <a:r>
              <a:rPr lang="ru-RU" sz="2000" b="1" dirty="0" smtClean="0">
                <a:latin typeface="+mj-lt"/>
              </a:rPr>
              <a:t>энергетика</a:t>
            </a:r>
            <a:r>
              <a:rPr lang="ru-RU" sz="2000" dirty="0" smtClean="0">
                <a:latin typeface="+mj-lt"/>
              </a:rPr>
              <a:t> — отрасль энергетики, основанная на использовании водорода в качестве средства для аккумулирования, транспортировки и потребления энергии. Водород выбран как наиболее распространенный элемент на поверхности земли и в космосе, теплота сгорания водорода наиболее высока, а продуктом сгорания в кислороде является вода (которая вновь вводится в оборот водородной энергетики).</a:t>
            </a:r>
            <a:endParaRPr lang="ru-RU" sz="2000" dirty="0">
              <a:latin typeface="+mj-lt"/>
            </a:endParaRPr>
          </a:p>
        </p:txBody>
      </p:sp>
      <p:pic>
        <p:nvPicPr>
          <p:cNvPr id="4" name="Рисунок 3" descr="_20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71736" y="4214818"/>
            <a:ext cx="4305306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hecker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217</TotalTime>
  <Words>369</Words>
  <Application>Microsoft Office PowerPoint</Application>
  <PresentationFormat>Экран (4:3)</PresentationFormat>
  <Paragraphs>44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Альтернативные источники энергии</vt:lpstr>
      <vt:lpstr>Источники энергии</vt:lpstr>
      <vt:lpstr>Альтернативные источники энергии</vt:lpstr>
      <vt:lpstr>Солнечная энергетика</vt:lpstr>
      <vt:lpstr>Ветроэнергетика</vt:lpstr>
      <vt:lpstr>Гидроэнергетика</vt:lpstr>
      <vt:lpstr>Биоэнергетика</vt:lpstr>
      <vt:lpstr>Геотермальная энергетика</vt:lpstr>
      <vt:lpstr>Водородная энергетика</vt:lpstr>
      <vt:lpstr>Слайд 10</vt:lpstr>
      <vt:lpstr>Распространение</vt:lpstr>
      <vt:lpstr>Перспективы в России</vt:lpstr>
      <vt:lpstr>Выводы: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Адам</dc:creator>
  <cp:lastModifiedBy>shurik1</cp:lastModifiedBy>
  <cp:revision>29</cp:revision>
  <dcterms:created xsi:type="dcterms:W3CDTF">2017-03-26T14:42:09Z</dcterms:created>
  <dcterms:modified xsi:type="dcterms:W3CDTF">2020-10-15T15:58:33Z</dcterms:modified>
</cp:coreProperties>
</file>