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2" r:id="rId4"/>
    <p:sldId id="261" r:id="rId5"/>
    <p:sldId id="260" r:id="rId6"/>
    <p:sldId id="259" r:id="rId7"/>
    <p:sldId id="266" r:id="rId8"/>
    <p:sldId id="265" r:id="rId9"/>
    <p:sldId id="264" r:id="rId10"/>
    <p:sldId id="263" r:id="rId11"/>
    <p:sldId id="267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61624-E491-4E51-B497-989BCAE1D579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D0491-0201-4E08-8E0E-266F1EC7C9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540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D0491-0201-4E08-8E0E-266F1EC7C9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887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i.pinimg.com/originals/88/74/71/887471fbfcc9dce2cb326f0c068180b5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2336" y="438717"/>
            <a:ext cx="218270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s://i.ya-webdesign.com/images/fire-rooster-png-7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1246" y="4005064"/>
            <a:ext cx="1897155" cy="2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laycast.ru/uploads/2015/01/23/11744571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3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.ya-webdesign.com/images/fire-rooster-png-7.png" TargetMode="External"/><Relationship Id="rId2" Type="http://schemas.openxmlformats.org/officeDocument/2006/relationships/hyperlink" Target="http://www.playcast.ru/uploads/2015/01/23/11744571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.pinimg.com/originals/88/74/71/887471fbfcc9dce2cb326f0c068180b5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Изготовление куклы «</a:t>
            </a:r>
            <a:r>
              <a:rPr lang="ru-RU" b="1" i="1" dirty="0" err="1" smtClean="0"/>
              <a:t>Берегиня</a:t>
            </a:r>
            <a:r>
              <a:rPr lang="ru-RU" b="1" i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Педагог дополнительного образования Борисенко Светлана Михайловна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224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Ukrashenie-Bereg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2204864"/>
            <a:ext cx="5111750" cy="20564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7" y="1435100"/>
            <a:ext cx="2592288" cy="4691063"/>
          </a:xfrm>
        </p:spPr>
        <p:txBody>
          <a:bodyPr/>
          <a:lstStyle/>
          <a:p>
            <a:pPr fontAlgn="base"/>
            <a:endParaRPr lang="ru-RU" b="1" i="1" dirty="0" smtClean="0">
              <a:solidFill>
                <a:srgbClr val="7030A0"/>
              </a:solidFill>
            </a:endParaRPr>
          </a:p>
          <a:p>
            <a:pPr fontAlgn="base"/>
            <a:endParaRPr lang="ru-RU" b="1" i="1" dirty="0" smtClean="0">
              <a:solidFill>
                <a:srgbClr val="7030A0"/>
              </a:solidFill>
            </a:endParaRPr>
          </a:p>
          <a:p>
            <a:pPr fontAlgn="base"/>
            <a:endParaRPr lang="ru-RU" b="1" i="1" dirty="0" smtClean="0">
              <a:solidFill>
                <a:srgbClr val="7030A0"/>
              </a:solidFill>
            </a:endParaRPr>
          </a:p>
          <a:p>
            <a:pPr fontAlgn="base"/>
            <a:endParaRPr lang="ru-RU" b="1" i="1" dirty="0" smtClean="0">
              <a:solidFill>
                <a:srgbClr val="7030A0"/>
              </a:solidFill>
            </a:endParaRPr>
          </a:p>
          <a:p>
            <a:pPr fontAlgn="base"/>
            <a:endParaRPr lang="ru-RU" b="1" i="1" dirty="0" smtClean="0">
              <a:solidFill>
                <a:srgbClr val="7030A0"/>
              </a:solidFill>
            </a:endParaRP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7  * На </a:t>
            </a:r>
            <a:r>
              <a:rPr lang="ru-RU" b="1" i="1" dirty="0" smtClean="0">
                <a:solidFill>
                  <a:srgbClr val="7030A0"/>
                </a:solidFill>
              </a:rPr>
              <a:t>голову повойник — небольшой отрезок тесемки, обмотанный вокруг головы. Одеваем платочек;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8 * Украшаем </a:t>
            </a:r>
            <a:r>
              <a:rPr lang="ru-RU" b="1" i="1" dirty="0" smtClean="0">
                <a:solidFill>
                  <a:srgbClr val="7030A0"/>
                </a:solidFill>
              </a:rPr>
              <a:t>куклу ярким поясом из красной ленты. А на рукава повязываем красные шерстяные нити.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i="1" dirty="0" smtClean="0">
                <a:solidFill>
                  <a:srgbClr val="7030A0"/>
                </a:solidFill>
              </a:rPr>
              <a:t>Символика славянского народа богата, но кукла — один из самых известных символов. Она олицетворяет нацию, семью, любовь поколений. Искусство изготовления передавалось от матери к дочери, поэтому ее считали посредником между прошлым и настоящим. </a:t>
            </a:r>
            <a:r>
              <a:rPr lang="ru-RU" i="1" dirty="0" err="1" smtClean="0">
                <a:solidFill>
                  <a:srgbClr val="7030A0"/>
                </a:solidFill>
              </a:rPr>
              <a:t>Лялька-берегиня</a:t>
            </a:r>
            <a:r>
              <a:rPr lang="ru-RU" i="1" dirty="0" smtClean="0">
                <a:solidFill>
                  <a:srgbClr val="7030A0"/>
                </a:solidFill>
              </a:rPr>
              <a:t> собрала в себе множество образов и символов, формировавшихся в далеком прошлом. Отражала она и интуитивное понимание окружающих нас сил, приводящих мир в движение.</a:t>
            </a:r>
          </a:p>
          <a:p>
            <a:pPr fontAlgn="base"/>
            <a:r>
              <a:rPr lang="ru-RU" i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Содержимое 14" descr="851d7b9eeb4e99bff62b21a6d3rt--kukly-i-igrushki-narodnaya-kukla-bereginya-doma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700808"/>
            <a:ext cx="367240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b="1" i="1" dirty="0" smtClean="0">
                <a:solidFill>
                  <a:srgbClr val="C00000"/>
                </a:solidFill>
              </a:rPr>
              <a:t>Интернет-источники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>
              <a:hlinkClick r:id="rId2"/>
            </a:endParaRPr>
          </a:p>
          <a:p>
            <a:r>
              <a:rPr lang="en-US" smtClean="0">
                <a:hlinkClick r:id="rId2"/>
              </a:rPr>
              <a:t>https://talismano.ru/slavyanskie/kukly/kukla-bereginya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www.playcast.ru/uploads/2015/01/23/11744571.png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i.ya-webdesign.com/images/fire-rooster-png-7.png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i.pinimg.com/originals/88/74/71/887471fbfcc9dce2cb326f0c068180b5.png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951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Кто такая славянская </a:t>
            </a:r>
            <a:r>
              <a:rPr lang="ru-RU" b="1" dirty="0" err="1" smtClean="0">
                <a:solidFill>
                  <a:srgbClr val="00B050"/>
                </a:solidFill>
              </a:rPr>
              <a:t>Берегиня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Severnaya-Bereginy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55576" y="5085184"/>
            <a:ext cx="6523112" cy="1087016"/>
          </a:xfrm>
        </p:spPr>
        <p:txBody>
          <a:bodyPr>
            <a:noAutofit/>
          </a:bodyPr>
          <a:lstStyle/>
          <a:p>
            <a:r>
              <a:rPr lang="ru-RU" b="1" i="1" dirty="0" err="1" smtClean="0">
                <a:solidFill>
                  <a:srgbClr val="7030A0"/>
                </a:solidFill>
              </a:rPr>
              <a:t>Берегиня</a:t>
            </a:r>
            <a:r>
              <a:rPr lang="ru-RU" b="1" i="1" dirty="0" smtClean="0">
                <a:solidFill>
                  <a:srgbClr val="7030A0"/>
                </a:solidFill>
              </a:rPr>
              <a:t> в славянской мифологии символизировала добрый дух, защищающий людей от любых напастей. В доме могло быть несколько таких куколок: для каждого члена семьи. Они передавались по наследству, считаясь хранителями родовых традиций. Впитывая любовь матери, кукла всю жизнь оберегала ее ребенка.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303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35659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>
                <a:solidFill>
                  <a:srgbClr val="7030A0"/>
                </a:solidFill>
              </a:rPr>
              <a:t> </a:t>
            </a:r>
            <a:r>
              <a:rPr lang="ru-RU" b="0" dirty="0" smtClean="0">
                <a:solidFill>
                  <a:srgbClr val="00B050"/>
                </a:solidFill>
              </a:rPr>
              <a:t>Как появилась кукла </a:t>
            </a:r>
            <a:r>
              <a:rPr lang="ru-RU" b="0" dirty="0" err="1" smtClean="0">
                <a:solidFill>
                  <a:srgbClr val="00B050"/>
                </a:solidFill>
              </a:rPr>
              <a:t>Берегиня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1" name="Рисунок 10" descr="Kak-poyavilas-kukla-Bereginy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1907704" y="764704"/>
            <a:ext cx="5256584" cy="3942438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683568" y="5157192"/>
            <a:ext cx="6595120" cy="1015008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Предками славян было принято устраивать совмещенные «красные углы» или «святые места» в доме. Куклы-обереги ставили рядом с фигурками богов. Иногда в одном месте ставили рядом всех магических кукол, если это не было запрещено особенностями их использования.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Значение куклы </a:t>
            </a:r>
            <a:r>
              <a:rPr lang="ru-RU" i="1" dirty="0" err="1" smtClean="0">
                <a:solidFill>
                  <a:srgbClr val="00B050"/>
                </a:solidFill>
              </a:rPr>
              <a:t>Берегиня</a:t>
            </a:r>
            <a:r>
              <a:rPr lang="ru-RU" i="1" dirty="0" smtClean="0">
                <a:solidFill>
                  <a:srgbClr val="00B050"/>
                </a:solidFill>
              </a:rPr>
              <a:t/>
            </a:r>
            <a:br>
              <a:rPr lang="ru-RU" i="1" dirty="0" smtClean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7" name="Рисунок 6" descr="Znachenie-kukly-Bereginy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5085184"/>
            <a:ext cx="6379096" cy="1087016"/>
          </a:xfrm>
        </p:spPr>
        <p:txBody>
          <a:bodyPr>
            <a:noAutofit/>
          </a:bodyPr>
          <a:lstStyle/>
          <a:p>
            <a:r>
              <a:rPr lang="ru-RU" sz="1200" b="1" i="1" dirty="0" smtClean="0">
                <a:solidFill>
                  <a:srgbClr val="7030A0"/>
                </a:solidFill>
              </a:rPr>
              <a:t>Кукла </a:t>
            </a:r>
            <a:r>
              <a:rPr lang="ru-RU" sz="1200" b="1" i="1" dirty="0" err="1" smtClean="0">
                <a:solidFill>
                  <a:srgbClr val="7030A0"/>
                </a:solidFill>
              </a:rPr>
              <a:t>Берегиня</a:t>
            </a:r>
            <a:r>
              <a:rPr lang="ru-RU" sz="1200" b="1" i="1" dirty="0" smtClean="0">
                <a:solidFill>
                  <a:srgbClr val="7030A0"/>
                </a:solidFill>
              </a:rPr>
              <a:t> (от слов – «бережёт», «оберегает») – защитный талисман для сохранение тепла домашнего очага и здоровья членов семьи. Кукла представляла собой объединение мужского и женского начал, имела двойную смысловую нагрузку. Основа куклы — столб символизировал мужскую силу, а вокруг него обвивалась женская энергия в виде одежды в русском народном стиле: юбки или сарафана.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00B050"/>
                </a:solidFill>
              </a:rPr>
              <a:t>Как выглядит кукла-оберег </a:t>
            </a:r>
            <a:r>
              <a:rPr lang="ru-RU" b="0" dirty="0" err="1" smtClean="0">
                <a:solidFill>
                  <a:srgbClr val="00B050"/>
                </a:solidFill>
              </a:rPr>
              <a:t>Берегиня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7" name="Рисунок 6" descr="Kak-vyglyadit-Bereginy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3568" y="5367338"/>
            <a:ext cx="6595120" cy="804862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Также такие куклы назывались еще </a:t>
            </a:r>
            <a:r>
              <a:rPr lang="ru-RU" b="1" i="1" dirty="0" err="1" smtClean="0">
                <a:solidFill>
                  <a:srgbClr val="7030A0"/>
                </a:solidFill>
              </a:rPr>
              <a:t>Столбушка</a:t>
            </a:r>
            <a:r>
              <a:rPr lang="ru-RU" b="1" i="1" dirty="0" smtClean="0">
                <a:solidFill>
                  <a:srgbClr val="7030A0"/>
                </a:solidFill>
              </a:rPr>
              <a:t>. Название давалось по принципу столбика, валика, служащего основой для создания образа фигурки. В каждой отдельной традиции славян такие обереги могли называться по-разному. По названию кукол можно определить, в какой местности ее делали. Например: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229200"/>
            <a:ext cx="6667128" cy="943000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5600" b="1" i="1" dirty="0" smtClean="0">
                <a:solidFill>
                  <a:srgbClr val="7030A0"/>
                </a:solidFill>
                <a:latin typeface="+mj-lt"/>
              </a:rPr>
              <a:t>Традиционно она изготавливалась из кусочков старой одежды или постельного белья. Лоскуты брались яркие, да еще и украшались бусинами и лентами. Кукла получалась нарядная, радующая глаз.</a:t>
            </a:r>
          </a:p>
          <a:p>
            <a:pPr fontAlgn="base"/>
            <a:r>
              <a:rPr lang="ru-RU" sz="5600" b="1" i="1" dirty="0" smtClean="0">
                <a:solidFill>
                  <a:srgbClr val="7030A0"/>
                </a:solidFill>
                <a:latin typeface="+mj-lt"/>
              </a:rPr>
              <a:t>Оберег не имеет лица, и это не случайно. Ведь Богиня находится за переделами земного пространства. Это делает куколку проводником божественной силы</a:t>
            </a:r>
            <a:r>
              <a:rPr lang="ru-RU" sz="5600" dirty="0" smtClean="0">
                <a:solidFill>
                  <a:srgbClr val="7030A0"/>
                </a:solidFill>
                <a:latin typeface="+mj-lt"/>
              </a:rPr>
              <a:t>.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503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Bereginya-master-klas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87960"/>
            <a:ext cx="4040188" cy="252511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0" dirty="0" smtClean="0"/>
              <a:t>Используемые </a:t>
            </a:r>
            <a:r>
              <a:rPr lang="ru-RU" b="0" dirty="0" smtClean="0"/>
              <a:t>материалы:</a:t>
            </a:r>
            <a:endParaRPr lang="ru-RU" b="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/>
              <a:t>Белая ткань для основы размером 40 на 15 см;</a:t>
            </a:r>
          </a:p>
          <a:p>
            <a:pPr fontAlgn="base"/>
            <a:r>
              <a:rPr lang="ru-RU" dirty="0" smtClean="0"/>
              <a:t>Белый лоскут размером 40 на 28 см для </a:t>
            </a:r>
            <a:r>
              <a:rPr lang="ru-RU" dirty="0" err="1" smtClean="0"/>
              <a:t>обкрутки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Квадратный лоскут размером примерно 25 на 25 см для обмотки головы и рук;</a:t>
            </a:r>
          </a:p>
          <a:p>
            <a:pPr fontAlgn="base"/>
            <a:r>
              <a:rPr lang="ru-RU" dirty="0" smtClean="0"/>
              <a:t>Яркий квадратик ткани для жилетки размером 15 на 15 см;</a:t>
            </a:r>
          </a:p>
          <a:p>
            <a:pPr fontAlgn="base"/>
            <a:r>
              <a:rPr lang="ru-RU" dirty="0" smtClean="0"/>
              <a:t>Для груди и ягодиц два отреза ткани 10 на 15 см;</a:t>
            </a:r>
          </a:p>
          <a:p>
            <a:pPr fontAlgn="base"/>
            <a:r>
              <a:rPr lang="ru-RU" dirty="0" smtClean="0"/>
              <a:t>Кусок яркой материи для юбки;</a:t>
            </a:r>
          </a:p>
          <a:p>
            <a:pPr fontAlgn="base"/>
            <a:r>
              <a:rPr lang="ru-RU" dirty="0" smtClean="0"/>
              <a:t>Светлый лоскуток для фартука;</a:t>
            </a:r>
          </a:p>
          <a:p>
            <a:pPr fontAlgn="base"/>
            <a:r>
              <a:rPr lang="ru-RU" dirty="0" smtClean="0"/>
              <a:t>Треугольный отрезок для платка;</a:t>
            </a:r>
          </a:p>
          <a:p>
            <a:pPr fontAlgn="base"/>
            <a:r>
              <a:rPr lang="ru-RU" dirty="0" smtClean="0"/>
              <a:t>Красная яркая лента для пояса и повойника;</a:t>
            </a:r>
          </a:p>
          <a:p>
            <a:pPr fontAlgn="base"/>
            <a:r>
              <a:rPr lang="ru-RU" dirty="0" smtClean="0"/>
              <a:t>Красные нитки;</a:t>
            </a:r>
          </a:p>
          <a:p>
            <a:pPr fontAlgn="base"/>
            <a:r>
              <a:rPr lang="ru-RU" dirty="0" err="1" smtClean="0"/>
              <a:t>Синтепон</a:t>
            </a:r>
            <a:r>
              <a:rPr lang="ru-RU" dirty="0" smtClean="0"/>
              <a:t> либо вата для наполнения;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2288" y="3861048"/>
            <a:ext cx="5486400" cy="936104"/>
          </a:xfrm>
        </p:spPr>
        <p:txBody>
          <a:bodyPr>
            <a:normAutofit/>
          </a:bodyPr>
          <a:lstStyle/>
          <a:p>
            <a:pPr fontAlgn="base"/>
            <a:r>
              <a:rPr lang="ru-RU" b="0" dirty="0" smtClean="0"/>
              <a:t>Этапы создания </a:t>
            </a:r>
            <a:r>
              <a:rPr lang="ru-RU" b="0" dirty="0" smtClean="0"/>
              <a:t>оберега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83568" y="4725144"/>
            <a:ext cx="6595120" cy="144705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1 * Сначала </a:t>
            </a:r>
            <a:r>
              <a:rPr lang="ru-RU" b="1" i="1" dirty="0" smtClean="0">
                <a:solidFill>
                  <a:srgbClr val="7030A0"/>
                </a:solidFill>
              </a:rPr>
              <a:t>формируется основа. Из ткани скручивается рулончик и фиксируется никой по центру. Должен получиться устойчивый столбик;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2 * Покрываем </a:t>
            </a:r>
            <a:r>
              <a:rPr lang="ru-RU" b="1" i="1" dirty="0" smtClean="0">
                <a:solidFill>
                  <a:srgbClr val="7030A0"/>
                </a:solidFill>
              </a:rPr>
              <a:t>основу светлой тканью, фиксируем красной нитью по линии шеи и колен. Это делается только в том случае, если основа не из светлого материала;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3 * Столбик </a:t>
            </a:r>
            <a:r>
              <a:rPr lang="ru-RU" b="1" i="1" dirty="0" smtClean="0">
                <a:solidFill>
                  <a:srgbClr val="7030A0"/>
                </a:solidFill>
              </a:rPr>
              <a:t>сверху покрываем квадратной белой тканью, складываем треугольником. Формируем голову, обматываем по шее красной нитью. Формируем ручки. Края подгибаем вовнутрь, фиксируем нитью;</a:t>
            </a:r>
          </a:p>
          <a:p>
            <a:endParaRPr lang="ru-RU" dirty="0"/>
          </a:p>
        </p:txBody>
      </p:sp>
      <p:pic>
        <p:nvPicPr>
          <p:cNvPr id="12" name="Рисунок 11" descr="Osnova-Beregini (1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180" r="23180"/>
          <a:stretch>
            <a:fillRect/>
          </a:stretch>
        </p:blipFill>
        <p:spPr>
          <a:xfrm>
            <a:off x="1979712" y="764704"/>
            <a:ext cx="5328592" cy="332692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grud-i-odezhda-Bereg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171381"/>
            <a:ext cx="5111750" cy="20564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2132856"/>
            <a:ext cx="2709937" cy="3993307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4 *Изготавливаем </a:t>
            </a:r>
            <a:r>
              <a:rPr lang="ru-RU" b="1" i="1" dirty="0" smtClean="0">
                <a:solidFill>
                  <a:srgbClr val="7030A0"/>
                </a:solidFill>
              </a:rPr>
              <a:t>грудь, ягодицы. Соответствующие материалы нужно свернуть прямоугольниками, укладывая вовнутрь вату или </a:t>
            </a:r>
            <a:r>
              <a:rPr lang="ru-RU" b="1" i="1" dirty="0" err="1" smtClean="0">
                <a:solidFill>
                  <a:srgbClr val="7030A0"/>
                </a:solidFill>
              </a:rPr>
              <a:t>синтепон</a:t>
            </a:r>
            <a:r>
              <a:rPr lang="ru-RU" b="1" i="1" dirty="0" smtClean="0">
                <a:solidFill>
                  <a:srgbClr val="7030A0"/>
                </a:solidFill>
              </a:rPr>
              <a:t>. Зафиксируйте ниткой;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5 * Теперь </a:t>
            </a:r>
            <a:r>
              <a:rPr lang="ru-RU" b="1" i="1" dirty="0" smtClean="0">
                <a:solidFill>
                  <a:srgbClr val="7030A0"/>
                </a:solidFill>
              </a:rPr>
              <a:t>нужно одеть куклу. Кладем на лицо обрезок ткани для фартука, затем – лоскут для юбки. Ткань нужно укладывать лицевой стороной к туловищу куклы. </a:t>
            </a:r>
            <a:endParaRPr lang="ru-RU" b="1" i="1" dirty="0" smtClean="0">
              <a:solidFill>
                <a:srgbClr val="7030A0"/>
              </a:solidFill>
            </a:endParaRP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6 * Оборачиваем </a:t>
            </a:r>
            <a:r>
              <a:rPr lang="ru-RU" b="1" i="1" dirty="0" smtClean="0">
                <a:solidFill>
                  <a:srgbClr val="7030A0"/>
                </a:solidFill>
              </a:rPr>
              <a:t>тело оберега обрезком ткани для юбки, концы лоскутка накладываем друг на друга.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Перевязываем всю конструкцию нитью и выворачиваем одежду куклы;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586</Words>
  <Application>Microsoft Office PowerPoint</Application>
  <PresentationFormat>Экран (4:3)</PresentationFormat>
  <Paragraphs>49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Изготовление куклы «Берегиня» </vt:lpstr>
      <vt:lpstr>Кто такая славянская Берегиня </vt:lpstr>
      <vt:lpstr>   Как появилась кукла Берегиня</vt:lpstr>
      <vt:lpstr>Значение куклы Берегиня </vt:lpstr>
      <vt:lpstr>Как выглядит кукла-оберег Берегиня </vt:lpstr>
      <vt:lpstr>Слайд 6</vt:lpstr>
      <vt:lpstr>Слайд 7</vt:lpstr>
      <vt:lpstr>Этапы создания оберега </vt:lpstr>
      <vt:lpstr>Слайд 9</vt:lpstr>
      <vt:lpstr>Слайд 10</vt:lpstr>
      <vt:lpstr>Слайд 11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Витёк</cp:lastModifiedBy>
  <cp:revision>6</cp:revision>
  <dcterms:created xsi:type="dcterms:W3CDTF">2019-10-31T10:38:15Z</dcterms:created>
  <dcterms:modified xsi:type="dcterms:W3CDTF">2020-12-05T05:23:32Z</dcterms:modified>
</cp:coreProperties>
</file>