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59" r:id="rId4"/>
    <p:sldId id="263" r:id="rId5"/>
    <p:sldId id="258" r:id="rId6"/>
    <p:sldId id="267" r:id="rId7"/>
    <p:sldId id="264" r:id="rId8"/>
    <p:sldId id="269" r:id="rId9"/>
    <p:sldId id="265" r:id="rId10"/>
    <p:sldId id="270" r:id="rId11"/>
    <p:sldId id="271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51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53F78D-A76A-4802-AF98-F07DA49C8785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07B68B-85B5-4EFD-89FE-3A846106DD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98610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07B68B-85B5-4EFD-89FE-3A846106DDE6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41199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07B68B-85B5-4EFD-89FE-3A846106DDE6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41199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07B68B-85B5-4EFD-89FE-3A846106DDE6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41199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07B68B-85B5-4EFD-89FE-3A846106DDE6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41199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4B1B1-7951-43BA-BB9F-7FE155A024DC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E0ED3-13EE-4C67-B499-DB869874A3EB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05250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4B1B1-7951-43BA-BB9F-7FE155A024DC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E0ED3-13EE-4C67-B499-DB869874A3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75575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4B1B1-7951-43BA-BB9F-7FE155A024DC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E0ED3-13EE-4C67-B499-DB869874A3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6579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4B1B1-7951-43BA-BB9F-7FE155A024DC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E0ED3-13EE-4C67-B499-DB869874A3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75639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4B1B1-7951-43BA-BB9F-7FE155A024DC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E0ED3-13EE-4C67-B499-DB869874A3EB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1668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4B1B1-7951-43BA-BB9F-7FE155A024DC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E0ED3-13EE-4C67-B499-DB869874A3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0792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4B1B1-7951-43BA-BB9F-7FE155A024DC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E0ED3-13EE-4C67-B499-DB869874A3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35172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4B1B1-7951-43BA-BB9F-7FE155A024DC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E0ED3-13EE-4C67-B499-DB869874A3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668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4B1B1-7951-43BA-BB9F-7FE155A024DC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E0ED3-13EE-4C67-B499-DB869874A3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95274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CF04B1B1-7951-43BA-BB9F-7FE155A024DC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2FE0ED3-13EE-4C67-B499-DB869874A3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77212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4B1B1-7951-43BA-BB9F-7FE155A024DC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E0ED3-13EE-4C67-B499-DB869874A3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3006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CF04B1B1-7951-43BA-BB9F-7FE155A024DC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C2FE0ED3-13EE-4C67-B499-DB869874A3EB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0589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yandex.ru/images/search?text=%D1%88%D0%B0%D1%85%D0%BC%D0%B0%D1%82%D0%BD%D0%B0%D1%8F%20%D1%84%D0%B8%D0%B3%D1%83%D1%80%D0%B0%20%D0%BD%D0%B0%20%D0%BF%D1%80%D0%BE%D0%B7%D1%80%D0%B0%D1%87%D0%BD%D0%BE%D0%BC%20%D1%84%D0%BE%D0%BD%D0%B5&amp;lr=57" TargetMode="External"/><Relationship Id="rId2" Type="http://schemas.openxmlformats.org/officeDocument/2006/relationships/hyperlink" Target="http://www.shahmatik.ru/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19.png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gif"/><Relationship Id="rId5" Type="http://schemas.openxmlformats.org/officeDocument/2006/relationships/image" Target="../media/image19.png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19.png"/><Relationship Id="rId7" Type="http://schemas.openxmlformats.org/officeDocument/2006/relationships/image" Target="../media/image30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gif"/><Relationship Id="rId5" Type="http://schemas.openxmlformats.org/officeDocument/2006/relationships/image" Target="../media/image28.png"/><Relationship Id="rId10" Type="http://schemas.openxmlformats.org/officeDocument/2006/relationships/image" Target="../media/image33.png"/><Relationship Id="rId4" Type="http://schemas.openxmlformats.org/officeDocument/2006/relationships/image" Target="../media/image27.png"/><Relationship Id="rId9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0415" y="151014"/>
            <a:ext cx="4023579" cy="307429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-315416"/>
            <a:ext cx="7543800" cy="3566160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Белая ладья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448872" cy="1752600"/>
          </a:xfrm>
        </p:spPr>
        <p:txBody>
          <a:bodyPr>
            <a:normAutofit fontScale="62500" lnSpcReduction="20000"/>
          </a:bodyPr>
          <a:lstStyle/>
          <a:p>
            <a:pPr lvl="0" algn="r">
              <a:spcBef>
                <a:spcPts val="0"/>
              </a:spcBef>
            </a:pPr>
            <a:r>
              <a:rPr lang="ru-RU" sz="2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Презентация для игрового занятия по шахматам с дошкольниками</a:t>
            </a:r>
          </a:p>
          <a:p>
            <a:pPr lvl="0" algn="r">
              <a:spcBef>
                <a:spcPts val="0"/>
              </a:spcBef>
            </a:pPr>
            <a:endParaRPr lang="ru-RU" sz="18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r">
              <a:spcBef>
                <a:spcPts val="0"/>
              </a:spcBef>
            </a:pPr>
            <a:endParaRPr lang="ru-RU" sz="1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r">
              <a:spcBef>
                <a:spcPts val="0"/>
              </a:spcBef>
            </a:pPr>
            <a:endParaRPr lang="ru-RU" sz="18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r">
              <a:spcBef>
                <a:spcPts val="0"/>
              </a:spcBef>
            </a:pPr>
            <a:endParaRPr lang="ru-RU" sz="1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r">
              <a:spcBef>
                <a:spcPts val="0"/>
              </a:spcBef>
            </a:pPr>
            <a:endParaRPr lang="ru-RU" sz="1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r">
              <a:spcBef>
                <a:spcPts val="0"/>
              </a:spcBef>
            </a:pPr>
            <a:r>
              <a:rPr lang="ru-RU" sz="1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воспитатель </a:t>
            </a: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 категории</a:t>
            </a:r>
          </a:p>
          <a:p>
            <a:pPr lvl="0" algn="r">
              <a:spcBef>
                <a:spcPts val="0"/>
              </a:spcBef>
            </a:pP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МКДОУ детский сад «Ёлочка»</a:t>
            </a:r>
          </a:p>
          <a:p>
            <a:pPr lvl="0" algn="r">
              <a:spcBef>
                <a:spcPts val="0"/>
              </a:spcBef>
            </a:pPr>
            <a:r>
              <a:rPr lang="ru-RU" sz="18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Спасенникова</a:t>
            </a: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И.П.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015036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2276872"/>
            <a:ext cx="674069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i="1" dirty="0" smtClean="0">
                <a:solidFill>
                  <a:srgbClr val="FF0000"/>
                </a:solidFill>
              </a:rPr>
              <a:t>ДО НОВЫХ ВСТРЕЧ!!!!</a:t>
            </a:r>
            <a:endParaRPr lang="ru-RU" sz="54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1267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83768" y="2132856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mtClean="0"/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15616" y="764704"/>
            <a:ext cx="6678488" cy="47212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Источники информации:</a:t>
            </a:r>
          </a:p>
          <a:p>
            <a:pPr lvl="0"/>
            <a:endParaRPr lang="ru-RU" sz="20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115000"/>
              </a:lnSpc>
            </a:pP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2000" dirty="0" err="1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Сухин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, И. Г. Приключения в Шахматной стране [текст] / И. Г. </a:t>
            </a:r>
            <a:r>
              <a:rPr lang="ru-RU" sz="2000" dirty="0" err="1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Сухин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. — М.: Педагогика, 1991; </a:t>
            </a:r>
          </a:p>
          <a:p>
            <a:pPr lvl="0">
              <a:lnSpc>
                <a:spcPct val="115000"/>
              </a:lnSpc>
            </a:pP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2. </a:t>
            </a:r>
            <a:r>
              <a:rPr lang="ru-RU" sz="2000" dirty="0" err="1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Сухин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, И. Г. Удивительные приключения в Шахматной стране [текст] / И. Г. </a:t>
            </a:r>
            <a:r>
              <a:rPr lang="ru-RU" sz="2000" dirty="0" err="1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Сухин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. — Ростов н/Д: Феникс, 2004; </a:t>
            </a:r>
          </a:p>
          <a:p>
            <a:pPr marL="342900" lvl="0" indent="-342900">
              <a:lnSpc>
                <a:spcPct val="115000"/>
              </a:lnSpc>
              <a:buFontTx/>
              <a:buAutoNum type="arabicPeriod" startAt="3"/>
            </a:pPr>
            <a:r>
              <a:rPr lang="ru-RU" sz="2000" dirty="0" err="1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Сухин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, И. Г. Шахматы для самых маленьких [текст] / И. Г. </a:t>
            </a:r>
            <a:r>
              <a:rPr lang="ru-RU" sz="2000" dirty="0" err="1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Сухин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. — М.: </a:t>
            </a:r>
            <a:r>
              <a:rPr lang="ru-RU" sz="2000" dirty="0" err="1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Астрель</a:t>
            </a:r>
            <a:r>
              <a:rPr lang="ru-RU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; </a:t>
            </a:r>
            <a:r>
              <a:rPr lang="ru-RU" sz="20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АСТ, 2000; </a:t>
            </a:r>
          </a:p>
          <a:p>
            <a:pPr lvl="0">
              <a:lnSpc>
                <a:spcPct val="115000"/>
              </a:lnSpc>
            </a:pPr>
            <a:endParaRPr lang="ru-RU" sz="1600" dirty="0">
              <a:solidFill>
                <a:prstClr val="black"/>
              </a:solidFill>
              <a:latin typeface="Times New Roman"/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</a:pPr>
            <a:r>
              <a:rPr lang="ru-RU" sz="2000" b="1" dirty="0">
                <a:solidFill>
                  <a:prstClr val="black"/>
                </a:solidFill>
                <a:latin typeface="Times New Roman"/>
                <a:ea typeface="Calibri"/>
              </a:rPr>
              <a:t>Интернет-ресурсы:</a:t>
            </a:r>
          </a:p>
          <a:p>
            <a:pPr marL="342900" lvl="0" indent="-342900">
              <a:lnSpc>
                <a:spcPct val="115000"/>
              </a:lnSpc>
              <a:buFontTx/>
              <a:buAutoNum type="arabicPeriod"/>
            </a:pPr>
            <a:r>
              <a:rPr lang="ru-RU" sz="2000" dirty="0">
                <a:solidFill>
                  <a:prstClr val="black"/>
                </a:solidFill>
                <a:latin typeface="Times New Roman"/>
                <a:ea typeface="Calibri"/>
              </a:rPr>
              <a:t>Шахматы: [сайт] URL: </a:t>
            </a:r>
            <a:r>
              <a:rPr lang="ru-RU" sz="2000" u="sng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  <a:hlinkClick r:id="rId2"/>
              </a:rPr>
              <a:t>http://www.shahmatik.ru/</a:t>
            </a:r>
            <a:r>
              <a:rPr lang="ru-RU" sz="2000" dirty="0">
                <a:solidFill>
                  <a:prstClr val="black"/>
                </a:solidFill>
                <a:latin typeface="Times New Roman"/>
                <a:ea typeface="Calibri"/>
              </a:rPr>
              <a:t>;</a:t>
            </a:r>
          </a:p>
          <a:p>
            <a:pPr marL="342900" lvl="0" indent="-342900">
              <a:lnSpc>
                <a:spcPct val="115000"/>
              </a:lnSpc>
              <a:buFontTx/>
              <a:buAutoNum type="arabicPeriod"/>
            </a:pPr>
            <a:endParaRPr lang="ru-RU" sz="16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lvl="0"/>
            <a:r>
              <a:rPr lang="ru-RU" dirty="0">
                <a:solidFill>
                  <a:prstClr val="black"/>
                </a:solidFill>
                <a:latin typeface="Trebuchet MS"/>
              </a:rPr>
              <a:t>2 . 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Яндекс. Картинки. 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шахматная фигура на прозрачном фоне</a:t>
            </a:r>
            <a:endParaRPr lang="ru-RU" sz="2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90188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735221"/>
            <a:ext cx="2170836" cy="343579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08069" y="3356992"/>
            <a:ext cx="1735931" cy="278182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619672" y="88890"/>
            <a:ext cx="67338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-Теперь ,братцы, я буду учить играть,-сказал Незнайка.</a:t>
            </a:r>
          </a:p>
          <a:p>
            <a:r>
              <a:rPr lang="ru-RU" dirty="0" smtClean="0"/>
              <a:t>-А я и так знаю, как в шахматы играют. Вот так!-закричал Буратино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755576" y="5589240"/>
            <a:ext cx="66713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И поставил на шахматной доске две белые и две черные ладьи и </a:t>
            </a:r>
          </a:p>
          <a:p>
            <a:r>
              <a:rPr lang="ru-RU" dirty="0"/>
              <a:t>б</a:t>
            </a:r>
            <a:r>
              <a:rPr lang="ru-RU" dirty="0" smtClean="0"/>
              <a:t>елого ферзя.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24396" y="1012940"/>
            <a:ext cx="4309625" cy="432048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5856" y="4206262"/>
            <a:ext cx="836712" cy="83671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5856" y="3334306"/>
            <a:ext cx="836712" cy="83671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2955" y="2639525"/>
            <a:ext cx="929888" cy="80867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2955" y="1771731"/>
            <a:ext cx="929888" cy="80867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8716" y="702773"/>
            <a:ext cx="914402" cy="914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8112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577" t="50171" r="42598" b="41007"/>
          <a:stretch/>
        </p:blipFill>
        <p:spPr bwMode="auto">
          <a:xfrm>
            <a:off x="1835696" y="260648"/>
            <a:ext cx="5972914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828600" y="1412776"/>
            <a:ext cx="4876800" cy="48768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7824" y="2564904"/>
            <a:ext cx="5940152" cy="3237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2905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577" t="71069" r="42523" b="19200"/>
          <a:stretch/>
        </p:blipFill>
        <p:spPr bwMode="auto">
          <a:xfrm>
            <a:off x="3696072" y="59826"/>
            <a:ext cx="4009932" cy="1459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39332"/>
            <a:ext cx="2123728" cy="336123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7864" y="1519130"/>
            <a:ext cx="4518884" cy="455654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6096" y="2817717"/>
            <a:ext cx="979683" cy="97968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05272" y="4259710"/>
            <a:ext cx="275456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>
                <a:solidFill>
                  <a:srgbClr val="000000"/>
                </a:solidFill>
              </a:rPr>
              <a:t>В шахматах противники по очереди делают ходы- </a:t>
            </a:r>
          </a:p>
          <a:p>
            <a:pPr lvl="0"/>
            <a:r>
              <a:rPr lang="ru-RU" dirty="0">
                <a:solidFill>
                  <a:srgbClr val="000000"/>
                </a:solidFill>
              </a:rPr>
              <a:t>двигают свои фигуры с клетки на клетку по особым правилам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5281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84" t="48414" r="27936" b="37218"/>
          <a:stretch/>
        </p:blipFill>
        <p:spPr bwMode="auto">
          <a:xfrm>
            <a:off x="107504" y="260648"/>
            <a:ext cx="3312368" cy="244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9872" y="1052736"/>
            <a:ext cx="5616624" cy="5663429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0861" y="2904540"/>
            <a:ext cx="2685653" cy="381162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0152" y="2858982"/>
            <a:ext cx="1080120" cy="1080120"/>
          </a:xfrm>
          <a:prstGeom prst="rect">
            <a:avLst/>
          </a:prstGeom>
        </p:spPr>
      </p:pic>
      <p:cxnSp>
        <p:nvCxnSpPr>
          <p:cNvPr id="5" name="Прямая со стрелкой 4"/>
          <p:cNvCxnSpPr/>
          <p:nvPr/>
        </p:nvCxnSpPr>
        <p:spPr>
          <a:xfrm flipH="1">
            <a:off x="4067944" y="3573016"/>
            <a:ext cx="1872208" cy="0"/>
          </a:xfrm>
          <a:prstGeom prst="straightConnector1">
            <a:avLst/>
          </a:prstGeom>
          <a:ln w="762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6916452" y="3585414"/>
            <a:ext cx="1647800" cy="0"/>
          </a:xfrm>
          <a:prstGeom prst="straightConnector1">
            <a:avLst/>
          </a:prstGeom>
          <a:ln w="762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V="1">
            <a:off x="6480212" y="1484784"/>
            <a:ext cx="0" cy="1331178"/>
          </a:xfrm>
          <a:prstGeom prst="straightConnector1">
            <a:avLst/>
          </a:prstGeom>
          <a:ln w="762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6490619" y="3950448"/>
            <a:ext cx="0" cy="1719808"/>
          </a:xfrm>
          <a:prstGeom prst="straightConnector1">
            <a:avLst/>
          </a:prstGeom>
          <a:ln w="762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9956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167" t="17659" r="43375" b="74158"/>
          <a:stretch/>
        </p:blipFill>
        <p:spPr bwMode="auto">
          <a:xfrm>
            <a:off x="1979712" y="404665"/>
            <a:ext cx="4752528" cy="151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3548" y="2636912"/>
            <a:ext cx="2864104" cy="406489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8224" y="1916832"/>
            <a:ext cx="2347481" cy="342899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0556" y="2132856"/>
            <a:ext cx="3831302" cy="386322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9912" y="3344390"/>
            <a:ext cx="720080" cy="72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4734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3.7037E-6 L -0.09445 0.0018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22" y="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4863" y="548680"/>
            <a:ext cx="6070097" cy="612068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3609020"/>
            <a:ext cx="720080" cy="720080"/>
          </a:xfrm>
          <a:prstGeom prst="rect">
            <a:avLst/>
          </a:prstGeom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167" t="47473" r="42750" b="48773"/>
          <a:stretch/>
        </p:blipFill>
        <p:spPr bwMode="auto">
          <a:xfrm>
            <a:off x="3347864" y="133706"/>
            <a:ext cx="2762515" cy="3866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932039" y="1163515"/>
            <a:ext cx="648072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8547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3.7037E-6 L 0.00018 0.2993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49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4863" y="548680"/>
            <a:ext cx="6070097" cy="612068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5589240"/>
            <a:ext cx="720080" cy="720080"/>
          </a:xfrm>
          <a:prstGeom prst="rect">
            <a:avLst/>
          </a:prstGeom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167" t="51912" r="43375" b="44404"/>
          <a:stretch/>
        </p:blipFill>
        <p:spPr bwMode="auto">
          <a:xfrm>
            <a:off x="2195736" y="46844"/>
            <a:ext cx="2648123" cy="379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8184" y="1305805"/>
            <a:ext cx="3622902" cy="4972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4022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1.11111E-6 L 0.49619 0.0002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80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167" t="55007" r="42671" b="34127"/>
          <a:stretch/>
        </p:blipFill>
        <p:spPr bwMode="auto">
          <a:xfrm>
            <a:off x="1979712" y="620688"/>
            <a:ext cx="5320226" cy="2143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52697" y="487457"/>
            <a:ext cx="2276872" cy="227687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3968" y="3429922"/>
            <a:ext cx="1303109" cy="208823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260648"/>
            <a:ext cx="1439176" cy="235552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36269" y="4725144"/>
            <a:ext cx="1381125" cy="180975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38413" y="3009553"/>
            <a:ext cx="3402824" cy="343118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V="1">
            <a:off x="4427984" y="3933056"/>
            <a:ext cx="792088" cy="792088"/>
          </a:xfrm>
          <a:prstGeom prst="rect">
            <a:avLst/>
          </a:prstGeom>
        </p:spPr>
      </p:pic>
      <p:cxnSp>
        <p:nvCxnSpPr>
          <p:cNvPr id="9" name="Прямая со стрелкой 8"/>
          <p:cNvCxnSpPr/>
          <p:nvPr/>
        </p:nvCxnSpPr>
        <p:spPr>
          <a:xfrm flipH="1">
            <a:off x="3275856" y="4474038"/>
            <a:ext cx="1296143" cy="0"/>
          </a:xfrm>
          <a:prstGeom prst="straightConnector1">
            <a:avLst/>
          </a:prstGeom>
          <a:ln w="762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H="1" flipV="1">
            <a:off x="4824027" y="3356992"/>
            <a:ext cx="1" cy="576064"/>
          </a:xfrm>
          <a:prstGeom prst="straightConnector1">
            <a:avLst/>
          </a:prstGeom>
          <a:ln w="762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5146995" y="4474038"/>
            <a:ext cx="937173" cy="0"/>
          </a:xfrm>
          <a:prstGeom prst="straightConnector1">
            <a:avLst/>
          </a:prstGeom>
          <a:ln w="762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H="1">
            <a:off x="4824027" y="4725144"/>
            <a:ext cx="24262" cy="1296144"/>
          </a:xfrm>
          <a:prstGeom prst="straightConnector1">
            <a:avLst/>
          </a:prstGeom>
          <a:ln w="762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Рисунок 20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2616175"/>
            <a:ext cx="2211292" cy="3499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0012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72</TotalTime>
  <Words>208</Words>
  <Application>Microsoft Office PowerPoint</Application>
  <PresentationFormat>Экран (4:3)</PresentationFormat>
  <Paragraphs>31</Paragraphs>
  <Slides>11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Calibri</vt:lpstr>
      <vt:lpstr>Calibri Light</vt:lpstr>
      <vt:lpstr>Times New Roman</vt:lpstr>
      <vt:lpstr>Trebuchet MS</vt:lpstr>
      <vt:lpstr>Ретро</vt:lpstr>
      <vt:lpstr>Белая ладья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Белая ладья</dc:title>
  <dc:creator>МКДОУ д-с ЁЛОЧКА</dc:creator>
  <cp:lastModifiedBy>Ирина</cp:lastModifiedBy>
  <cp:revision>14</cp:revision>
  <dcterms:created xsi:type="dcterms:W3CDTF">2020-01-14T09:35:46Z</dcterms:created>
  <dcterms:modified xsi:type="dcterms:W3CDTF">2020-12-06T07:18:48Z</dcterms:modified>
</cp:coreProperties>
</file>