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71" r:id="rId4"/>
    <p:sldId id="272" r:id="rId5"/>
    <p:sldId id="274" r:id="rId6"/>
    <p:sldId id="276" r:id="rId7"/>
    <p:sldId id="277" r:id="rId8"/>
    <p:sldId id="278" r:id="rId9"/>
    <p:sldId id="262" r:id="rId10"/>
    <p:sldId id="267" r:id="rId11"/>
    <p:sldId id="268" r:id="rId12"/>
    <p:sldId id="269" r:id="rId13"/>
    <p:sldId id="263" r:id="rId1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1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 dirty="0"/>
              <a:t>24.08.2016</a:t>
            </a:r>
            <a:endParaRPr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 dirty="0"/>
              <a:t>24.08.2016</a:t>
            </a:r>
            <a:endParaRPr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dirty="0" smtClean="0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dirty="0" smtClean="0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dirty="0" smtClean="0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24.08.2016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/>
              <a:t>‹#›</a:t>
            </a:fld>
            <a:endParaRPr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 dirty="0"/>
              <a:t>24.08.2016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dirty="0"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dirty="0"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dirty="0" smtClean="0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24.08.2016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24.08.2016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24.08.2016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24.08.2016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24.08.2016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24.08.2016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24.08.2016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24.08.2016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dirty="0" smtClean="0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dirty="0" smtClean="0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24.08.2016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dirty="0" smtClean="0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dirty="0" smtClean="0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dirty="0"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dirty="0" smtClean="0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24.08.2016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 dirty="0" smtClean="0"/>
              <a:t>24.08.2016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334851"/>
            <a:ext cx="6858002" cy="3246549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ru-RU" dirty="0" smtClean="0"/>
              <a:t>Экологический проект </a:t>
            </a:r>
            <a:br>
              <a:rPr lang="ru-RU" dirty="0" smtClean="0"/>
            </a:br>
            <a:r>
              <a:rPr lang="ru-RU" dirty="0" smtClean="0"/>
              <a:t>«По</a:t>
            </a:r>
            <a:r>
              <a:rPr lang="ru-RU" sz="4800" dirty="0" smtClean="0"/>
              <a:t>можем птичкам- воробушкам и синичкам</a:t>
            </a:r>
            <a:r>
              <a:rPr lang="ru-RU" dirty="0" smtClean="0"/>
              <a:t>!»</a:t>
            </a:r>
            <a:endParaRPr lang="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86495" y="3733800"/>
            <a:ext cx="9037117" cy="3057698"/>
          </a:xfrm>
        </p:spPr>
        <p:txBody>
          <a:bodyPr rtlCol="0"/>
          <a:lstStyle/>
          <a:p>
            <a:pPr rtl="0"/>
            <a:r>
              <a:rPr lang="ru-RU" dirty="0" smtClean="0"/>
              <a:t>                                 А</a:t>
            </a:r>
            <a:r>
              <a:rPr lang="ru" dirty="0" smtClean="0"/>
              <a:t>вторы:  Абдразакова Е.Р.</a:t>
            </a:r>
          </a:p>
          <a:p>
            <a:pPr rtl="0"/>
            <a:r>
              <a:rPr lang="ru" dirty="0"/>
              <a:t> </a:t>
            </a:r>
            <a:r>
              <a:rPr lang="ru" dirty="0" smtClean="0"/>
              <a:t>                                              Сайкумова А.З.</a:t>
            </a:r>
          </a:p>
          <a:p>
            <a:pPr rtl="0"/>
            <a:endParaRPr lang="ru" dirty="0"/>
          </a:p>
          <a:p>
            <a:pPr rtl="0"/>
            <a:endParaRPr lang="ru" dirty="0" smtClean="0"/>
          </a:p>
          <a:p>
            <a:pPr rtl="0"/>
            <a:endParaRPr lang="ru" dirty="0"/>
          </a:p>
          <a:p>
            <a:pPr rtl="0"/>
            <a:endParaRPr lang="ru" dirty="0" smtClean="0"/>
          </a:p>
          <a:p>
            <a:pPr rtl="0"/>
            <a:endParaRPr lang="ru" dirty="0"/>
          </a:p>
          <a:p>
            <a:pPr algn="ctr" rtl="0"/>
            <a:r>
              <a:rPr lang="ru-RU" dirty="0" smtClean="0"/>
              <a:t>Г</a:t>
            </a:r>
            <a:r>
              <a:rPr lang="ru" dirty="0" smtClean="0"/>
              <a:t>.Мегион 2017 г.</a:t>
            </a: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" sz="4000" dirty="0" smtClean="0"/>
              <a:t>«Поможем вместе птичкам- воробушкам и синичкам!»</a:t>
            </a:r>
            <a:endParaRPr lang="ru" sz="4000" dirty="0"/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9145" y="1900210"/>
            <a:ext cx="3935536" cy="2571736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000907" y="4923111"/>
            <a:ext cx="4368980" cy="1007610"/>
          </a:xfrm>
        </p:spPr>
        <p:txBody>
          <a:bodyPr rtlCol="0">
            <a:normAutofit/>
          </a:bodyPr>
          <a:lstStyle/>
          <a:p>
            <a:pPr rtl="0"/>
            <a:r>
              <a:rPr lang="ru-RU" sz="2400" dirty="0" smtClean="0">
                <a:solidFill>
                  <a:schemeClr val="tx2"/>
                </a:solidFill>
              </a:rPr>
              <a:t>Участие в мероприятии «Синичкин день»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Текст 9"/>
          <p:cNvSpPr>
            <a:spLocks noGrp="1"/>
          </p:cNvSpPr>
          <p:nvPr>
            <p:ph type="body" sz="half" idx="19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sz="2400" dirty="0" smtClean="0">
                <a:solidFill>
                  <a:schemeClr val="tx2"/>
                </a:solidFill>
              </a:rPr>
              <a:t>Наша дружная группа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63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ru" b="1" dirty="0" smtClean="0"/>
              <a:t>Наши</a:t>
            </a:r>
            <a:r>
              <a:rPr lang="ru" dirty="0" smtClean="0"/>
              <a:t> </a:t>
            </a:r>
            <a:r>
              <a:rPr lang="ru" b="1" dirty="0" smtClean="0"/>
              <a:t>поделки</a:t>
            </a:r>
            <a:endParaRPr lang="ru" b="1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 rtlCol="0">
            <a:noAutofit/>
          </a:bodyPr>
          <a:lstStyle/>
          <a:p>
            <a:pPr rtl="0"/>
            <a:r>
              <a:rPr lang="ru-RU" sz="2000" b="1" dirty="0" smtClean="0">
                <a:solidFill>
                  <a:schemeClr val="tx2"/>
                </a:solidFill>
              </a:rPr>
              <a:t>Кормушка из бумажных трубочек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21"/>
          </p:nvPr>
        </p:nvSpPr>
        <p:spPr/>
        <p:txBody>
          <a:bodyPr rtlCol="0">
            <a:noAutofit/>
          </a:bodyPr>
          <a:lstStyle/>
          <a:p>
            <a:pPr rtl="0"/>
            <a:r>
              <a:rPr lang="ru-RU" sz="2000" b="1" dirty="0" smtClean="0">
                <a:solidFill>
                  <a:schemeClr val="tx2"/>
                </a:solidFill>
              </a:rPr>
              <a:t>Кормушка из пластиковой бутылки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half" idx="22"/>
          </p:nvPr>
        </p:nvSpPr>
        <p:spPr/>
        <p:txBody>
          <a:bodyPr rtlCol="0">
            <a:normAutofit/>
          </a:bodyPr>
          <a:lstStyle/>
          <a:p>
            <a:r>
              <a:rPr lang="ru-RU" sz="2000" b="1" dirty="0">
                <a:solidFill>
                  <a:schemeClr val="tx2"/>
                </a:solidFill>
              </a:rPr>
              <a:t>Кормушка из </a:t>
            </a:r>
            <a:r>
              <a:rPr lang="ru-RU" sz="2000" b="1" dirty="0" smtClean="0">
                <a:solidFill>
                  <a:schemeClr val="tx2"/>
                </a:solidFill>
              </a:rPr>
              <a:t>упаковки от сока</a:t>
            </a:r>
            <a:endParaRPr lang="en-US" sz="2000" b="1" dirty="0">
              <a:solidFill>
                <a:schemeClr val="tx2"/>
              </a:solidFill>
            </a:endParaRPr>
          </a:p>
          <a:p>
            <a:pPr rtl="0"/>
            <a:endParaRPr lang="en-US" dirty="0"/>
          </a:p>
        </p:txBody>
      </p:sp>
      <p:pic>
        <p:nvPicPr>
          <p:cNvPr id="1027" name="Picture 3" descr="C:\Users\дс сказка\Desktop\IMG_0629.JPG"/>
          <p:cNvPicPr>
            <a:picLocks noGrp="1" noChangeAspect="1" noChangeArrowheads="1"/>
          </p:cNvPicPr>
          <p:nvPr>
            <p:ph type="pic" sz="quarter" idx="19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219388" y="1794506"/>
            <a:ext cx="2715289" cy="283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дс сказка\Desktop\дляпрезентации\IMG_0633.JPG"/>
          <p:cNvPicPr>
            <a:picLocks noGrp="1" noChangeAspect="1" noChangeArrowheads="1"/>
          </p:cNvPicPr>
          <p:nvPr>
            <p:ph type="pic" sz="quarter" idx="18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753141" y="1879477"/>
            <a:ext cx="2715768" cy="2691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дс сказка\Desktop\дляпрезентации\IMG_0631.JPG"/>
          <p:cNvPicPr>
            <a:picLocks noGrp="1" noChangeAspect="1" noChangeArrowheads="1"/>
          </p:cNvPicPr>
          <p:nvPr>
            <p:ph type="pic" sz="quarter" idx="2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222798" y="1824285"/>
            <a:ext cx="2715768" cy="277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30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с сказка\Desktop\дляпрезентации\IMG_0626.JPG"/>
          <p:cNvPicPr>
            <a:picLocks noGrp="1" noChangeAspect="1" noChangeArrowheads="1"/>
          </p:cNvPicPr>
          <p:nvPr>
            <p:ph type="pic" sz="quarter" idx="17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72343" y="1130702"/>
            <a:ext cx="4154589" cy="4082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с сказка\Desktop\дляпрезентации\IMG_0627.JPG"/>
          <p:cNvPicPr>
            <a:picLocks noGrp="1" noChangeAspect="1" noChangeArrowheads="1"/>
          </p:cNvPicPr>
          <p:nvPr>
            <p:ph type="pic" sz="quarter" idx="18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621411" y="604234"/>
            <a:ext cx="2844104" cy="2305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дс сказка\Desktop\дляпрезентации\IMG_0609.JPG"/>
          <p:cNvPicPr>
            <a:picLocks noGrp="1" noChangeAspect="1" noChangeArrowheads="1"/>
          </p:cNvPicPr>
          <p:nvPr>
            <p:ph type="pic" sz="quarter" idx="19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41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24349" y="964276"/>
            <a:ext cx="7499263" cy="3683924"/>
          </a:xfrm>
        </p:spPr>
        <p:txBody>
          <a:bodyPr rtlCol="0">
            <a:normAutofit/>
          </a:bodyPr>
          <a:lstStyle/>
          <a:p>
            <a:pPr rtl="0"/>
            <a:r>
              <a:rPr lang="ru-RU" sz="8800" b="1" dirty="0" smtClean="0"/>
              <a:t>Спасибо за внимание!</a:t>
            </a: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180574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540327" y="482138"/>
            <a:ext cx="10583287" cy="5499562"/>
          </a:xfrm>
        </p:spPr>
        <p:txBody>
          <a:bodyPr rtlCol="0"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800" b="1" dirty="0">
                <a:solidFill>
                  <a:schemeClr val="tx2"/>
                </a:solidFill>
              </a:rPr>
              <a:t>Покормите птиц </a:t>
            </a:r>
            <a:r>
              <a:rPr lang="ru-RU" sz="2800" b="1" dirty="0" smtClean="0">
                <a:solidFill>
                  <a:schemeClr val="tx2"/>
                </a:solidFill>
              </a:rPr>
              <a:t>зимой!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Пусть </a:t>
            </a:r>
            <a:r>
              <a:rPr lang="ru-RU" sz="2800" b="1" dirty="0">
                <a:solidFill>
                  <a:schemeClr val="tx2"/>
                </a:solidFill>
              </a:rPr>
              <a:t>со всех концов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800" b="1" dirty="0">
                <a:solidFill>
                  <a:schemeClr val="tx2"/>
                </a:solidFill>
              </a:rPr>
              <a:t>К вам слетятся, как домой,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800" b="1" dirty="0">
                <a:solidFill>
                  <a:schemeClr val="tx2"/>
                </a:solidFill>
              </a:rPr>
              <a:t>Стайки на крыльцо.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800" b="1" dirty="0">
                <a:solidFill>
                  <a:schemeClr val="tx2"/>
                </a:solidFill>
              </a:rPr>
              <a:t>Не богаты их корма,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800" b="1" dirty="0">
                <a:solidFill>
                  <a:schemeClr val="tx2"/>
                </a:solidFill>
              </a:rPr>
              <a:t>Горсть зерна нужна,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800" b="1" dirty="0">
                <a:solidFill>
                  <a:schemeClr val="tx2"/>
                </a:solidFill>
              </a:rPr>
              <a:t>Горсть одна – и не страшна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800" b="1" dirty="0">
                <a:solidFill>
                  <a:schemeClr val="tx2"/>
                </a:solidFill>
              </a:rPr>
              <a:t>Будет им зима.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800" b="1" dirty="0">
                <a:solidFill>
                  <a:schemeClr val="tx2"/>
                </a:solidFill>
              </a:rPr>
              <a:t>Сколько  гибнет их – не счесть,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800" b="1" dirty="0">
                <a:solidFill>
                  <a:schemeClr val="tx2"/>
                </a:solidFill>
              </a:rPr>
              <a:t>Видеть тяжело.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800" b="1" dirty="0">
                <a:solidFill>
                  <a:schemeClr val="tx2"/>
                </a:solidFill>
              </a:rPr>
              <a:t>А ведь в нашем сердце ест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800" b="1" dirty="0">
                <a:solidFill>
                  <a:schemeClr val="tx2"/>
                </a:solidFill>
              </a:rPr>
              <a:t>И для птиц тепло.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800" b="1" dirty="0">
                <a:solidFill>
                  <a:schemeClr val="tx2"/>
                </a:solidFill>
              </a:rPr>
              <a:t>А. Яшин</a:t>
            </a:r>
          </a:p>
          <a:p>
            <a:pPr marL="0" indent="0" rtl="0">
              <a:buNone/>
            </a:pP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5535" y="1223356"/>
            <a:ext cx="5860472" cy="398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tx2"/>
                </a:solidFill>
              </a:rPr>
              <a:t>Актуальность:</a:t>
            </a:r>
            <a:endParaRPr lang="ru-RU" b="1" u="sng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5915" y="1468191"/>
            <a:ext cx="10380372" cy="5061397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dirty="0">
                <a:solidFill>
                  <a:schemeClr val="tx2"/>
                </a:solidFill>
              </a:rPr>
              <a:t>Тема проекта актуальна, </a:t>
            </a:r>
            <a:r>
              <a:rPr lang="ru-RU" dirty="0" smtClean="0">
                <a:solidFill>
                  <a:schemeClr val="tx2"/>
                </a:solidFill>
              </a:rPr>
              <a:t>значима. Поскольку зимы в нашем регионе очень продолжительны и суровы, птицам, остающимся в городе, приходится очень тяжело.  Самый </a:t>
            </a:r>
            <a:r>
              <a:rPr lang="ru-RU" dirty="0">
                <a:solidFill>
                  <a:schemeClr val="tx2"/>
                </a:solidFill>
              </a:rPr>
              <a:t>эффективный </a:t>
            </a:r>
            <a:r>
              <a:rPr lang="ru-RU" dirty="0" smtClean="0">
                <a:solidFill>
                  <a:schemeClr val="tx2"/>
                </a:solidFill>
              </a:rPr>
              <a:t>способ помочь пернатым в этот период- изготовление кормушек и подкормка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tx2"/>
                </a:solidFill>
              </a:rPr>
              <a:t>Большое число птиц в зимние месяцы гибнет именно от </a:t>
            </a:r>
            <a:r>
              <a:rPr lang="ru-RU" dirty="0" smtClean="0">
                <a:solidFill>
                  <a:schemeClr val="tx2"/>
                </a:solidFill>
              </a:rPr>
              <a:t>голода. </a:t>
            </a:r>
            <a:r>
              <a:rPr lang="ru-RU" dirty="0">
                <a:solidFill>
                  <a:schemeClr val="tx2"/>
                </a:solidFill>
              </a:rPr>
              <a:t>Кормушка может спасти жизнь многим десяткам </a:t>
            </a:r>
            <a:r>
              <a:rPr lang="ru-RU" dirty="0" smtClean="0">
                <a:solidFill>
                  <a:schemeClr val="tx2"/>
                </a:solidFill>
              </a:rPr>
              <a:t>птиц. Задача </a:t>
            </a:r>
            <a:r>
              <a:rPr lang="ru-RU" dirty="0">
                <a:solidFill>
                  <a:schemeClr val="tx2"/>
                </a:solidFill>
              </a:rPr>
              <a:t>взрослых  - воспитывать интерес у детей к нашим соседям по планете - птицам, </a:t>
            </a:r>
            <a:r>
              <a:rPr lang="ru-RU" dirty="0" smtClean="0">
                <a:solidFill>
                  <a:schemeClr val="tx2"/>
                </a:solidFill>
              </a:rPr>
              <a:t>заботиться </a:t>
            </a:r>
            <a:r>
              <a:rPr lang="ru-RU" dirty="0">
                <a:solidFill>
                  <a:schemeClr val="tx2"/>
                </a:solidFill>
              </a:rPr>
              <a:t>о них, радоваться от сознания того, что делясь крохами, можно спасти </a:t>
            </a:r>
            <a:r>
              <a:rPr lang="ru-RU" dirty="0" smtClean="0">
                <a:solidFill>
                  <a:schemeClr val="tx2"/>
                </a:solidFill>
              </a:rPr>
              <a:t>их  </a:t>
            </a:r>
            <a:r>
              <a:rPr lang="ru-RU" dirty="0">
                <a:solidFill>
                  <a:schemeClr val="tx2"/>
                </a:solidFill>
              </a:rPr>
              <a:t>от гибели.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045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5214" y="349135"/>
            <a:ext cx="10058400" cy="587136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600" b="1" dirty="0" smtClean="0">
                <a:solidFill>
                  <a:schemeClr val="tx2"/>
                </a:solidFill>
              </a:rPr>
              <a:t>   Название </a:t>
            </a:r>
            <a:r>
              <a:rPr lang="ru-RU" sz="2600" b="1" dirty="0">
                <a:solidFill>
                  <a:schemeClr val="tx2"/>
                </a:solidFill>
              </a:rPr>
              <a:t>проекта: </a:t>
            </a:r>
            <a:endParaRPr lang="ru-RU" sz="26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  «Поможем птичкам- воробушкам и синичкам!».</a:t>
            </a:r>
            <a:endParaRPr lang="ru-RU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tx2"/>
                </a:solidFill>
              </a:rPr>
              <a:t>   Участники </a:t>
            </a:r>
            <a:r>
              <a:rPr lang="ru-RU" sz="2600" b="1" dirty="0">
                <a:solidFill>
                  <a:schemeClr val="tx2"/>
                </a:solidFill>
              </a:rPr>
              <a:t>проекта:</a:t>
            </a:r>
            <a:r>
              <a:rPr lang="ru-RU" sz="2600" dirty="0">
                <a:solidFill>
                  <a:schemeClr val="tx2"/>
                </a:solidFill>
              </a:rPr>
              <a:t> </a:t>
            </a:r>
            <a:endParaRPr lang="ru-RU" sz="26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   дети группы общеразвивающей направленности от 4 до 5 </a:t>
            </a:r>
          </a:p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  лет  «Б» и воспитатели</a:t>
            </a:r>
            <a:endParaRPr lang="ru-RU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tx2"/>
                </a:solidFill>
              </a:rPr>
              <a:t>   Тип </a:t>
            </a:r>
            <a:r>
              <a:rPr lang="ru-RU" sz="2600" b="1" dirty="0">
                <a:solidFill>
                  <a:schemeClr val="tx2"/>
                </a:solidFill>
              </a:rPr>
              <a:t>проекта:</a:t>
            </a:r>
            <a:r>
              <a:rPr lang="ru-RU" sz="2600" dirty="0">
                <a:solidFill>
                  <a:schemeClr val="tx2"/>
                </a:solidFill>
              </a:rPr>
              <a:t> </a:t>
            </a:r>
            <a:endParaRPr lang="ru-RU" sz="26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  творческий, краткосрочный</a:t>
            </a:r>
            <a:endParaRPr lang="ru-RU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tx2"/>
                </a:solidFill>
              </a:rPr>
              <a:t>   Форма </a:t>
            </a:r>
            <a:r>
              <a:rPr lang="ru-RU" sz="2600" b="1" dirty="0">
                <a:solidFill>
                  <a:schemeClr val="tx2"/>
                </a:solidFill>
              </a:rPr>
              <a:t>продуктов проектной деятельности</a:t>
            </a:r>
            <a:r>
              <a:rPr lang="ru-RU" sz="2600" dirty="0">
                <a:solidFill>
                  <a:schemeClr val="tx2"/>
                </a:solidFill>
              </a:rPr>
              <a:t>:</a:t>
            </a:r>
          </a:p>
          <a:p>
            <a:r>
              <a:rPr lang="ru-RU" dirty="0">
                <a:solidFill>
                  <a:schemeClr val="tx2"/>
                </a:solidFill>
              </a:rPr>
              <a:t>«Поможем птичкам- воробушкам и синичкам</a:t>
            </a:r>
            <a:r>
              <a:rPr lang="ru-RU" dirty="0" smtClean="0">
                <a:solidFill>
                  <a:schemeClr val="tx2"/>
                </a:solidFill>
              </a:rPr>
              <a:t>!» (</a:t>
            </a:r>
            <a:r>
              <a:rPr lang="ru-RU" dirty="0">
                <a:solidFill>
                  <a:schemeClr val="tx2"/>
                </a:solidFill>
              </a:rPr>
              <a:t>презентация)</a:t>
            </a:r>
          </a:p>
          <a:p>
            <a:r>
              <a:rPr lang="ru-RU" dirty="0">
                <a:solidFill>
                  <a:schemeClr val="tx2"/>
                </a:solidFill>
              </a:rPr>
              <a:t>Акция по изготовлению </a:t>
            </a:r>
            <a:r>
              <a:rPr lang="ru-RU" dirty="0" smtClean="0">
                <a:solidFill>
                  <a:schemeClr val="tx2"/>
                </a:solidFill>
              </a:rPr>
              <a:t>кормушек из бросового материала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Рисунки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232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5915" y="241069"/>
            <a:ext cx="10157699" cy="59923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 </a:t>
            </a:r>
            <a:r>
              <a:rPr lang="ru-RU" sz="3200" b="1" u="sng" dirty="0" smtClean="0">
                <a:solidFill>
                  <a:schemeClr val="tx2"/>
                </a:solidFill>
              </a:rPr>
              <a:t>Цель </a:t>
            </a:r>
            <a:r>
              <a:rPr lang="ru-RU" sz="3200" b="1" u="sng" dirty="0">
                <a:solidFill>
                  <a:schemeClr val="tx2"/>
                </a:solidFill>
              </a:rPr>
              <a:t>проекта: </a:t>
            </a:r>
            <a:endParaRPr lang="ru-RU" sz="3200" b="1" u="sng" dirty="0" smtClean="0">
              <a:solidFill>
                <a:schemeClr val="tx2"/>
              </a:solidFill>
            </a:endParaRPr>
          </a:p>
          <a:p>
            <a:r>
              <a:rPr lang="ru-RU" sz="2000" dirty="0" smtClean="0">
                <a:solidFill>
                  <a:schemeClr val="tx2"/>
                </a:solidFill>
              </a:rPr>
              <a:t>формировать </a:t>
            </a:r>
            <a:r>
              <a:rPr lang="ru-RU" sz="2000" dirty="0">
                <a:solidFill>
                  <a:schemeClr val="tx2"/>
                </a:solidFill>
              </a:rPr>
              <a:t>у </a:t>
            </a:r>
            <a:r>
              <a:rPr lang="ru-RU" sz="2000" dirty="0" smtClean="0">
                <a:solidFill>
                  <a:schemeClr val="tx2"/>
                </a:solidFill>
              </a:rPr>
              <a:t>детей </a:t>
            </a:r>
            <a:r>
              <a:rPr lang="ru-RU" sz="2000" dirty="0">
                <a:solidFill>
                  <a:schemeClr val="tx2"/>
                </a:solidFill>
              </a:rPr>
              <a:t>бережное отношение к природе.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    </a:t>
            </a:r>
            <a:r>
              <a:rPr lang="ru-RU" sz="3200" b="1" u="sng" dirty="0" smtClean="0">
                <a:solidFill>
                  <a:schemeClr val="tx2"/>
                </a:solidFill>
              </a:rPr>
              <a:t>Задачи </a:t>
            </a:r>
            <a:r>
              <a:rPr lang="ru-RU" sz="3200" b="1" u="sng" dirty="0">
                <a:solidFill>
                  <a:schemeClr val="tx2"/>
                </a:solidFill>
              </a:rPr>
              <a:t>проекта:</a:t>
            </a:r>
            <a:endParaRPr lang="ru-RU" sz="3200" u="sng" dirty="0">
              <a:solidFill>
                <a:schemeClr val="tx2"/>
              </a:solidFill>
            </a:endParaRPr>
          </a:p>
          <a:p>
            <a:r>
              <a:rPr lang="ru-RU" sz="2000" dirty="0">
                <a:solidFill>
                  <a:schemeClr val="tx2"/>
                </a:solidFill>
              </a:rPr>
              <a:t>Расширить знания о зимующих птицах в наших краях.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Формировать </a:t>
            </a:r>
            <a:r>
              <a:rPr lang="ru-RU" sz="2000" dirty="0">
                <a:solidFill>
                  <a:schemeClr val="tx2"/>
                </a:solidFill>
              </a:rPr>
              <a:t>навыки совместной и самостоятельной работы над поставленной задачей.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Формировать </a:t>
            </a:r>
            <a:r>
              <a:rPr lang="ru-RU" sz="2000" dirty="0">
                <a:solidFill>
                  <a:schemeClr val="tx2"/>
                </a:solidFill>
              </a:rPr>
              <a:t>у детей любовь </a:t>
            </a:r>
            <a:r>
              <a:rPr lang="ru-RU" sz="2000" dirty="0" smtClean="0">
                <a:solidFill>
                  <a:schemeClr val="tx2"/>
                </a:solidFill>
              </a:rPr>
              <a:t>к природе, воспитывать желание заботиться о ней</a:t>
            </a:r>
            <a:endParaRPr lang="ru-RU" sz="2000" dirty="0">
              <a:solidFill>
                <a:schemeClr val="tx2"/>
              </a:solidFill>
            </a:endParaRPr>
          </a:p>
          <a:p>
            <a:r>
              <a:rPr lang="ru-RU" sz="2000" dirty="0">
                <a:solidFill>
                  <a:schemeClr val="tx2"/>
                </a:solidFill>
              </a:rPr>
              <a:t>Смастерить кормушки и установить их в удобном для птиц месте.</a:t>
            </a:r>
          </a:p>
          <a:p>
            <a:r>
              <a:rPr lang="ru-RU" sz="2000" dirty="0">
                <a:solidFill>
                  <a:schemeClr val="tx2"/>
                </a:solidFill>
              </a:rPr>
              <a:t>Проводить регулярные наблюдения за птицами.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  Развивать </a:t>
            </a:r>
            <a:r>
              <a:rPr lang="ru-RU" sz="2000" dirty="0">
                <a:solidFill>
                  <a:schemeClr val="tx2"/>
                </a:solidFill>
              </a:rPr>
              <a:t>творческие способности, трудовые навыки.</a:t>
            </a:r>
          </a:p>
          <a:p>
            <a:endParaRPr lang="ru-RU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95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74260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</a:rPr>
              <a:t>Этапы проекта</a:t>
            </a:r>
            <a:r>
              <a:rPr lang="ru-RU" sz="4000" dirty="0" smtClean="0">
                <a:solidFill>
                  <a:schemeClr val="tx2"/>
                </a:solidFill>
              </a:rPr>
              <a:t>: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5214" y="1146219"/>
            <a:ext cx="10058400" cy="4971245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ru-RU" sz="3200" b="1" u="sng" dirty="0" smtClean="0">
                <a:solidFill>
                  <a:schemeClr val="tx2"/>
                </a:solidFill>
              </a:rPr>
              <a:t>Подготовительный:</a:t>
            </a:r>
            <a:endParaRPr lang="ru-RU" sz="3200" b="1" u="sng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ru-RU" dirty="0">
                <a:solidFill>
                  <a:schemeClr val="tx2"/>
                </a:solidFill>
              </a:rPr>
              <a:t>Определение творческого названия проекта, уточнение цели, </a:t>
            </a:r>
            <a:r>
              <a:rPr lang="ru-RU" dirty="0" smtClean="0">
                <a:solidFill>
                  <a:schemeClr val="tx2"/>
                </a:solidFill>
              </a:rPr>
              <a:t>задач;</a:t>
            </a:r>
          </a:p>
          <a:p>
            <a:pPr>
              <a:spcBef>
                <a:spcPts val="600"/>
              </a:spcBef>
            </a:pPr>
            <a:r>
              <a:rPr lang="ru-RU" dirty="0" smtClean="0">
                <a:solidFill>
                  <a:schemeClr val="tx2"/>
                </a:solidFill>
              </a:rPr>
              <a:t>Поиск информации;</a:t>
            </a:r>
          </a:p>
          <a:p>
            <a:pPr>
              <a:spcBef>
                <a:spcPts val="600"/>
              </a:spcBef>
            </a:pPr>
            <a:r>
              <a:rPr lang="ru-RU" dirty="0" smtClean="0">
                <a:solidFill>
                  <a:schemeClr val="tx2"/>
                </a:solidFill>
              </a:rPr>
              <a:t>Рассматривание </a:t>
            </a:r>
            <a:r>
              <a:rPr lang="ru-RU" dirty="0">
                <a:solidFill>
                  <a:schemeClr val="tx2"/>
                </a:solidFill>
              </a:rPr>
              <a:t>картинок с изображением </a:t>
            </a:r>
            <a:r>
              <a:rPr lang="ru-RU" dirty="0" smtClean="0">
                <a:solidFill>
                  <a:schemeClr val="tx2"/>
                </a:solidFill>
              </a:rPr>
              <a:t>птиц;</a:t>
            </a:r>
          </a:p>
          <a:p>
            <a:pPr>
              <a:spcBef>
                <a:spcPts val="600"/>
              </a:spcBef>
            </a:pPr>
            <a:r>
              <a:rPr lang="ru-RU" dirty="0" smtClean="0">
                <a:solidFill>
                  <a:schemeClr val="tx2"/>
                </a:solidFill>
              </a:rPr>
              <a:t>Беседы о зимующих и перелетных птицах;</a:t>
            </a:r>
            <a:endParaRPr lang="ru-RU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ru-RU" dirty="0" smtClean="0">
                <a:solidFill>
                  <a:schemeClr val="tx2"/>
                </a:solidFill>
              </a:rPr>
              <a:t>Чтение </a:t>
            </a:r>
            <a:r>
              <a:rPr lang="ru-RU" dirty="0">
                <a:solidFill>
                  <a:schemeClr val="tx2"/>
                </a:solidFill>
              </a:rPr>
              <a:t>художественной литературы о </a:t>
            </a:r>
            <a:r>
              <a:rPr lang="ru-RU" dirty="0" smtClean="0">
                <a:solidFill>
                  <a:schemeClr val="tx2"/>
                </a:solidFill>
              </a:rPr>
              <a:t>птицах, пословиц, загадок;</a:t>
            </a:r>
            <a:endParaRPr lang="ru-RU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ru-RU" dirty="0" smtClean="0">
                <a:solidFill>
                  <a:schemeClr val="tx2"/>
                </a:solidFill>
              </a:rPr>
              <a:t>Прослушивание аудиозаписей;</a:t>
            </a:r>
            <a:endParaRPr lang="ru-RU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ru-RU" dirty="0" smtClean="0">
                <a:solidFill>
                  <a:schemeClr val="tx2"/>
                </a:solidFill>
              </a:rPr>
              <a:t>Наблюдение на участке детского сада</a:t>
            </a:r>
            <a:r>
              <a:rPr lang="ru-RU" sz="2800" dirty="0">
                <a:solidFill>
                  <a:schemeClr val="tx2"/>
                </a:solidFill>
              </a:rPr>
              <a:t/>
            </a:r>
            <a:br>
              <a:rPr lang="ru-RU" sz="2800" dirty="0">
                <a:solidFill>
                  <a:schemeClr val="tx2"/>
                </a:solidFill>
              </a:rPr>
            </a:br>
            <a:endParaRPr lang="ru-RU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31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5214" y="324196"/>
            <a:ext cx="10058400" cy="56575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500" b="1" u="sng" dirty="0" smtClean="0">
                <a:solidFill>
                  <a:schemeClr val="tx2"/>
                </a:solidFill>
              </a:rPr>
              <a:t>Основной (практический):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Наблюдение за птицами, прилетающими на участок детского сада;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 Участие  </a:t>
            </a:r>
            <a:r>
              <a:rPr lang="ru-RU" dirty="0">
                <a:solidFill>
                  <a:schemeClr val="tx2"/>
                </a:solidFill>
              </a:rPr>
              <a:t>в </a:t>
            </a:r>
            <a:r>
              <a:rPr lang="ru-RU" dirty="0" smtClean="0">
                <a:solidFill>
                  <a:schemeClr val="tx2"/>
                </a:solidFill>
              </a:rPr>
              <a:t>мероприятии «Синичкин день»:</a:t>
            </a:r>
            <a:endParaRPr lang="ru-RU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      -</a:t>
            </a:r>
            <a:r>
              <a:rPr lang="ru-RU" dirty="0">
                <a:solidFill>
                  <a:schemeClr val="tx2"/>
                </a:solidFill>
              </a:rPr>
              <a:t>сбор материала из </a:t>
            </a:r>
            <a:r>
              <a:rPr lang="ru-RU" dirty="0" smtClean="0">
                <a:solidFill>
                  <a:schemeClr val="tx2"/>
                </a:solidFill>
              </a:rPr>
              <a:t>которого </a:t>
            </a:r>
            <a:r>
              <a:rPr lang="ru-RU" dirty="0">
                <a:solidFill>
                  <a:schemeClr val="tx2"/>
                </a:solidFill>
              </a:rPr>
              <a:t>можно смастерить кормушку и </a:t>
            </a:r>
            <a:r>
              <a:rPr lang="ru-RU" dirty="0" smtClean="0">
                <a:solidFill>
                  <a:schemeClr val="tx2"/>
                </a:solidFill>
              </a:rPr>
              <a:t>изготовление корма </a:t>
            </a:r>
            <a:r>
              <a:rPr lang="ru-RU" dirty="0">
                <a:solidFill>
                  <a:schemeClr val="tx2"/>
                </a:solidFill>
              </a:rPr>
              <a:t>для </a:t>
            </a:r>
            <a:r>
              <a:rPr lang="ru-RU" dirty="0" smtClean="0">
                <a:solidFill>
                  <a:schemeClr val="tx2"/>
                </a:solidFill>
              </a:rPr>
              <a:t>птиц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      -</a:t>
            </a:r>
            <a:r>
              <a:rPr lang="ru-RU" dirty="0">
                <a:solidFill>
                  <a:schemeClr val="tx2"/>
                </a:solidFill>
              </a:rPr>
              <a:t>создание </a:t>
            </a:r>
            <a:r>
              <a:rPr lang="ru-RU" dirty="0" smtClean="0">
                <a:solidFill>
                  <a:schemeClr val="tx2"/>
                </a:solidFill>
              </a:rPr>
              <a:t>кормушек из бросового материала (совместная работа с родителями), размещение их на участке</a:t>
            </a:r>
          </a:p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     -рисование на тему «Покормите птиц зимой!»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 Проведение </a:t>
            </a:r>
            <a:r>
              <a:rPr lang="ru-RU" dirty="0">
                <a:solidFill>
                  <a:schemeClr val="tx2"/>
                </a:solidFill>
              </a:rPr>
              <a:t>тематических </a:t>
            </a:r>
            <a:r>
              <a:rPr lang="ru-RU" dirty="0" smtClean="0">
                <a:solidFill>
                  <a:schemeClr val="tx2"/>
                </a:solidFill>
              </a:rPr>
              <a:t>занятий и </a:t>
            </a:r>
            <a:r>
              <a:rPr lang="ru-RU" dirty="0">
                <a:solidFill>
                  <a:schemeClr val="tx2"/>
                </a:solidFill>
              </a:rPr>
              <a:t>индивидуальных </a:t>
            </a:r>
            <a:r>
              <a:rPr lang="ru-RU" dirty="0" smtClean="0">
                <a:solidFill>
                  <a:schemeClr val="tx2"/>
                </a:solidFill>
              </a:rPr>
              <a:t>бесед</a:t>
            </a:r>
            <a:endParaRPr lang="ru-RU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366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5214" y="721217"/>
            <a:ext cx="10058400" cy="5260483"/>
          </a:xfrm>
        </p:spPr>
        <p:txBody>
          <a:bodyPr/>
          <a:lstStyle/>
          <a:p>
            <a:pPr marL="0" indent="0">
              <a:buNone/>
            </a:pPr>
            <a:r>
              <a:rPr lang="ru-RU" sz="3200" b="1" u="sng" dirty="0" smtClean="0">
                <a:solidFill>
                  <a:schemeClr val="tx2"/>
                </a:solidFill>
              </a:rPr>
              <a:t>Итоговый (Рефлексивно </a:t>
            </a:r>
            <a:r>
              <a:rPr lang="ru-RU" sz="3200" b="1" u="sng" dirty="0">
                <a:solidFill>
                  <a:schemeClr val="tx2"/>
                </a:solidFill>
              </a:rPr>
              <a:t>- оценочная деятельность</a:t>
            </a:r>
            <a:r>
              <a:rPr lang="ru-RU" sz="3200" b="1" u="sng" dirty="0" smtClean="0">
                <a:solidFill>
                  <a:schemeClr val="tx2"/>
                </a:solidFill>
              </a:rPr>
              <a:t>):</a:t>
            </a:r>
            <a:endParaRPr lang="ru-RU" sz="3200" b="1" u="sng" dirty="0">
              <a:solidFill>
                <a:schemeClr val="tx2"/>
              </a:solidFill>
            </a:endParaRPr>
          </a:p>
          <a:p>
            <a:r>
              <a:rPr lang="ru-RU" dirty="0">
                <a:solidFill>
                  <a:schemeClr val="tx2"/>
                </a:solidFill>
              </a:rPr>
              <a:t>Подведение итогов работы над </a:t>
            </a:r>
            <a:r>
              <a:rPr lang="ru-RU" dirty="0" smtClean="0">
                <a:solidFill>
                  <a:schemeClr val="tx2"/>
                </a:solidFill>
              </a:rPr>
              <a:t>проектом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Создание мультимедийной презентации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ru" dirty="0"/>
          </a:p>
        </p:txBody>
      </p:sp>
      <p:pic>
        <p:nvPicPr>
          <p:cNvPr id="9" name="Рисунок 8" descr="Три ребенка в плащах держатся за руки и играют на улице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 rtlCol="0">
            <a:noAutofit/>
          </a:bodyPr>
          <a:lstStyle/>
          <a:p>
            <a:pPr rtl="0"/>
            <a:r>
              <a:rPr lang="ru" sz="2800" dirty="0" smtClean="0">
                <a:solidFill>
                  <a:schemeClr val="tx2"/>
                </a:solidFill>
              </a:rPr>
              <a:t>Участники проекта и кормушки из бросового материала</a:t>
            </a:r>
            <a:endParaRPr lang="en-US" sz="2800" dirty="0">
              <a:solidFill>
                <a:schemeClr val="tx2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613" y="1031196"/>
            <a:ext cx="5943600" cy="45719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2890" y="1208293"/>
            <a:ext cx="3840481" cy="222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1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Природа 16 х 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03431377.potx" id="{56A48130-F36A-41C3-8C0C-0EF853C6708B}" vid="{0432F83B-7085-406B-BFE7-677E72A6CADA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Презентация, посвященная природе, представленная в альбомной ориентации (широкоэкранный формат)</Template>
  <TotalTime>394</TotalTime>
  <Words>306</Words>
  <Application>Microsoft Office PowerPoint</Application>
  <PresentationFormat>Произвольный</PresentationFormat>
  <Paragraphs>73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Природа 16 х 9</vt:lpstr>
      <vt:lpstr>Экологический проект  «Поможем птичкам- воробушкам и синичкам!»</vt:lpstr>
      <vt:lpstr>Презентация PowerPoint</vt:lpstr>
      <vt:lpstr>Актуальность:</vt:lpstr>
      <vt:lpstr>Презентация PowerPoint</vt:lpstr>
      <vt:lpstr>Презентация PowerPoint</vt:lpstr>
      <vt:lpstr>Этапы проекта:</vt:lpstr>
      <vt:lpstr>Презентация PowerPoint</vt:lpstr>
      <vt:lpstr>Презентация PowerPoint</vt:lpstr>
      <vt:lpstr>Презентация PowerPoint</vt:lpstr>
      <vt:lpstr>«Поможем вместе птичкам- воробушкам и синичкам!»</vt:lpstr>
      <vt:lpstr>Наши поделки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 «Покормите птиц зимой!»</dc:title>
  <dc:creator>It</dc:creator>
  <cp:lastModifiedBy>дс сказка</cp:lastModifiedBy>
  <cp:revision>25</cp:revision>
  <dcterms:created xsi:type="dcterms:W3CDTF">2017-11-23T10:04:58Z</dcterms:created>
  <dcterms:modified xsi:type="dcterms:W3CDTF">2020-12-06T17:51:08Z</dcterms:modified>
</cp:coreProperties>
</file>