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8" r:id="rId4"/>
    <p:sldId id="272" r:id="rId5"/>
    <p:sldId id="259" r:id="rId6"/>
    <p:sldId id="264" r:id="rId7"/>
    <p:sldId id="265" r:id="rId8"/>
    <p:sldId id="260" r:id="rId9"/>
    <p:sldId id="276" r:id="rId10"/>
    <p:sldId id="274" r:id="rId11"/>
    <p:sldId id="268" r:id="rId12"/>
    <p:sldId id="269" r:id="rId13"/>
    <p:sldId id="261" r:id="rId14"/>
    <p:sldId id="262" r:id="rId15"/>
    <p:sldId id="263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2825989-8B59-45E1-8FFE-8C1A7C87CA8E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547983-A76F-48CC-BC99-112CAECB0EC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99489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25989-8B59-45E1-8FFE-8C1A7C87CA8E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7983-A76F-48CC-BC99-112CAECB0E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1308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25989-8B59-45E1-8FFE-8C1A7C87CA8E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7983-A76F-48CC-BC99-112CAECB0E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8364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25989-8B59-45E1-8FFE-8C1A7C87CA8E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7983-A76F-48CC-BC99-112CAECB0E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3308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25989-8B59-45E1-8FFE-8C1A7C87CA8E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7983-A76F-48CC-BC99-112CAECB0EC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64806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25989-8B59-45E1-8FFE-8C1A7C87CA8E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7983-A76F-48CC-BC99-112CAECB0E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350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25989-8B59-45E1-8FFE-8C1A7C87CA8E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7983-A76F-48CC-BC99-112CAECB0E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7562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25989-8B59-45E1-8FFE-8C1A7C87CA8E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7983-A76F-48CC-BC99-112CAECB0E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1427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25989-8B59-45E1-8FFE-8C1A7C87CA8E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7983-A76F-48CC-BC99-112CAECB0E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8390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25989-8B59-45E1-8FFE-8C1A7C87CA8E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7983-A76F-48CC-BC99-112CAECB0E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9992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25989-8B59-45E1-8FFE-8C1A7C87CA8E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47983-A76F-48CC-BC99-112CAECB0E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1854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D2825989-8B59-45E1-8FFE-8C1A7C87CA8E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A1547983-A76F-48CC-BC99-112CAECB0E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9115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E751B10-6910-4144-BAA6-C72B543ED6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9980" y="793600"/>
            <a:ext cx="9966960" cy="2926080"/>
          </a:xfrm>
        </p:spPr>
        <p:txBody>
          <a:bodyPr>
            <a:normAutofit/>
          </a:bodyPr>
          <a:lstStyle/>
          <a:p>
            <a:r>
              <a:rPr lang="ru-RU" sz="7600" dirty="0"/>
              <a:t>ГТО для дошкольников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815DFBF-9AEE-42C4-87D4-004396FAC2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9530" y="4517704"/>
            <a:ext cx="8767860" cy="1388165"/>
          </a:xfrm>
        </p:spPr>
        <p:txBody>
          <a:bodyPr>
            <a:normAutofit/>
          </a:bodyPr>
          <a:lstStyle/>
          <a:p>
            <a:r>
              <a:rPr lang="ru-RU" dirty="0"/>
              <a:t>Выполнила презентацию: </a:t>
            </a:r>
            <a:br>
              <a:rPr lang="ru-RU" dirty="0"/>
            </a:br>
            <a:r>
              <a:rPr lang="ru-RU" dirty="0"/>
              <a:t>Белова Ирина Анатольевна</a:t>
            </a:r>
          </a:p>
        </p:txBody>
      </p:sp>
    </p:spTree>
    <p:extLst>
      <p:ext uri="{BB962C8B-B14F-4D97-AF65-F5344CB8AC3E}">
        <p14:creationId xmlns:p14="http://schemas.microsoft.com/office/powerpoint/2010/main" xmlns="" val="377560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0351" y="280416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latin typeface="Arial Black" panose="020B0A04020102020204" pitchFamily="34" charset="0"/>
              </a:rPr>
              <a:t>Поднимание туловища из положения лежа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8354" y="3835047"/>
            <a:ext cx="3604234" cy="23968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46720" y="3835047"/>
            <a:ext cx="3668252" cy="2439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04604" y="1528904"/>
            <a:ext cx="3630099" cy="2414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014104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0351" y="216408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latin typeface="Arial Black" panose="020B0A04020102020204" pitchFamily="34" charset="0"/>
                <a:cs typeface="Times New Roman" panose="02020603050405020304" pitchFamily="18" charset="0"/>
              </a:rPr>
              <a:t>Метание теннисного мяча в цель (кол-во попаданий</a:t>
            </a:r>
            <a:r>
              <a:rPr lang="ru-RU" sz="3600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)</a:t>
            </a:r>
            <a:endParaRPr lang="ru-RU" sz="3600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4441" y="2335774"/>
            <a:ext cx="3882123" cy="25816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18992" y="1883664"/>
            <a:ext cx="3297936" cy="32979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69356" y="2335774"/>
            <a:ext cx="3970238" cy="2640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637335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4440" y="152400"/>
            <a:ext cx="9875520" cy="1356360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Arial Black" panose="020B0A04020102020204" pitchFamily="34" charset="0"/>
                <a:cs typeface="Times New Roman" panose="02020603050405020304" pitchFamily="18" charset="0"/>
              </a:rPr>
              <a:t>Плавание </a:t>
            </a:r>
            <a:r>
              <a:rPr lang="ru-RU" sz="4000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с</a:t>
            </a:r>
            <a:r>
              <a:rPr lang="ru-RU" sz="4000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 учетом </a:t>
            </a:r>
            <a:r>
              <a:rPr lang="ru-RU" sz="4000" dirty="0">
                <a:latin typeface="Arial Black" panose="020B0A04020102020204" pitchFamily="34" charset="0"/>
                <a:cs typeface="Times New Roman" panose="02020603050405020304" pitchFamily="18" charset="0"/>
              </a:rPr>
              <a:t>времени (м</a:t>
            </a:r>
            <a:r>
              <a:rPr lang="ru-RU" sz="4000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)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34440" y="1508760"/>
            <a:ext cx="4544473" cy="45444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61271" y="1498091"/>
            <a:ext cx="4565809" cy="45658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67384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FE3CD43-630D-4935-B9FB-C7066FF9E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0351" y="254493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Arial Black" panose="020B0A04020102020204" pitchFamily="34" charset="0"/>
              </a:rPr>
              <a:t>Интересные факты о ГТО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4EB80AC-0218-4180-8F17-577FABDA24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664" y="1610853"/>
            <a:ext cx="6163322" cy="4962617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Внешний вид значка. Удивительно, но внешний вид значка ГТО был разработан отнюдь не опытными дизайнерами (хотя, в Советском Союзе такой профессии не было), а сделал это обыкновенный школьник, 15-летний Михаил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Ягуженский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 изначально значки чеканились из настоящих драгоценных металлов. Обладать значком ГТО было очень почетно.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Значок ГТО — был первой ступенью к полету в космос. Конечно, напрямую это не было связанно, но каждый советский космонавт имел свой честно заработанный значок ГТО. Первый покоритель космоса Юрий Гагарин получил свой золотой значок, еще когда учился в ремесленном училище.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В 2004 году был проведен эксперимент с участием 6000 девушек и юношей. Который, к сожалению, с треском провалился — только 9% испытуемых сумели выполнить нормативы ГТО, которые родители, бабушки с дедушками легко сдавали во времена своей молодости.</a:t>
            </a:r>
          </a:p>
          <a:p>
            <a:endParaRPr lang="ru-RU" dirty="0"/>
          </a:p>
        </p:txBody>
      </p:sp>
      <p:pic>
        <p:nvPicPr>
          <p:cNvPr id="2050" name="Picture 2" descr="Лампочка - Фото 85 - Предметы для дома - Предметы - Фото сайт">
            <a:extLst>
              <a:ext uri="{FF2B5EF4-FFF2-40B4-BE49-F238E27FC236}">
                <a16:creationId xmlns:a16="http://schemas.microsoft.com/office/drawing/2014/main" xmlns="" id="{DD87EC9F-4522-4C42-BE9C-FE6AE6B3B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48879" y="1610853"/>
            <a:ext cx="4898624" cy="4603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1607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79E07CC-7AC9-4310-8ACA-29269BDD3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0351" y="298881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Arial Black" panose="020B0A04020102020204" pitchFamily="34" charset="0"/>
              </a:rPr>
              <a:t>Условия получения значка ГТО для дошкольников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307A3C7-113C-4287-AF36-B3B185B2F6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351" y="2321067"/>
            <a:ext cx="9875520" cy="285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60743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61994E0-8C74-4A66-A10D-2B6D7C645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40" y="210105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Arial Black" panose="020B0A04020102020204" pitchFamily="34" charset="0"/>
              </a:rPr>
              <a:t>Получение значка ГТО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194EC0BD-2F90-4CF4-BE9D-C98BFF0ABA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6706" y="1684056"/>
            <a:ext cx="3691827" cy="36918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2036C543-6DEA-48BC-9B7B-A885236777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67434" y="1566465"/>
            <a:ext cx="3867726" cy="38677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6" name="Picture 4" descr="1128 рязанцев получат золотой значок ГТО » Рязанский спорт">
            <a:extLst>
              <a:ext uri="{FF2B5EF4-FFF2-40B4-BE49-F238E27FC236}">
                <a16:creationId xmlns:a16="http://schemas.microsoft.com/office/drawing/2014/main" xmlns="" id="{423E79C7-60F1-4598-9D24-C758C52C01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92584" y="1794571"/>
            <a:ext cx="3470799" cy="34707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3317902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6280" y="2126361"/>
            <a:ext cx="3081528" cy="3081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33519" y="449199"/>
            <a:ext cx="3033522" cy="30335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02752" y="2126361"/>
            <a:ext cx="3048000" cy="304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36720" y="3866387"/>
            <a:ext cx="3627120" cy="24120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824928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Готов к труду и обороне">
            <a:extLst>
              <a:ext uri="{FF2B5EF4-FFF2-40B4-BE49-F238E27FC236}">
                <a16:creationId xmlns:a16="http://schemas.microsoft.com/office/drawing/2014/main" xmlns="" id="{612405D7-80FE-43EF-8262-183FDEBD46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3044"/>
          <a:stretch/>
        </p:blipFill>
        <p:spPr bwMode="auto">
          <a:xfrm>
            <a:off x="5848708" y="1717385"/>
            <a:ext cx="6056247" cy="3760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F094D21-C4E3-4CFD-95E9-D37D20905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0351" y="361025"/>
            <a:ext cx="9875520" cy="1356360"/>
          </a:xfrm>
        </p:spPr>
        <p:txBody>
          <a:bodyPr/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Цели и задачи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BD810C2-62CB-410D-9C49-E7B5F5874C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542" y="1782561"/>
            <a:ext cx="6616083" cy="5008855"/>
          </a:xfrm>
        </p:spPr>
        <p:txBody>
          <a:bodyPr>
            <a:normAutofit fontScale="92500" lnSpcReduction="20000"/>
          </a:bodyPr>
          <a:lstStyle/>
          <a:p>
            <a:r>
              <a:rPr lang="ru-RU" sz="2400" u="sng" dirty="0">
                <a:solidFill>
                  <a:schemeClr val="tx1"/>
                </a:solidFill>
              </a:rPr>
              <a:t>Цель:</a:t>
            </a:r>
            <a:r>
              <a:rPr lang="ru-RU" sz="2400" dirty="0">
                <a:solidFill>
                  <a:schemeClr val="tx1"/>
                </a:solidFill>
              </a:rPr>
              <a:t> увеличение продолжительности жизни населения с помощью систематической физической подготовки.</a:t>
            </a:r>
          </a:p>
          <a:p>
            <a:r>
              <a:rPr lang="ru-RU" sz="2400" u="sng" dirty="0">
                <a:solidFill>
                  <a:schemeClr val="tx1"/>
                </a:solidFill>
              </a:rPr>
              <a:t>Задачи: </a:t>
            </a:r>
            <a:br>
              <a:rPr lang="ru-RU" sz="2400" u="sng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1) Повышение уровня физической подготовленности воспитанников;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2) Повышение уровня заинтересованности родителей об организации занятиях физической культурой и спортом, физическом совершенствовании и введении здорового образа жизни;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3) Формирование у всех участников образовательного процесса осознанных потребностей в систематических занятиях физической культурой и ведение здорового образа жизни.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2921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78C802C-794A-4293-BDA2-86BFAC2A6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5559" y="46312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Arial Black" panose="020B0A04020102020204" pitchFamily="34" charset="0"/>
              </a:rPr>
              <a:t>Указ президента РФ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A0E05E6-CDF5-4C12-99A9-0C5C7704E7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224" y="1508582"/>
            <a:ext cx="10853928" cy="5930284"/>
          </a:xfrm>
        </p:spPr>
        <p:txBody>
          <a:bodyPr>
            <a:normAutofit fontScale="55000" lnSpcReduction="20000"/>
          </a:bodyPr>
          <a:lstStyle/>
          <a:p>
            <a:r>
              <a:rPr lang="ru-RU" sz="33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дальнейшего совершенствования государственной политики в области физической культуры и спорта, создания эффективной системы физического воспитания, направленной на развитие человеческого потенциала и укрепление здоровья населения, постановляю:</a:t>
            </a:r>
            <a: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Ввести в действие с 1 сентября 2014 года в Российской Федерации Всероссийский физкультурно-спортивный комплекс "Готов к труду и обороне" (ГТО) - программную и нормативную основу физического воспитания населения.</a:t>
            </a:r>
            <a:b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Правительству Российской Федерации:</a:t>
            </a:r>
            <a:b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утвердить до 15 июня 2014 года положение о Всероссийском физкультурно-спортивном комплексе "Готов к труду и обороне" (ГТО);</a:t>
            </a:r>
            <a:b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начиная с 2015 года представлять Президенту Российской Федерации ежегодно, до 1 мая, доклад о состоянии физической подготовленности населения.</a:t>
            </a:r>
            <a:b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Правительству Российской Федерации совместно с органами исполнительной власти субъектов Российской Федерации:</a:t>
            </a:r>
            <a:b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разработать и утвердить до 30 июня 2014 года план мероприятий по поэтапному внедрению Всероссийского физкультурно-спортивного комплекса "Готов к труду и обороне" (ГТО), а также принять меры по стимулированию различных возрастных групп населения к выполнению нормативов и требований Всероссийского физкультурно-спортивного комплекса "Готов к труду и обороне" (ГТО);</a:t>
            </a:r>
            <a:b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обеспечить до 1 августа 2014 года разработку и принятие нормативных правовых актов, направленных на реализацию мероприятий по поэтапному внедрению Всероссийского физкультурно-спортивного комплекса "Готов к труду и обороне" (ГТО) на федеральном, региональном и местном уровнях.</a:t>
            </a:r>
            <a:b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53542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79248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Arial Black" panose="020B0A04020102020204" pitchFamily="34" charset="0"/>
              </a:rPr>
              <a:t>Указ президента РФ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4088" y="1618488"/>
            <a:ext cx="10614859" cy="4459224"/>
          </a:xfrm>
        </p:spPr>
        <p:txBody>
          <a:bodyPr>
            <a:normAutofit fontScale="70000" lnSpcReduction="20000"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Установить, что реализация мероприятий по поэтапному внедрению Всероссийского физкультурно-спортивного комплекса "Готов к труду и обороне" (ГТО) осуществляется федеральными органами исполнительной власти и органами исполнительной власти субъектов Российской Федерации в пределах бюджетных ассигнований, предусматриваемых указанным органам соответственно в федеральном бюджете и в бюджетах субъектов Российской Федерации.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Министерству спорта Российской Федерации: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осуществлять координацию деятельности федеральных органов исполнительной власти и органов исполнительной власти субъектов Российской Федерации по реализации мероприятий по поэтапному внедрению Всероссийского физкультурно-спортивного комплекса "Готов к труду и обороне" (ГТО);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представить в установленном порядке предложения о внесении в государственную программу Российской Федерации "Развитие физической культуры и спорта" изменений, связанных с введением в действие Всероссийского физкультурно-спортивного комплекса "Готов к труду и обороне" (ГТО).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Рекомендовать высшим должностным лицам (руководителям высших исполнительных органов государственной власти) субъектов Российской Федерации: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определить органы исполнительной власти субъектов Российской Федерации, ответственные за поэтапное внедрение Всероссийского физкультурно-спортивного комплекса "Готов к труду и обороне" (ГТО);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разработать и по согласованию с Министерством спорта Российской Федерации утвердить до 1 августа 2014 года региональные планы мероприятий по поэтапному внедрению Всероссийского физкультурно-спортивного комплекса "Готов к труду и обороне" (ГТО).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Настоящий Указ вступает в силу со дня его официального опубликования.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76847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BF76A3-5E6D-4408-9C71-9410B37D7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307760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Arial Black" panose="020B0A04020102020204" pitchFamily="34" charset="0"/>
                <a:cs typeface="Times New Roman" panose="02020603050405020304" pitchFamily="18" charset="0"/>
              </a:rPr>
              <a:t>Обязательные испытания ГТО для дошкольников</a:t>
            </a:r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xmlns="" id="{7631CE33-684C-409C-9DE1-C839FEBC4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875" y="1664120"/>
            <a:ext cx="5728317" cy="4701169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Челночный бег 3х10 м (сек.) или бег на 30 м (сек.);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dirty="0">
                <a:solidFill>
                  <a:schemeClr val="tx1"/>
                </a:solidFill>
              </a:rPr>
              <a:t>Смешанное передвижение (1 км);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dirty="0">
                <a:solidFill>
                  <a:schemeClr val="tx1"/>
                </a:solidFill>
              </a:rPr>
              <a:t>Подтягивание из виса на высокой перекладине (кол-во раз) или </a:t>
            </a:r>
            <a:r>
              <a:rPr lang="ru-RU" dirty="0" err="1">
                <a:solidFill>
                  <a:schemeClr val="tx1"/>
                </a:solidFill>
              </a:rPr>
              <a:t>или</a:t>
            </a:r>
            <a:r>
              <a:rPr lang="ru-RU" dirty="0">
                <a:solidFill>
                  <a:schemeClr val="tx1"/>
                </a:solidFill>
              </a:rPr>
              <a:t> подтягивание из виса лежа на низкой перекладине (кол-во раз);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dirty="0">
                <a:solidFill>
                  <a:schemeClr val="tx1"/>
                </a:solidFill>
              </a:rPr>
              <a:t>Сгибание и разгибание рук в упоре лежа на полу (кол-во раз);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dirty="0">
                <a:solidFill>
                  <a:schemeClr val="tx1"/>
                </a:solidFill>
              </a:rPr>
              <a:t>Наклон вперед из положения стоя с прямыми ногами на полу (достать пол).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34072" y="1664120"/>
            <a:ext cx="3263646" cy="4351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188985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71272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Arial Black" panose="020B0A04020102020204" pitchFamily="34" charset="0"/>
                <a:cs typeface="Times New Roman" panose="02020603050405020304" pitchFamily="18" charset="0"/>
              </a:rPr>
              <a:t>Челночный бег 3х10 м (сек.) или бег на 30 м (сек</a:t>
            </a:r>
            <a:r>
              <a:rPr lang="ru-RU" sz="3200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.)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91919" y="2266778"/>
            <a:ext cx="3933350" cy="26156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36513" y="2253019"/>
            <a:ext cx="3413431" cy="25600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3426" y="2253019"/>
            <a:ext cx="3891112" cy="25875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560459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4440" y="252984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Arial Black" panose="020B0A04020102020204" pitchFamily="34" charset="0"/>
              </a:rPr>
              <a:t>Сгибание и разгибание рук в упоре лежа на полу (кол-во раз</a:t>
            </a:r>
            <a:r>
              <a:rPr lang="ru-RU" sz="3200" dirty="0" smtClean="0">
                <a:latin typeface="Arial Black" panose="020B0A04020102020204" pitchFamily="34" charset="0"/>
              </a:rPr>
              <a:t>)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9600" y="1996694"/>
            <a:ext cx="5371432" cy="35720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2200" y="1996694"/>
            <a:ext cx="5360737" cy="35648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219425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B6DFF71-C1D8-4F14-96E6-5D98A97B3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40" y="281127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Arial Black" panose="020B0A04020102020204" pitchFamily="34" charset="0"/>
              </a:rPr>
              <a:t>Испытания ГТО по выбору для дошкольников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E889187-34C7-404D-8102-2BF40FD6D0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625" y="1550043"/>
            <a:ext cx="10791547" cy="1717070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Метание теннисного мяча в цель (кол-во попаданий);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Бег на лыжах на 1 км (мин., сек.) или на 2км, или кросс на 1 км по пересеченной местности;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Плавание </a:t>
            </a:r>
            <a:r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учетом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 (м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Поднимание туловища из положения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лежа;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PMingLiU-ExtB" panose="02020500000000000000" pitchFamily="18" charset="-120"/>
                <a:cs typeface="Times New Roman" panose="02020603050405020304" pitchFamily="18" charset="0"/>
              </a:rPr>
              <a:t>Прыжок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PMingLiU-ExtB" panose="02020500000000000000" pitchFamily="18" charset="-120"/>
                <a:cs typeface="Times New Roman" panose="02020603050405020304" pitchFamily="18" charset="0"/>
              </a:rPr>
              <a:t>в длину с места толчком двумя ногами (см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PMingLiU-ExtB" panose="02020500000000000000" pitchFamily="18" charset="-120"/>
                <a:cs typeface="Times New Roman" panose="02020603050405020304" pitchFamily="18" charset="0"/>
              </a:rPr>
              <a:t>).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ea typeface="PMingLiU-ExtB" panose="02020500000000000000" pitchFamily="18" charset="-12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01518" y="3358554"/>
            <a:ext cx="2856337" cy="28563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69854" y="3358553"/>
            <a:ext cx="2810137" cy="28101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171003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62128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ru-RU" sz="3400" dirty="0">
                <a:latin typeface="Arial Black" panose="020B0A04020102020204" pitchFamily="34" charset="0"/>
              </a:rPr>
              <a:t>Прыжок в длину с места толчком двумя ногами (см</a:t>
            </a:r>
            <a:r>
              <a:rPr lang="ru-RU" sz="3400" dirty="0" smtClean="0">
                <a:latin typeface="Arial Black" panose="020B0A04020102020204" pitchFamily="34" charset="0"/>
              </a:rPr>
              <a:t>)</a:t>
            </a:r>
            <a:endParaRPr lang="ru-RU" sz="3400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1962" y="2052769"/>
            <a:ext cx="4964478" cy="33013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27648" y="2042159"/>
            <a:ext cx="4980432" cy="33119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920957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Индикатор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122</TotalTime>
  <Words>468</Words>
  <Application>Microsoft Office PowerPoint</Application>
  <PresentationFormat>Произвольный</PresentationFormat>
  <Paragraphs>35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Базис</vt:lpstr>
      <vt:lpstr>ГТО для дошкольников</vt:lpstr>
      <vt:lpstr>Цели и задачи</vt:lpstr>
      <vt:lpstr>Указ президента РФ</vt:lpstr>
      <vt:lpstr>Указ президента РФ</vt:lpstr>
      <vt:lpstr>Обязательные испытания ГТО для дошкольников</vt:lpstr>
      <vt:lpstr>Челночный бег 3х10 м (сек.) или бег на 30 м (сек.)</vt:lpstr>
      <vt:lpstr>Сгибание и разгибание рук в упоре лежа на полу (кол-во раз)</vt:lpstr>
      <vt:lpstr>Испытания ГТО по выбору для дошкольников</vt:lpstr>
      <vt:lpstr>Прыжок в длину с места толчком двумя ногами (см)</vt:lpstr>
      <vt:lpstr>Поднимание туловища из положения лежа</vt:lpstr>
      <vt:lpstr>Метание теннисного мяча в цель (кол-во попаданий)</vt:lpstr>
      <vt:lpstr>Плавание с учетом времени (м)</vt:lpstr>
      <vt:lpstr>Интересные факты о ГТО</vt:lpstr>
      <vt:lpstr>Условия получения значка ГТО для дошкольников</vt:lpstr>
      <vt:lpstr>Получение значка ГТО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ГТО для дошкольников</dc:title>
  <dc:creator>Абдрахметова</dc:creator>
  <cp:lastModifiedBy>Irina</cp:lastModifiedBy>
  <cp:revision>14</cp:revision>
  <dcterms:created xsi:type="dcterms:W3CDTF">2020-12-02T16:10:47Z</dcterms:created>
  <dcterms:modified xsi:type="dcterms:W3CDTF">2020-12-06T13:49:46Z</dcterms:modified>
</cp:coreProperties>
</file>