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26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02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1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8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0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5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607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3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9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93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20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8DABD-E13F-4272-8A32-157ABC28203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3D058-E80D-44A7-863D-5C56F654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4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718004"/>
              </p:ext>
            </p:extLst>
          </p:nvPr>
        </p:nvGraphicFramePr>
        <p:xfrm>
          <a:off x="251520" y="1700808"/>
          <a:ext cx="8640960" cy="47197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20480"/>
                <a:gridCol w="4320480"/>
              </a:tblGrid>
              <a:tr h="10621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1. Военно-промышленный комплекс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Переход военного производства на выпуск гражданской продукции.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2. Мелитаризация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Увеличение производства военного оружия.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21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3. Конверсия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Совокупность предприятий и учреждений науки и техники, производимых военную технику, боеприпасы и оружие.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93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4. Фактор секретности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Размещение оборонительных заводов внутри большого предприятия, выпускающего гражданскую продукцию, размещение их в «закрытых» городах, под землей и т.п.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47667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</a:rPr>
              <a:t>Задание</a:t>
            </a:r>
            <a:r>
              <a:rPr lang="ru-RU" sz="2400" b="1" dirty="0">
                <a:solidFill>
                  <a:srgbClr val="002060"/>
                </a:solidFill>
              </a:rPr>
              <a:t>: </a:t>
            </a:r>
            <a:r>
              <a:rPr lang="ru-RU" sz="2400" b="1" i="1" dirty="0">
                <a:solidFill>
                  <a:srgbClr val="002060"/>
                </a:solidFill>
              </a:rPr>
              <a:t>установи соответствие между понятиями и его определением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01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C:\Users\1\Documents\Мои результаты сканирования\2009-04 (апр)\сканирование0002.jpg"/>
          <p:cNvPicPr>
            <a:picLocks/>
          </p:cNvPicPr>
          <p:nvPr/>
        </p:nvPicPr>
        <p:blipFill>
          <a:blip r:embed="rId2" cstate="print"/>
          <a:srcRect l="2534" t="7397" r="1754" b="49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4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Межотраслевые  связи  химической промышленности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4210" name="Picture 2" descr="http://festival.1september.ru/articles/564311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621832" cy="5619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factoriya.fis.ru/popup_imgs/101103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140968"/>
            <a:ext cx="1692696" cy="14652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3928" y="1412776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Текстильная промышленность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052736"/>
            <a:ext cx="25922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м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68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нового мы узнали на уроке?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Отраслевой состав Х.П.</a:t>
            </a:r>
          </a:p>
          <a:p>
            <a:r>
              <a:rPr lang="ru-RU" dirty="0"/>
              <a:t>2. Где размещаются предприятия Х.П.</a:t>
            </a:r>
          </a:p>
          <a:p>
            <a:r>
              <a:rPr lang="ru-RU" dirty="0"/>
              <a:t>3. Крупные химические базы России</a:t>
            </a:r>
          </a:p>
          <a:p>
            <a:r>
              <a:rPr lang="ru-RU" dirty="0"/>
              <a:t>4. Межотраслевые связи Х.П.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16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П.12. в к/к отметить центы химической промышленности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11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хим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1117600"/>
            <a:ext cx="272573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химия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1190625"/>
            <a:ext cx="2089150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химия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37" y="3567112"/>
            <a:ext cx="2897188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химия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3567112"/>
            <a:ext cx="2708275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archimed-msk.ru/goods_pics/0000043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1900" y="4949788"/>
            <a:ext cx="2160240" cy="1620180"/>
          </a:xfrm>
          <a:prstGeom prst="rect">
            <a:avLst/>
          </a:prstGeom>
          <a:noFill/>
        </p:spPr>
      </p:pic>
      <p:pic>
        <p:nvPicPr>
          <p:cNvPr id="7" name="Picture 14" descr="http://img.superstroy.ru/c6ce85cf0d7654f77ffd69d026106e81/2010/06/pf283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508" y="4725144"/>
            <a:ext cx="1176223" cy="1647478"/>
          </a:xfrm>
          <a:prstGeom prst="rect">
            <a:avLst/>
          </a:prstGeom>
          <a:noFill/>
        </p:spPr>
      </p:pic>
      <p:pic>
        <p:nvPicPr>
          <p:cNvPr id="8" name="Picture 16" descr="http://st2-fashiony.ru/pic/tips/pic/78625/com/2278407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68" r="25913" b="8497"/>
          <a:stretch>
            <a:fillRect/>
          </a:stretch>
        </p:blipFill>
        <p:spPr bwMode="auto">
          <a:xfrm>
            <a:off x="3803868" y="3284984"/>
            <a:ext cx="1152128" cy="1992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8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6134" y="1124744"/>
            <a:ext cx="9356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Химическая промышленность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://900igr.net/datas/khimija/Geografija-khimicheskoj-promyshlennosti/0001-001-KHimicheskaja-promyshlennost.jpg"/>
          <p:cNvPicPr>
            <a:picLocks noChangeAspect="1" noChangeArrowheads="1"/>
          </p:cNvPicPr>
          <p:nvPr/>
        </p:nvPicPr>
        <p:blipFill>
          <a:blip r:embed="rId2" cstate="print"/>
          <a:srcRect b="7250"/>
          <a:stretch>
            <a:fillRect/>
          </a:stretch>
        </p:blipFill>
        <p:spPr bwMode="auto">
          <a:xfrm>
            <a:off x="-129317" y="0"/>
            <a:ext cx="940263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487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5"/>
            <a:ext cx="595840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/>
              <a:t>Цели урока: </a:t>
            </a:r>
            <a:endParaRPr lang="ru-RU" sz="6600" dirty="0" smtClean="0"/>
          </a:p>
          <a:p>
            <a:r>
              <a:rPr lang="ru-RU" sz="2800" dirty="0" smtClean="0"/>
              <a:t>- </a:t>
            </a:r>
            <a:r>
              <a:rPr lang="ru-RU" sz="2800" dirty="0"/>
              <a:t>Выяснить особенности химической промышленности.</a:t>
            </a:r>
          </a:p>
          <a:p>
            <a:r>
              <a:rPr lang="ru-RU" sz="2800" dirty="0"/>
              <a:t>- Показать значение химической промышленности в экономике России.</a:t>
            </a:r>
          </a:p>
          <a:p>
            <a:r>
              <a:rPr lang="ru-RU" sz="2800" dirty="0"/>
              <a:t>- Раскрыть особенности размещений предприятий химической промышленности.</a:t>
            </a:r>
          </a:p>
          <a:p>
            <a:r>
              <a:rPr lang="ru-RU" sz="2800" dirty="0"/>
              <a:t>- Изучить географию размещения предприятий химической промышленности</a:t>
            </a:r>
          </a:p>
        </p:txBody>
      </p:sp>
    </p:spTree>
    <p:extLst>
      <p:ext uri="{BB962C8B-B14F-4D97-AF65-F5344CB8AC3E}">
        <p14:creationId xmlns:p14="http://schemas.microsoft.com/office/powerpoint/2010/main" val="37577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Химическая промышленность – авангардная отрасль экономики страны.</a:t>
            </a:r>
            <a:r>
              <a:rPr lang="ru-RU" sz="3200" i="1" dirty="0"/>
              <a:t> </a:t>
            </a:r>
            <a:endParaRPr lang="ru-RU" sz="3200" dirty="0"/>
          </a:p>
        </p:txBody>
      </p:sp>
      <p:pic>
        <p:nvPicPr>
          <p:cNvPr id="3" name="Picture 2" descr="http://image.goodvin.info/images/original/Nov2011/15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15" y="2708920"/>
            <a:ext cx="4355976" cy="3484781"/>
          </a:xfrm>
          <a:prstGeom prst="rect">
            <a:avLst/>
          </a:prstGeom>
          <a:noFill/>
        </p:spPr>
      </p:pic>
      <p:pic>
        <p:nvPicPr>
          <p:cNvPr id="4" name="Picture 16" descr="http://www.universonline.it/_scienza/foto/biotecnologie_vegetali/biotecnologie_vegetali.jpg"/>
          <p:cNvPicPr>
            <a:picLocks noChangeAspect="1" noChangeArrowheads="1"/>
          </p:cNvPicPr>
          <p:nvPr/>
        </p:nvPicPr>
        <p:blipFill>
          <a:blip r:embed="rId3" cstate="print"/>
          <a:srcRect l="7598" t="1977" r="5026"/>
          <a:stretch>
            <a:fillRect/>
          </a:stretch>
        </p:blipFill>
        <p:spPr bwMode="auto">
          <a:xfrm>
            <a:off x="7236296" y="1958414"/>
            <a:ext cx="1656184" cy="2492896"/>
          </a:xfrm>
          <a:prstGeom prst="rect">
            <a:avLst/>
          </a:prstGeom>
          <a:noFill/>
        </p:spPr>
      </p:pic>
      <p:pic>
        <p:nvPicPr>
          <p:cNvPr id="5" name="Picture 14" descr="http://factoriya.fis.ru/popup_imgs/1011037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4077072"/>
            <a:ext cx="2232248" cy="1932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489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Особенности размещения предприятий химической промышленности</a:t>
            </a:r>
            <a:r>
              <a:rPr lang="ru-RU" b="1" dirty="0"/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20840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1.</a:t>
            </a:r>
            <a:r>
              <a:rPr lang="ru-RU" sz="2800" b="1" i="1" dirty="0"/>
              <a:t> </a:t>
            </a:r>
            <a:r>
              <a:rPr lang="ru-RU" sz="2800" i="1" dirty="0"/>
              <a:t>Химическая промышленность создает </a:t>
            </a:r>
            <a:r>
              <a:rPr lang="ru-RU" sz="2800" b="1" i="1" dirty="0"/>
              <a:t>новые </a:t>
            </a:r>
            <a:r>
              <a:rPr lang="ru-RU" sz="2800" i="1" dirty="0"/>
              <a:t>материалы с </a:t>
            </a:r>
            <a:r>
              <a:rPr lang="ru-RU" sz="2800" b="1" i="1" dirty="0"/>
              <a:t>заданными </a:t>
            </a:r>
            <a:r>
              <a:rPr lang="ru-RU" sz="2800" i="1" dirty="0"/>
              <a:t>свойствами, которые позволяют </a:t>
            </a:r>
            <a:r>
              <a:rPr lang="ru-RU" sz="2800" b="1" i="1" dirty="0"/>
              <a:t>экономить природные ресурсы и труд людей.</a:t>
            </a:r>
            <a:endParaRPr lang="ru-RU" sz="2800" dirty="0"/>
          </a:p>
          <a:p>
            <a:r>
              <a:rPr lang="ru-RU" sz="2800" b="1" dirty="0"/>
              <a:t>2.</a:t>
            </a:r>
            <a:r>
              <a:rPr lang="ru-RU" sz="2800" i="1" dirty="0"/>
              <a:t> Химическая промышленность имеет </a:t>
            </a:r>
            <a:r>
              <a:rPr lang="ru-RU" sz="2800" b="1" i="1" dirty="0"/>
              <a:t>обширную сырьевую базу.</a:t>
            </a:r>
            <a:endParaRPr lang="ru-RU" sz="2800" dirty="0"/>
          </a:p>
          <a:p>
            <a:r>
              <a:rPr lang="ru-RU" sz="2800" b="1" dirty="0"/>
              <a:t>3. </a:t>
            </a:r>
            <a:r>
              <a:rPr lang="ru-RU" sz="2800" b="1" i="1" dirty="0"/>
              <a:t>Один </a:t>
            </a:r>
            <a:r>
              <a:rPr lang="ru-RU" sz="2800" i="1" dirty="0"/>
              <a:t>продукт можно получить из </a:t>
            </a:r>
            <a:r>
              <a:rPr lang="ru-RU" sz="2800" b="1" i="1" dirty="0"/>
              <a:t>разных </a:t>
            </a:r>
            <a:r>
              <a:rPr lang="ru-RU" sz="2800" i="1" dirty="0"/>
              <a:t>видов сырья.</a:t>
            </a:r>
            <a:endParaRPr lang="ru-RU" sz="2800" dirty="0"/>
          </a:p>
          <a:p>
            <a:r>
              <a:rPr lang="ru-RU" sz="2800" b="1" dirty="0"/>
              <a:t>4. </a:t>
            </a:r>
            <a:r>
              <a:rPr lang="ru-RU" sz="2800" i="1" dirty="0"/>
              <a:t>Химическая промышленность позволяет </a:t>
            </a:r>
            <a:r>
              <a:rPr lang="ru-RU" sz="2800" b="1" i="1" dirty="0"/>
              <a:t>комплексно </a:t>
            </a:r>
            <a:r>
              <a:rPr lang="ru-RU" sz="2800" i="1" dirty="0"/>
              <a:t>перерабатывать сырье и получить разную продукцию.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31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161981"/>
              </p:ext>
            </p:extLst>
          </p:nvPr>
        </p:nvGraphicFramePr>
        <p:xfrm>
          <a:off x="827584" y="692696"/>
          <a:ext cx="7560840" cy="585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9001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Отрасль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Факторы размещения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Центры</a:t>
                      </a:r>
                      <a:endParaRPr lang="ru-RU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Горно-химическая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Апатиты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фосфориты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154">
                <a:tc row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Основная химия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Калийные удобрения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Фосфорные удобрения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Азотные удобрения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Серная кислота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2679">
                <a:tc row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Химия органического синтеза.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Синтетический каучук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Шины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Пластмассы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волокно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24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171400"/>
            <a:ext cx="9144000" cy="664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418785"/>
              </p:ext>
            </p:extLst>
          </p:nvPr>
        </p:nvGraphicFramePr>
        <p:xfrm>
          <a:off x="539552" y="44624"/>
          <a:ext cx="8208912" cy="710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209"/>
                <a:gridCol w="1881209"/>
                <a:gridCol w="1881209"/>
                <a:gridCol w="2565285"/>
              </a:tblGrid>
              <a:tr h="136025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Отрасль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Факторы размещения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Центры</a:t>
                      </a:r>
                      <a:endParaRPr lang="ru-RU" dirty="0"/>
                    </a:p>
                  </a:txBody>
                  <a:tcPr/>
                </a:tc>
              </a:tr>
              <a:tr h="58462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Горно-химическая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Апатиты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фосфориты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Сырьевой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Хибины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</a:rPr>
                        <a:t>Егорьевское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4040">
                <a:tc row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Основная химия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Калийные удобрения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/>
                          <a:ea typeface="Times New Roman"/>
                        </a:rPr>
                        <a:t>Сырьевой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/>
                          <a:ea typeface="Times New Roman"/>
                        </a:rPr>
                        <a:t>Потребительский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Times New Roman"/>
                        </a:rPr>
                        <a:t>Соликамск, Березняки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Фосфорные удобрения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Потребительский(с/х)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Сырьевой ( сернокислотные заводы)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Times New Roman"/>
                        </a:rPr>
                        <a:t>Восресенск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Азотные удобрения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Потребительский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Сырьевой( у газопроводов или на металлургических комбинатах)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effectLst/>
                          <a:latin typeface="Times New Roman"/>
                          <a:ea typeface="Times New Roman"/>
                        </a:rPr>
                        <a:t>Новомосковск, Щекино, Тольятти, Новгород, Магнитогорск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Серная кислота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Потребительский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Волжский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68149">
                <a:tc row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Химия органического синтеза.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Синтетический каучук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Сырьевой ( у нефтепроводов)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2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Шины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Сырьевой ( к производству каучука)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Потребительский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( машиностроительные заводы)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Киров, Нижнекамск, Воронеж, Омск.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Пластмассы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Сырьевой (НПЗ)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Потребительский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Уфа, Тюмень, Казань, Орехово-Зуево.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1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волокно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Водоемкость и энергоемкий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</a:rPr>
                        <a:t>( вблизи ГЭС)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</a:rPr>
                        <a:t>Тверь, Клин, Саратов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20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381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Межотраслевые  связи  химической промышленности</vt:lpstr>
      <vt:lpstr>Что нового мы узнали на уроке?</vt:lpstr>
      <vt:lpstr>Домашнее задание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Евгения</cp:lastModifiedBy>
  <cp:revision>4</cp:revision>
  <dcterms:created xsi:type="dcterms:W3CDTF">2020-12-06T10:21:41Z</dcterms:created>
  <dcterms:modified xsi:type="dcterms:W3CDTF">2020-12-06T10:57:50Z</dcterms:modified>
</cp:coreProperties>
</file>