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04A6F2-6B09-48ED-ADA0-2512181AFD34}" type="doc">
      <dgm:prSet loTypeId="urn:microsoft.com/office/officeart/2005/8/layout/vList3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0D005D7D-CDB3-447B-8978-A6A9A34E51E7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«Учите ребенка каким-нибудь пяти неизвестным ему словам, и он будет долго и напрасно мучиться над ними; но свяжите с картинками двадцать таких слов - и ребенок усвоит их на лету».</a:t>
          </a:r>
          <a:br>
            <a: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						К. Д. Ушинский</a:t>
          </a:r>
          <a:r>
            <a:rPr lang="ru-RU" sz="1800" dirty="0" smtClean="0"/>
            <a:t/>
          </a:r>
          <a:br>
            <a:rPr lang="ru-RU" sz="1800" dirty="0" smtClean="0"/>
          </a:br>
          <a:endParaRPr lang="ru-RU" sz="1800" dirty="0"/>
        </a:p>
      </dgm:t>
    </dgm:pt>
    <dgm:pt modelId="{1D605569-E838-4767-9504-33CFEB117C1F}" type="parTrans" cxnId="{9ABB6876-4D8A-4516-89D6-C42481676110}">
      <dgm:prSet/>
      <dgm:spPr/>
      <dgm:t>
        <a:bodyPr/>
        <a:lstStyle/>
        <a:p>
          <a:endParaRPr lang="ru-RU"/>
        </a:p>
      </dgm:t>
    </dgm:pt>
    <dgm:pt modelId="{00CC9177-B139-4E19-8CC9-9304B4D6762A}" type="sibTrans" cxnId="{9ABB6876-4D8A-4516-89D6-C42481676110}">
      <dgm:prSet/>
      <dgm:spPr/>
      <dgm:t>
        <a:bodyPr/>
        <a:lstStyle/>
        <a:p>
          <a:endParaRPr lang="ru-RU"/>
        </a:p>
      </dgm:t>
    </dgm:pt>
    <dgm:pt modelId="{2015711E-452F-4299-B20B-C13A6EC618B4}" type="pres">
      <dgm:prSet presAssocID="{3004A6F2-6B09-48ED-ADA0-2512181AFD3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C0AD87-81C1-413E-81E4-08F5D5279363}" type="pres">
      <dgm:prSet presAssocID="{0D005D7D-CDB3-447B-8978-A6A9A34E51E7}" presName="composite" presStyleCnt="0"/>
      <dgm:spPr/>
    </dgm:pt>
    <dgm:pt modelId="{06FF1F37-1F3A-4BEB-BBA3-0A07F1753F83}" type="pres">
      <dgm:prSet presAssocID="{0D005D7D-CDB3-447B-8978-A6A9A34E51E7}" presName="imgShp" presStyleLbl="fgImgPlace1" presStyleIdx="0" presStyleCnt="1" custScaleX="75357" custScaleY="75585" custLinFactNeighborX="-26102" custLinFactNeighborY="-92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70A52ED-7BBC-4CC5-97D4-D7D04D887741}" type="pres">
      <dgm:prSet presAssocID="{0D005D7D-CDB3-447B-8978-A6A9A34E51E7}" presName="txShp" presStyleLbl="node1" presStyleIdx="0" presStyleCnt="1" custScaleX="106637" custLinFactNeighborX="10185" custLinFactNeighborY="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17F5B9-1B2F-41D3-84D3-9DDB74D44F3F}" type="presOf" srcId="{3004A6F2-6B09-48ED-ADA0-2512181AFD34}" destId="{2015711E-452F-4299-B20B-C13A6EC618B4}" srcOrd="0" destOrd="0" presId="urn:microsoft.com/office/officeart/2005/8/layout/vList3"/>
    <dgm:cxn modelId="{9ABB6876-4D8A-4516-89D6-C42481676110}" srcId="{3004A6F2-6B09-48ED-ADA0-2512181AFD34}" destId="{0D005D7D-CDB3-447B-8978-A6A9A34E51E7}" srcOrd="0" destOrd="0" parTransId="{1D605569-E838-4767-9504-33CFEB117C1F}" sibTransId="{00CC9177-B139-4E19-8CC9-9304B4D6762A}"/>
    <dgm:cxn modelId="{4F077704-8D39-49E0-8068-78E8752FD749}" type="presOf" srcId="{0D005D7D-CDB3-447B-8978-A6A9A34E51E7}" destId="{870A52ED-7BBC-4CC5-97D4-D7D04D887741}" srcOrd="0" destOrd="0" presId="urn:microsoft.com/office/officeart/2005/8/layout/vList3"/>
    <dgm:cxn modelId="{43A0DAAC-C43E-4A12-8F22-C5E194D94F92}" type="presParOf" srcId="{2015711E-452F-4299-B20B-C13A6EC618B4}" destId="{4FC0AD87-81C1-413E-81E4-08F5D5279363}" srcOrd="0" destOrd="0" presId="urn:microsoft.com/office/officeart/2005/8/layout/vList3"/>
    <dgm:cxn modelId="{48385167-B920-4E06-9C4B-505041430713}" type="presParOf" srcId="{4FC0AD87-81C1-413E-81E4-08F5D5279363}" destId="{06FF1F37-1F3A-4BEB-BBA3-0A07F1753F83}" srcOrd="0" destOrd="0" presId="urn:microsoft.com/office/officeart/2005/8/layout/vList3"/>
    <dgm:cxn modelId="{B2489A19-4CB9-49C7-8008-05FFCBE4E16E}" type="presParOf" srcId="{4FC0AD87-81C1-413E-81E4-08F5D5279363}" destId="{870A52ED-7BBC-4CC5-97D4-D7D04D887741}" srcOrd="1" destOrd="0" presId="urn:microsoft.com/office/officeart/2005/8/layout/vList3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0032FA-57B6-46B1-881A-98830EB7997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AAF74E-5F7B-4B2E-AED7-497C9345BAE3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свете ФГОС дошкольного образования личность ребенка выводится на первый план и все дошкольное детство должно быть посвящено игре. Фундаментом всего дошкольного образования являются игровые технологии. </a:t>
          </a:r>
          <a:endParaRPr lang="ru-RU" sz="18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96FCD-A66A-47DA-AB8B-6E56EF463492}" type="parTrans" cxnId="{2A1150C4-3CFF-4682-AAB8-FC973CA8D238}">
      <dgm:prSet/>
      <dgm:spPr/>
      <dgm:t>
        <a:bodyPr/>
        <a:lstStyle/>
        <a:p>
          <a:endParaRPr lang="ru-RU"/>
        </a:p>
      </dgm:t>
    </dgm:pt>
    <dgm:pt modelId="{814E3346-4807-408A-A189-AFA30FBAF771}" type="sibTrans" cxnId="{2A1150C4-3CFF-4682-AAB8-FC973CA8D238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0457D00E-A9C0-4D51-BB13-5DDA6B550320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Игровые технологии позволяют не менять ребенка и не переделывать его, не учить его каким-либо специальным навыкам, а дать возможность «прожить» в игре волнующие его ситуации при полном внимании и сопереживании</a:t>
          </a:r>
          <a:r>
            <a:rPr lang="ru-RU" sz="1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взрослого.</a:t>
          </a:r>
          <a:endParaRPr lang="ru-RU" sz="18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652E2E-D2BA-4432-8849-12FBC0BB0E8D}" type="parTrans" cxnId="{C871EFF5-EB0E-4E8C-B5A6-E3117B34C349}">
      <dgm:prSet/>
      <dgm:spPr/>
      <dgm:t>
        <a:bodyPr/>
        <a:lstStyle/>
        <a:p>
          <a:endParaRPr lang="ru-RU"/>
        </a:p>
      </dgm:t>
    </dgm:pt>
    <dgm:pt modelId="{D58656E4-24B3-4519-8BB4-516C6F9E3AD0}" type="sibTrans" cxnId="{C871EFF5-EB0E-4E8C-B5A6-E3117B34C349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F1C3EE82-8B8A-4639-B9F6-2286D5B2C2C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0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Игровые приемы обучения способствуют созданию непринужденной обстановки, установлению психологически адекватной возрасту ситуации общения</a:t>
          </a:r>
          <a:endParaRPr lang="ru-RU" sz="20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873881-3577-475C-9817-DCB51D4EF0DC}" type="parTrans" cxnId="{5D3C601B-345A-4BD2-8A8E-03E31685B221}">
      <dgm:prSet/>
      <dgm:spPr/>
      <dgm:t>
        <a:bodyPr/>
        <a:lstStyle/>
        <a:p>
          <a:endParaRPr lang="ru-RU"/>
        </a:p>
      </dgm:t>
    </dgm:pt>
    <dgm:pt modelId="{48F5187C-9D36-4EB4-A533-10E9662C5758}" type="sibTrans" cxnId="{5D3C601B-345A-4BD2-8A8E-03E31685B221}">
      <dgm:prSet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90DE08FD-81EB-47E3-B36E-23A61BEBFD27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sz="16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Коммуникативная компетентность дошкольника проявляется в возможности посредством речи решать задачи в условиях разных видов деятельности: бытовой, познавательной, игровой, учебной, трудовой и т.д.     При этом ребенок ориентируется на особые условия ситуации, в которой протекает деятельность</a:t>
          </a:r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800" b="1" i="0" dirty="0">
            <a:solidFill>
              <a:schemeClr val="tx1"/>
            </a:solidFill>
          </a:endParaRPr>
        </a:p>
      </dgm:t>
    </dgm:pt>
    <dgm:pt modelId="{3CB2FA9F-E07E-4204-89CF-5B0A69C4776F}" type="parTrans" cxnId="{241478D1-0BA6-477E-9157-82A7B7E50A22}">
      <dgm:prSet/>
      <dgm:spPr/>
      <dgm:t>
        <a:bodyPr/>
        <a:lstStyle/>
        <a:p>
          <a:endParaRPr lang="ru-RU"/>
        </a:p>
      </dgm:t>
    </dgm:pt>
    <dgm:pt modelId="{43B819A7-0899-4798-AC95-8E8A758BCBA2}" type="sibTrans" cxnId="{241478D1-0BA6-477E-9157-82A7B7E50A22}">
      <dgm:prSet/>
      <dgm:spPr/>
      <dgm:t>
        <a:bodyPr/>
        <a:lstStyle/>
        <a:p>
          <a:endParaRPr lang="ru-RU"/>
        </a:p>
      </dgm:t>
    </dgm:pt>
    <dgm:pt modelId="{8B793F9A-4B8A-4682-8542-CBAF951B7512}" type="pres">
      <dgm:prSet presAssocID="{EC0032FA-57B6-46B1-881A-98830EB7997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DE8149-6514-4FDA-A357-C55319869EE0}" type="pres">
      <dgm:prSet presAssocID="{51AAF74E-5F7B-4B2E-AED7-497C9345BAE3}" presName="node" presStyleLbl="node1" presStyleIdx="0" presStyleCnt="4" custScaleX="164043" custLinFactNeighborX="19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E8B093-1A06-47A1-99C4-7BD89C5506D2}" type="pres">
      <dgm:prSet presAssocID="{814E3346-4807-408A-A189-AFA30FBAF771}" presName="sibTrans" presStyleLbl="sibTrans2D1" presStyleIdx="0" presStyleCnt="3" custLinFactNeighborX="8792" custLinFactNeighborY="-22272"/>
      <dgm:spPr/>
      <dgm:t>
        <a:bodyPr/>
        <a:lstStyle/>
        <a:p>
          <a:endParaRPr lang="ru-RU"/>
        </a:p>
      </dgm:t>
    </dgm:pt>
    <dgm:pt modelId="{45AE5B68-A8CE-43AA-814C-0EB6B0710B43}" type="pres">
      <dgm:prSet presAssocID="{814E3346-4807-408A-A189-AFA30FBAF77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B418E6A-C01D-405A-90AB-AAAFC9346983}" type="pres">
      <dgm:prSet presAssocID="{0457D00E-A9C0-4D51-BB13-5DDA6B550320}" presName="node" presStyleLbl="node1" presStyleIdx="1" presStyleCnt="4" custScaleX="171266" custLinFactNeighborY="-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199E5-8C11-496C-A0BC-D45B9B531AED}" type="pres">
      <dgm:prSet presAssocID="{D58656E4-24B3-4519-8BB4-516C6F9E3AD0}" presName="sibTrans" presStyleLbl="sibTrans2D1" presStyleIdx="1" presStyleCnt="3" custLinFactNeighborX="15568" custLinFactNeighborY="-22272"/>
      <dgm:spPr/>
      <dgm:t>
        <a:bodyPr/>
        <a:lstStyle/>
        <a:p>
          <a:endParaRPr lang="ru-RU"/>
        </a:p>
      </dgm:t>
    </dgm:pt>
    <dgm:pt modelId="{0E6675C1-0164-4677-A351-20E3B578143C}" type="pres">
      <dgm:prSet presAssocID="{D58656E4-24B3-4519-8BB4-516C6F9E3AD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7659148-7B29-447F-8216-4027BCC87DB8}" type="pres">
      <dgm:prSet presAssocID="{F1C3EE82-8B8A-4639-B9F6-2286D5B2C2CC}" presName="node" presStyleLbl="node1" presStyleIdx="2" presStyleCnt="4" custScaleX="188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1B702-FABA-4195-9D5A-A07A4A1A2BFE}" type="pres">
      <dgm:prSet presAssocID="{48F5187C-9D36-4EB4-A533-10E9662C5758}" presName="sibTrans" presStyleLbl="sibTrans2D1" presStyleIdx="2" presStyleCnt="3" custLinFactNeighborX="11412" custLinFactNeighborY="-22272"/>
      <dgm:spPr/>
      <dgm:t>
        <a:bodyPr/>
        <a:lstStyle/>
        <a:p>
          <a:endParaRPr lang="ru-RU"/>
        </a:p>
      </dgm:t>
    </dgm:pt>
    <dgm:pt modelId="{E84CAC5E-7EB6-4123-9E87-C9C3C687BA4A}" type="pres">
      <dgm:prSet presAssocID="{48F5187C-9D36-4EB4-A533-10E9662C575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5606B2D8-8DD7-4CC4-A4D5-4215B3E63034}" type="pres">
      <dgm:prSet presAssocID="{90DE08FD-81EB-47E3-B36E-23A61BEBFD27}" presName="node" presStyleLbl="node1" presStyleIdx="3" presStyleCnt="4" custScaleX="167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95C817-B693-4183-A679-EB1C73F90BCD}" type="presOf" srcId="{48F5187C-9D36-4EB4-A533-10E9662C5758}" destId="{E84CAC5E-7EB6-4123-9E87-C9C3C687BA4A}" srcOrd="1" destOrd="0" presId="urn:microsoft.com/office/officeart/2005/8/layout/process1"/>
    <dgm:cxn modelId="{009939F9-3222-4857-8D7A-079A29F38A25}" type="presOf" srcId="{51AAF74E-5F7B-4B2E-AED7-497C9345BAE3}" destId="{71DE8149-6514-4FDA-A357-C55319869EE0}" srcOrd="0" destOrd="0" presId="urn:microsoft.com/office/officeart/2005/8/layout/process1"/>
    <dgm:cxn modelId="{9AB3433D-CB2D-4AFB-8A42-4ED9C6886B6A}" type="presOf" srcId="{D58656E4-24B3-4519-8BB4-516C6F9E3AD0}" destId="{0E6675C1-0164-4677-A351-20E3B578143C}" srcOrd="1" destOrd="0" presId="urn:microsoft.com/office/officeart/2005/8/layout/process1"/>
    <dgm:cxn modelId="{ACD6C8AD-8C21-4EA0-8EC2-5DDF8F502C9B}" type="presOf" srcId="{814E3346-4807-408A-A189-AFA30FBAF771}" destId="{45AE5B68-A8CE-43AA-814C-0EB6B0710B43}" srcOrd="1" destOrd="0" presId="urn:microsoft.com/office/officeart/2005/8/layout/process1"/>
    <dgm:cxn modelId="{0D9AE349-C217-49C6-A4CA-F99CB1F0ADAB}" type="presOf" srcId="{F1C3EE82-8B8A-4639-B9F6-2286D5B2C2CC}" destId="{17659148-7B29-447F-8216-4027BCC87DB8}" srcOrd="0" destOrd="0" presId="urn:microsoft.com/office/officeart/2005/8/layout/process1"/>
    <dgm:cxn modelId="{5D3C601B-345A-4BD2-8A8E-03E31685B221}" srcId="{EC0032FA-57B6-46B1-881A-98830EB79976}" destId="{F1C3EE82-8B8A-4639-B9F6-2286D5B2C2CC}" srcOrd="2" destOrd="0" parTransId="{C3873881-3577-475C-9817-DCB51D4EF0DC}" sibTransId="{48F5187C-9D36-4EB4-A533-10E9662C5758}"/>
    <dgm:cxn modelId="{670BAE0C-417B-440B-87AC-9A7B4DC716C6}" type="presOf" srcId="{48F5187C-9D36-4EB4-A533-10E9662C5758}" destId="{3851B702-FABA-4195-9D5A-A07A4A1A2BFE}" srcOrd="0" destOrd="0" presId="urn:microsoft.com/office/officeart/2005/8/layout/process1"/>
    <dgm:cxn modelId="{7F3FCD8A-A2E5-4078-84D4-DEA39707B9F1}" type="presOf" srcId="{814E3346-4807-408A-A189-AFA30FBAF771}" destId="{47E8B093-1A06-47A1-99C4-7BD89C5506D2}" srcOrd="0" destOrd="0" presId="urn:microsoft.com/office/officeart/2005/8/layout/process1"/>
    <dgm:cxn modelId="{2B35845F-9E6C-45A7-B2E3-C66A5D42F5E3}" type="presOf" srcId="{D58656E4-24B3-4519-8BB4-516C6F9E3AD0}" destId="{39E199E5-8C11-496C-A0BC-D45B9B531AED}" srcOrd="0" destOrd="0" presId="urn:microsoft.com/office/officeart/2005/8/layout/process1"/>
    <dgm:cxn modelId="{2933D515-7943-48D2-A9D9-567C30D6D406}" type="presOf" srcId="{EC0032FA-57B6-46B1-881A-98830EB79976}" destId="{8B793F9A-4B8A-4682-8542-CBAF951B7512}" srcOrd="0" destOrd="0" presId="urn:microsoft.com/office/officeart/2005/8/layout/process1"/>
    <dgm:cxn modelId="{241478D1-0BA6-477E-9157-82A7B7E50A22}" srcId="{EC0032FA-57B6-46B1-881A-98830EB79976}" destId="{90DE08FD-81EB-47E3-B36E-23A61BEBFD27}" srcOrd="3" destOrd="0" parTransId="{3CB2FA9F-E07E-4204-89CF-5B0A69C4776F}" sibTransId="{43B819A7-0899-4798-AC95-8E8A758BCBA2}"/>
    <dgm:cxn modelId="{EE5C890D-351A-4581-8FCB-E2824B7E0E1D}" type="presOf" srcId="{90DE08FD-81EB-47E3-B36E-23A61BEBFD27}" destId="{5606B2D8-8DD7-4CC4-A4D5-4215B3E63034}" srcOrd="0" destOrd="0" presId="urn:microsoft.com/office/officeart/2005/8/layout/process1"/>
    <dgm:cxn modelId="{C871EFF5-EB0E-4E8C-B5A6-E3117B34C349}" srcId="{EC0032FA-57B6-46B1-881A-98830EB79976}" destId="{0457D00E-A9C0-4D51-BB13-5DDA6B550320}" srcOrd="1" destOrd="0" parTransId="{4C652E2E-D2BA-4432-8849-12FBC0BB0E8D}" sibTransId="{D58656E4-24B3-4519-8BB4-516C6F9E3AD0}"/>
    <dgm:cxn modelId="{570693EB-9E7C-4D20-AE15-F07A2C1E5753}" type="presOf" srcId="{0457D00E-A9C0-4D51-BB13-5DDA6B550320}" destId="{3B418E6A-C01D-405A-90AB-AAAFC9346983}" srcOrd="0" destOrd="0" presId="urn:microsoft.com/office/officeart/2005/8/layout/process1"/>
    <dgm:cxn modelId="{2A1150C4-3CFF-4682-AAB8-FC973CA8D238}" srcId="{EC0032FA-57B6-46B1-881A-98830EB79976}" destId="{51AAF74E-5F7B-4B2E-AED7-497C9345BAE3}" srcOrd="0" destOrd="0" parTransId="{AB496FCD-A66A-47DA-AB8B-6E56EF463492}" sibTransId="{814E3346-4807-408A-A189-AFA30FBAF771}"/>
    <dgm:cxn modelId="{45CB616B-0D02-461B-8F2C-4F22D9001889}" type="presParOf" srcId="{8B793F9A-4B8A-4682-8542-CBAF951B7512}" destId="{71DE8149-6514-4FDA-A357-C55319869EE0}" srcOrd="0" destOrd="0" presId="urn:microsoft.com/office/officeart/2005/8/layout/process1"/>
    <dgm:cxn modelId="{E94583A5-3A0F-45A6-B1C5-35CC6162E0CE}" type="presParOf" srcId="{8B793F9A-4B8A-4682-8542-CBAF951B7512}" destId="{47E8B093-1A06-47A1-99C4-7BD89C5506D2}" srcOrd="1" destOrd="0" presId="urn:microsoft.com/office/officeart/2005/8/layout/process1"/>
    <dgm:cxn modelId="{618427C6-0560-4A5D-B817-24006CDE296A}" type="presParOf" srcId="{47E8B093-1A06-47A1-99C4-7BD89C5506D2}" destId="{45AE5B68-A8CE-43AA-814C-0EB6B0710B43}" srcOrd="0" destOrd="0" presId="urn:microsoft.com/office/officeart/2005/8/layout/process1"/>
    <dgm:cxn modelId="{61603869-6422-421E-9404-FD6A78A9E98A}" type="presParOf" srcId="{8B793F9A-4B8A-4682-8542-CBAF951B7512}" destId="{3B418E6A-C01D-405A-90AB-AAAFC9346983}" srcOrd="2" destOrd="0" presId="urn:microsoft.com/office/officeart/2005/8/layout/process1"/>
    <dgm:cxn modelId="{4ADBAFB2-DC80-4C60-A631-326D34A65E9F}" type="presParOf" srcId="{8B793F9A-4B8A-4682-8542-CBAF951B7512}" destId="{39E199E5-8C11-496C-A0BC-D45B9B531AED}" srcOrd="3" destOrd="0" presId="urn:microsoft.com/office/officeart/2005/8/layout/process1"/>
    <dgm:cxn modelId="{F9138CA0-1386-4581-A307-D261702A54E7}" type="presParOf" srcId="{39E199E5-8C11-496C-A0BC-D45B9B531AED}" destId="{0E6675C1-0164-4677-A351-20E3B578143C}" srcOrd="0" destOrd="0" presId="urn:microsoft.com/office/officeart/2005/8/layout/process1"/>
    <dgm:cxn modelId="{F1064CD6-70D3-45FC-A12E-35EEF19001E1}" type="presParOf" srcId="{8B793F9A-4B8A-4682-8542-CBAF951B7512}" destId="{17659148-7B29-447F-8216-4027BCC87DB8}" srcOrd="4" destOrd="0" presId="urn:microsoft.com/office/officeart/2005/8/layout/process1"/>
    <dgm:cxn modelId="{6E183BF8-620A-44FF-BD53-667475FE50AA}" type="presParOf" srcId="{8B793F9A-4B8A-4682-8542-CBAF951B7512}" destId="{3851B702-FABA-4195-9D5A-A07A4A1A2BFE}" srcOrd="5" destOrd="0" presId="urn:microsoft.com/office/officeart/2005/8/layout/process1"/>
    <dgm:cxn modelId="{5EBE251D-845C-43DF-826B-1FECFD3050BA}" type="presParOf" srcId="{3851B702-FABA-4195-9D5A-A07A4A1A2BFE}" destId="{E84CAC5E-7EB6-4123-9E87-C9C3C687BA4A}" srcOrd="0" destOrd="0" presId="urn:microsoft.com/office/officeart/2005/8/layout/process1"/>
    <dgm:cxn modelId="{8FADE201-111E-4985-838D-792240909F28}" type="presParOf" srcId="{8B793F9A-4B8A-4682-8542-CBAF951B7512}" destId="{5606B2D8-8DD7-4CC4-A4D5-4215B3E63034}" srcOrd="6" destOrd="0" presId="urn:microsoft.com/office/officeart/2005/8/layout/process1"/>
  </dgm:cxnLst>
  <dgm:bg>
    <a:solidFill>
      <a:schemeClr val="accent6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FDD430-BF75-452A-86DD-7212AD02906F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B066844-BD50-4617-B82E-201659BB41B7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Игровые приемы помогают педагогу сделать процесс обучения занимательным, соответствующим возрастным особенностям дошкольников (особенно это относится к младшему дошкольному возраст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у)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1109746-4DA3-4846-AC8B-2E6387B8C7F5}" type="parTrans" cxnId="{05167F22-0709-408A-A177-9D92E56ECDA1}">
      <dgm:prSet/>
      <dgm:spPr/>
      <dgm:t>
        <a:bodyPr/>
        <a:lstStyle/>
        <a:p>
          <a:endParaRPr lang="ru-RU"/>
        </a:p>
      </dgm:t>
    </dgm:pt>
    <dgm:pt modelId="{052C4080-9DB4-49F0-A86D-3D1B1AB55B29}" type="sibTrans" cxnId="{05167F22-0709-408A-A177-9D92E56ECDA1}">
      <dgm:prSet/>
      <dgm:spPr/>
      <dgm:t>
        <a:bodyPr/>
        <a:lstStyle/>
        <a:p>
          <a:endParaRPr lang="ru-RU"/>
        </a:p>
      </dgm:t>
    </dgm:pt>
    <dgm:pt modelId="{62FEC91F-9AD8-431A-AE98-444843E3E412}">
      <dgm:prSet/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Позволяют представить неинтересную для детей учебную задачу </a:t>
          </a:r>
        </a:p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в занимательной форме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C5C5648-7566-4D29-B97F-BB28BA6E0BDD}" type="parTrans" cxnId="{68E7AE21-5CDF-4D4F-91B3-64F659B16D4C}">
      <dgm:prSet/>
      <dgm:spPr/>
      <dgm:t>
        <a:bodyPr/>
        <a:lstStyle/>
        <a:p>
          <a:endParaRPr lang="ru-RU"/>
        </a:p>
      </dgm:t>
    </dgm:pt>
    <dgm:pt modelId="{8B664A1C-ABA3-4520-9739-A8C6F0AF6DEE}" type="sibTrans" cxnId="{68E7AE21-5CDF-4D4F-91B3-64F659B16D4C}">
      <dgm:prSet/>
      <dgm:spPr/>
      <dgm:t>
        <a:bodyPr/>
        <a:lstStyle/>
        <a:p>
          <a:endParaRPr lang="ru-RU"/>
        </a:p>
      </dgm:t>
    </dgm:pt>
    <dgm:pt modelId="{14377E1E-99F7-44CE-AB96-BE52E62A2FE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Дают возможность многократно упражнять детей при формировании </a:t>
          </a:r>
        </a:p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какого-либо умения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499C93D-9814-4EA8-A077-99AC3B254775}" type="parTrans" cxnId="{262FC0F0-A77F-4A51-8CE9-1EA36B97D402}">
      <dgm:prSet/>
      <dgm:spPr/>
      <dgm:t>
        <a:bodyPr/>
        <a:lstStyle/>
        <a:p>
          <a:endParaRPr lang="ru-RU"/>
        </a:p>
      </dgm:t>
    </dgm:pt>
    <dgm:pt modelId="{415375AD-E1A0-4F06-8689-1C3609BA75F8}" type="sibTrans" cxnId="{262FC0F0-A77F-4A51-8CE9-1EA36B97D402}">
      <dgm:prSet/>
      <dgm:spPr/>
      <dgm:t>
        <a:bodyPr/>
        <a:lstStyle/>
        <a:p>
          <a:endParaRPr lang="ru-RU"/>
        </a:p>
      </dgm:t>
    </dgm:pt>
    <dgm:pt modelId="{79128D46-3CF8-414F-806C-9B72F6F724E8}">
      <dgm:prSet/>
      <dgm:spPr/>
      <dgm:t>
        <a:bodyPr/>
        <a:lstStyle/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Играют роль мотива, побуждающего детей к качественному</a:t>
          </a:r>
        </a:p>
        <a:p>
          <a:pPr algn="ctr" rtl="0"/>
          <a:r>
            <a:rPr lang="ru-RU" b="1" dirty="0" smtClean="0">
              <a:latin typeface="Times New Roman" pitchFamily="18" charset="0"/>
              <a:cs typeface="Times New Roman" pitchFamily="18" charset="0"/>
            </a:rPr>
            <a:t> выполнению задания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6CEFC77-7677-4457-B47B-7521436FC6F1}" type="parTrans" cxnId="{A1F9FCC1-E9AA-4CC2-8CF9-EFC93A5D1D66}">
      <dgm:prSet/>
      <dgm:spPr/>
      <dgm:t>
        <a:bodyPr/>
        <a:lstStyle/>
        <a:p>
          <a:endParaRPr lang="ru-RU"/>
        </a:p>
      </dgm:t>
    </dgm:pt>
    <dgm:pt modelId="{117FC969-C156-4E7D-A703-D9E18A15E6A0}" type="sibTrans" cxnId="{A1F9FCC1-E9AA-4CC2-8CF9-EFC93A5D1D66}">
      <dgm:prSet/>
      <dgm:spPr/>
      <dgm:t>
        <a:bodyPr/>
        <a:lstStyle/>
        <a:p>
          <a:endParaRPr lang="ru-RU"/>
        </a:p>
      </dgm:t>
    </dgm:pt>
    <dgm:pt modelId="{633901E8-CDEC-415E-9927-87E0C244F466}" type="pres">
      <dgm:prSet presAssocID="{E0FDD430-BF75-452A-86DD-7212AD0290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D7833A-6235-4097-9E3F-3E130D5301CA}" type="pres">
      <dgm:prSet presAssocID="{0B066844-BD50-4617-B82E-201659BB41B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AB0E1-ABC8-4B8F-8B87-26E65F9EDD0C}" type="pres">
      <dgm:prSet presAssocID="{052C4080-9DB4-49F0-A86D-3D1B1AB55B29}" presName="spacer" presStyleCnt="0"/>
      <dgm:spPr/>
    </dgm:pt>
    <dgm:pt modelId="{22CF0B90-EC58-491D-A02D-F5334E6D7C99}" type="pres">
      <dgm:prSet presAssocID="{62FEC91F-9AD8-431A-AE98-444843E3E41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3B3A6C-B7A8-4C0E-A93D-9C3ECDE5BA2E}" type="pres">
      <dgm:prSet presAssocID="{8B664A1C-ABA3-4520-9739-A8C6F0AF6DEE}" presName="spacer" presStyleCnt="0"/>
      <dgm:spPr/>
    </dgm:pt>
    <dgm:pt modelId="{CA7F7582-031E-47BB-8683-D9EF61F38047}" type="pres">
      <dgm:prSet presAssocID="{14377E1E-99F7-44CE-AB96-BE52E62A2FE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94A0E-785C-4C0D-BA0C-B2A5A8615E64}" type="pres">
      <dgm:prSet presAssocID="{415375AD-E1A0-4F06-8689-1C3609BA75F8}" presName="spacer" presStyleCnt="0"/>
      <dgm:spPr/>
    </dgm:pt>
    <dgm:pt modelId="{BC490CA6-73DB-4232-8351-A1A11201E3E3}" type="pres">
      <dgm:prSet presAssocID="{79128D46-3CF8-414F-806C-9B72F6F724E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426559-9CE3-4263-AA8A-19AA91751B07}" type="presOf" srcId="{79128D46-3CF8-414F-806C-9B72F6F724E8}" destId="{BC490CA6-73DB-4232-8351-A1A11201E3E3}" srcOrd="0" destOrd="0" presId="urn:microsoft.com/office/officeart/2005/8/layout/vList2"/>
    <dgm:cxn modelId="{84FDA440-52B7-45E3-86EB-C39DFD1265DB}" type="presOf" srcId="{62FEC91F-9AD8-431A-AE98-444843E3E412}" destId="{22CF0B90-EC58-491D-A02D-F5334E6D7C99}" srcOrd="0" destOrd="0" presId="urn:microsoft.com/office/officeart/2005/8/layout/vList2"/>
    <dgm:cxn modelId="{F91A8845-EF1E-4F7B-A413-299B87EB6ABC}" type="presOf" srcId="{0B066844-BD50-4617-B82E-201659BB41B7}" destId="{0DD7833A-6235-4097-9E3F-3E130D5301CA}" srcOrd="0" destOrd="0" presId="urn:microsoft.com/office/officeart/2005/8/layout/vList2"/>
    <dgm:cxn modelId="{D69D6973-CB99-4BF3-A727-BA17AAA76CE6}" type="presOf" srcId="{E0FDD430-BF75-452A-86DD-7212AD02906F}" destId="{633901E8-CDEC-415E-9927-87E0C244F466}" srcOrd="0" destOrd="0" presId="urn:microsoft.com/office/officeart/2005/8/layout/vList2"/>
    <dgm:cxn modelId="{262FC0F0-A77F-4A51-8CE9-1EA36B97D402}" srcId="{E0FDD430-BF75-452A-86DD-7212AD02906F}" destId="{14377E1E-99F7-44CE-AB96-BE52E62A2FE3}" srcOrd="2" destOrd="0" parTransId="{8499C93D-9814-4EA8-A077-99AC3B254775}" sibTransId="{415375AD-E1A0-4F06-8689-1C3609BA75F8}"/>
    <dgm:cxn modelId="{05167F22-0709-408A-A177-9D92E56ECDA1}" srcId="{E0FDD430-BF75-452A-86DD-7212AD02906F}" destId="{0B066844-BD50-4617-B82E-201659BB41B7}" srcOrd="0" destOrd="0" parTransId="{11109746-4DA3-4846-AC8B-2E6387B8C7F5}" sibTransId="{052C4080-9DB4-49F0-A86D-3D1B1AB55B29}"/>
    <dgm:cxn modelId="{68E7AE21-5CDF-4D4F-91B3-64F659B16D4C}" srcId="{E0FDD430-BF75-452A-86DD-7212AD02906F}" destId="{62FEC91F-9AD8-431A-AE98-444843E3E412}" srcOrd="1" destOrd="0" parTransId="{7C5C5648-7566-4D29-B97F-BB28BA6E0BDD}" sibTransId="{8B664A1C-ABA3-4520-9739-A8C6F0AF6DEE}"/>
    <dgm:cxn modelId="{A1F9FCC1-E9AA-4CC2-8CF9-EFC93A5D1D66}" srcId="{E0FDD430-BF75-452A-86DD-7212AD02906F}" destId="{79128D46-3CF8-414F-806C-9B72F6F724E8}" srcOrd="3" destOrd="0" parTransId="{96CEFC77-7677-4457-B47B-7521436FC6F1}" sibTransId="{117FC969-C156-4E7D-A703-D9E18A15E6A0}"/>
    <dgm:cxn modelId="{2672C2C1-835E-4BC2-A99E-5FA14C413ED6}" type="presOf" srcId="{14377E1E-99F7-44CE-AB96-BE52E62A2FE3}" destId="{CA7F7582-031E-47BB-8683-D9EF61F38047}" srcOrd="0" destOrd="0" presId="urn:microsoft.com/office/officeart/2005/8/layout/vList2"/>
    <dgm:cxn modelId="{09DD8DDD-1446-4FBB-A661-F3574DE08A78}" type="presParOf" srcId="{633901E8-CDEC-415E-9927-87E0C244F466}" destId="{0DD7833A-6235-4097-9E3F-3E130D5301CA}" srcOrd="0" destOrd="0" presId="urn:microsoft.com/office/officeart/2005/8/layout/vList2"/>
    <dgm:cxn modelId="{AFE27DFB-7F15-46B6-8CA3-895A49205BE2}" type="presParOf" srcId="{633901E8-CDEC-415E-9927-87E0C244F466}" destId="{956AB0E1-ABC8-4B8F-8B87-26E65F9EDD0C}" srcOrd="1" destOrd="0" presId="urn:microsoft.com/office/officeart/2005/8/layout/vList2"/>
    <dgm:cxn modelId="{4C15029C-5F68-4255-B84F-4E7A09447CB2}" type="presParOf" srcId="{633901E8-CDEC-415E-9927-87E0C244F466}" destId="{22CF0B90-EC58-491D-A02D-F5334E6D7C99}" srcOrd="2" destOrd="0" presId="urn:microsoft.com/office/officeart/2005/8/layout/vList2"/>
    <dgm:cxn modelId="{B4254E84-98B5-4BAD-913B-785AB394236C}" type="presParOf" srcId="{633901E8-CDEC-415E-9927-87E0C244F466}" destId="{7E3B3A6C-B7A8-4C0E-A93D-9C3ECDE5BA2E}" srcOrd="3" destOrd="0" presId="urn:microsoft.com/office/officeart/2005/8/layout/vList2"/>
    <dgm:cxn modelId="{4DA7DDCF-F524-4AA6-BE74-C221E21B9049}" type="presParOf" srcId="{633901E8-CDEC-415E-9927-87E0C244F466}" destId="{CA7F7582-031E-47BB-8683-D9EF61F38047}" srcOrd="4" destOrd="0" presId="urn:microsoft.com/office/officeart/2005/8/layout/vList2"/>
    <dgm:cxn modelId="{911D3185-1758-4C14-A099-9EF0F57CB592}" type="presParOf" srcId="{633901E8-CDEC-415E-9927-87E0C244F466}" destId="{57E94A0E-785C-4C0D-BA0C-B2A5A8615E64}" srcOrd="5" destOrd="0" presId="urn:microsoft.com/office/officeart/2005/8/layout/vList2"/>
    <dgm:cxn modelId="{AE4B591D-45BC-4E30-9FD1-21F3F2BF384E}" type="presParOf" srcId="{633901E8-CDEC-415E-9927-87E0C244F466}" destId="{BC490CA6-73DB-4232-8351-A1A11201E3E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1047AC-6A74-460A-B6C6-C3239A98007F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D1FC50E3-64A4-4AF7-AD08-87206C5BF093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?</a:t>
          </a:r>
          <a:endParaRPr lang="ru-RU" sz="5400" dirty="0">
            <a:latin typeface="Times New Roman" pitchFamily="18" charset="0"/>
            <a:cs typeface="Times New Roman" pitchFamily="18" charset="0"/>
          </a:endParaRPr>
        </a:p>
      </dgm:t>
    </dgm:pt>
    <dgm:pt modelId="{6CAED24C-D136-457D-B080-F4A85595C723}" type="parTrans" cxnId="{C318985E-8832-4394-A74C-19C79FF9AD3A}">
      <dgm:prSet/>
      <dgm:spPr/>
      <dgm:t>
        <a:bodyPr/>
        <a:lstStyle/>
        <a:p>
          <a:endParaRPr lang="ru-RU"/>
        </a:p>
      </dgm:t>
    </dgm:pt>
    <dgm:pt modelId="{1C4E9EBC-478B-465B-98B1-748A94940652}" type="sibTrans" cxnId="{C318985E-8832-4394-A74C-19C79FF9AD3A}">
      <dgm:prSet/>
      <dgm:spPr/>
      <dgm:t>
        <a:bodyPr/>
        <a:lstStyle/>
        <a:p>
          <a:endParaRPr lang="ru-RU"/>
        </a:p>
      </dgm:t>
    </dgm:pt>
    <dgm:pt modelId="{911C518D-6649-4C4D-93D6-3542326FD8F2}">
      <dgm:prSet phldrT="[Текст]"/>
      <dgm:spPr>
        <a:solidFill>
          <a:srgbClr val="92D050"/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Быстрая, мощная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E7182C0-B247-4EA3-B1B3-1855B257C500}" type="parTrans" cxnId="{CB727F55-9243-42F0-9FD3-ECD3366D5EFE}">
      <dgm:prSet/>
      <dgm:spPr/>
      <dgm:t>
        <a:bodyPr/>
        <a:lstStyle/>
        <a:p>
          <a:endParaRPr lang="ru-RU"/>
        </a:p>
      </dgm:t>
    </dgm:pt>
    <dgm:pt modelId="{1F15881F-5E51-417E-809A-ADC7D6E524DD}" type="sibTrans" cxnId="{CB727F55-9243-42F0-9FD3-ECD3366D5EFE}">
      <dgm:prSet/>
      <dgm:spPr/>
      <dgm:t>
        <a:bodyPr/>
        <a:lstStyle/>
        <a:p>
          <a:endParaRPr lang="ru-RU"/>
        </a:p>
      </dgm:t>
    </dgm:pt>
    <dgm:pt modelId="{CA863F14-8160-4869-81AE-B0A011CA2472}">
      <dgm:prSet phldrT="[Текст]"/>
      <dgm:spPr>
        <a:solidFill>
          <a:srgbClr val="5FCBEF"/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Едет, обгоняет, тормозит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C767364-D271-4EB0-81D2-8BEDCF0B3C06}" type="parTrans" cxnId="{FF531812-FED8-4580-A3F5-882DCF28ABF5}">
      <dgm:prSet/>
      <dgm:spPr/>
      <dgm:t>
        <a:bodyPr/>
        <a:lstStyle/>
        <a:p>
          <a:endParaRPr lang="ru-RU"/>
        </a:p>
      </dgm:t>
    </dgm:pt>
    <dgm:pt modelId="{A4F301B6-4C79-4891-AB6D-08C87D49BF4D}" type="sibTrans" cxnId="{FF531812-FED8-4580-A3F5-882DCF28ABF5}">
      <dgm:prSet/>
      <dgm:spPr/>
      <dgm:t>
        <a:bodyPr/>
        <a:lstStyle/>
        <a:p>
          <a:endParaRPr lang="ru-RU"/>
        </a:p>
      </dgm:t>
    </dgm:pt>
    <dgm:pt modelId="{BCA6E31E-312F-4DC8-83B9-CE6C75CFF9DE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Я люблю кататься по городу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32D1ABE-E7C6-40A8-805B-4A1984BF0436}" type="parTrans" cxnId="{09E6B6F3-E9A8-421C-9B76-66F9947EEE01}">
      <dgm:prSet/>
      <dgm:spPr/>
      <dgm:t>
        <a:bodyPr/>
        <a:lstStyle/>
        <a:p>
          <a:endParaRPr lang="ru-RU"/>
        </a:p>
      </dgm:t>
    </dgm:pt>
    <dgm:pt modelId="{5E22B17F-07AE-4593-8BB7-F48FC4CD17A0}" type="sibTrans" cxnId="{09E6B6F3-E9A8-421C-9B76-66F9947EEE01}">
      <dgm:prSet/>
      <dgm:spPr/>
      <dgm:t>
        <a:bodyPr/>
        <a:lstStyle/>
        <a:p>
          <a:endParaRPr lang="ru-RU"/>
        </a:p>
      </dgm:t>
    </dgm:pt>
    <dgm:pt modelId="{F3598B8C-3D01-43DF-B9F2-01D946F3D9CC}">
      <dgm:prSet phldrT="[Текст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Транспорт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4BB65C9-A1B6-44D9-84D3-4D933582B571}" type="parTrans" cxnId="{28245A95-379F-478C-BD04-FB6514BF7FDF}">
      <dgm:prSet/>
      <dgm:spPr/>
      <dgm:t>
        <a:bodyPr/>
        <a:lstStyle/>
        <a:p>
          <a:endParaRPr lang="ru-RU"/>
        </a:p>
      </dgm:t>
    </dgm:pt>
    <dgm:pt modelId="{3B400420-DCDF-4EE0-82EE-54B650936A3D}" type="sibTrans" cxnId="{28245A95-379F-478C-BD04-FB6514BF7FDF}">
      <dgm:prSet/>
      <dgm:spPr/>
      <dgm:t>
        <a:bodyPr/>
        <a:lstStyle/>
        <a:p>
          <a:endParaRPr lang="ru-RU"/>
        </a:p>
      </dgm:t>
    </dgm:pt>
    <dgm:pt modelId="{224F1CBB-A800-4C7B-883C-BFC51EA4AF9C}" type="pres">
      <dgm:prSet presAssocID="{EC1047AC-6A74-460A-B6C6-C3239A98007F}" presName="Name0" presStyleCnt="0">
        <dgm:presLayoutVars>
          <dgm:dir/>
          <dgm:animLvl val="lvl"/>
          <dgm:resizeHandles val="exact"/>
        </dgm:presLayoutVars>
      </dgm:prSet>
      <dgm:spPr/>
    </dgm:pt>
    <dgm:pt modelId="{199362FE-8447-4BBE-A831-B152A922D40B}" type="pres">
      <dgm:prSet presAssocID="{D1FC50E3-64A4-4AF7-AD08-87206C5BF093}" presName="Name8" presStyleCnt="0"/>
      <dgm:spPr/>
    </dgm:pt>
    <dgm:pt modelId="{7600AA03-6C06-4745-BFDB-9210546EE1DC}" type="pres">
      <dgm:prSet presAssocID="{D1FC50E3-64A4-4AF7-AD08-87206C5BF093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A65FD-76DF-4777-8287-337B9659FD77}" type="pres">
      <dgm:prSet presAssocID="{D1FC50E3-64A4-4AF7-AD08-87206C5BF0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ADF4C-D006-4D30-95A0-6112414368D1}" type="pres">
      <dgm:prSet presAssocID="{911C518D-6649-4C4D-93D6-3542326FD8F2}" presName="Name8" presStyleCnt="0"/>
      <dgm:spPr/>
    </dgm:pt>
    <dgm:pt modelId="{7CEB1A89-B8BD-4622-AABC-2A8DE2AC9802}" type="pres">
      <dgm:prSet presAssocID="{911C518D-6649-4C4D-93D6-3542326FD8F2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E8102-54F9-4407-B0C4-264390F82911}" type="pres">
      <dgm:prSet presAssocID="{911C518D-6649-4C4D-93D6-3542326FD8F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3B2A1-4E16-46EC-801E-A14AF724E86F}" type="pres">
      <dgm:prSet presAssocID="{CA863F14-8160-4869-81AE-B0A011CA2472}" presName="Name8" presStyleCnt="0"/>
      <dgm:spPr/>
    </dgm:pt>
    <dgm:pt modelId="{433C0781-3CF2-4866-A2B4-BF97E608EF2E}" type="pres">
      <dgm:prSet presAssocID="{CA863F14-8160-4869-81AE-B0A011CA2472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1BB54-D429-41DF-B7C1-1E9A05615D26}" type="pres">
      <dgm:prSet presAssocID="{CA863F14-8160-4869-81AE-B0A011CA24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6A693-75B0-4965-9B4C-1D63C57FBA40}" type="pres">
      <dgm:prSet presAssocID="{BCA6E31E-312F-4DC8-83B9-CE6C75CFF9DE}" presName="Name8" presStyleCnt="0"/>
      <dgm:spPr/>
    </dgm:pt>
    <dgm:pt modelId="{C0601AD7-DAF0-4E80-AD4D-FA72795CA237}" type="pres">
      <dgm:prSet presAssocID="{BCA6E31E-312F-4DC8-83B9-CE6C75CFF9DE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0F8A1C-9A6E-4EC1-9667-59DA89E6E02C}" type="pres">
      <dgm:prSet presAssocID="{BCA6E31E-312F-4DC8-83B9-CE6C75CFF9D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D6943-58BC-475A-878F-1597ABFD6D96}" type="pres">
      <dgm:prSet presAssocID="{F3598B8C-3D01-43DF-B9F2-01D946F3D9CC}" presName="Name8" presStyleCnt="0"/>
      <dgm:spPr/>
    </dgm:pt>
    <dgm:pt modelId="{E216F240-93F5-4FDD-8A49-1B681E77E4E4}" type="pres">
      <dgm:prSet presAssocID="{F3598B8C-3D01-43DF-B9F2-01D946F3D9CC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4A3CA5-13E5-4B6B-96D3-B3FA5B09B420}" type="pres">
      <dgm:prSet presAssocID="{F3598B8C-3D01-43DF-B9F2-01D946F3D9C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245A95-379F-478C-BD04-FB6514BF7FDF}" srcId="{EC1047AC-6A74-460A-B6C6-C3239A98007F}" destId="{F3598B8C-3D01-43DF-B9F2-01D946F3D9CC}" srcOrd="4" destOrd="0" parTransId="{74BB65C9-A1B6-44D9-84D3-4D933582B571}" sibTransId="{3B400420-DCDF-4EE0-82EE-54B650936A3D}"/>
    <dgm:cxn modelId="{C318985E-8832-4394-A74C-19C79FF9AD3A}" srcId="{EC1047AC-6A74-460A-B6C6-C3239A98007F}" destId="{D1FC50E3-64A4-4AF7-AD08-87206C5BF093}" srcOrd="0" destOrd="0" parTransId="{6CAED24C-D136-457D-B080-F4A85595C723}" sibTransId="{1C4E9EBC-478B-465B-98B1-748A94940652}"/>
    <dgm:cxn modelId="{D763521E-AE33-4DAB-BD43-3417194927BD}" type="presOf" srcId="{EC1047AC-6A74-460A-B6C6-C3239A98007F}" destId="{224F1CBB-A800-4C7B-883C-BFC51EA4AF9C}" srcOrd="0" destOrd="0" presId="urn:microsoft.com/office/officeart/2005/8/layout/pyramid1"/>
    <dgm:cxn modelId="{8D7276B4-90BC-447C-BCF3-1ED7982D888A}" type="presOf" srcId="{911C518D-6649-4C4D-93D6-3542326FD8F2}" destId="{7CEB1A89-B8BD-4622-AABC-2A8DE2AC9802}" srcOrd="0" destOrd="0" presId="urn:microsoft.com/office/officeart/2005/8/layout/pyramid1"/>
    <dgm:cxn modelId="{FF531812-FED8-4580-A3F5-882DCF28ABF5}" srcId="{EC1047AC-6A74-460A-B6C6-C3239A98007F}" destId="{CA863F14-8160-4869-81AE-B0A011CA2472}" srcOrd="2" destOrd="0" parTransId="{8C767364-D271-4EB0-81D2-8BEDCF0B3C06}" sibTransId="{A4F301B6-4C79-4891-AB6D-08C87D49BF4D}"/>
    <dgm:cxn modelId="{45389727-674D-4662-BEA4-ABD14A9782F1}" type="presOf" srcId="{BCA6E31E-312F-4DC8-83B9-CE6C75CFF9DE}" destId="{C0601AD7-DAF0-4E80-AD4D-FA72795CA237}" srcOrd="0" destOrd="0" presId="urn:microsoft.com/office/officeart/2005/8/layout/pyramid1"/>
    <dgm:cxn modelId="{CB727F55-9243-42F0-9FD3-ECD3366D5EFE}" srcId="{EC1047AC-6A74-460A-B6C6-C3239A98007F}" destId="{911C518D-6649-4C4D-93D6-3542326FD8F2}" srcOrd="1" destOrd="0" parTransId="{9E7182C0-B247-4EA3-B1B3-1855B257C500}" sibTransId="{1F15881F-5E51-417E-809A-ADC7D6E524DD}"/>
    <dgm:cxn modelId="{37ADA63E-6AE8-44EB-B72C-72A0CECA1EF7}" type="presOf" srcId="{CA863F14-8160-4869-81AE-B0A011CA2472}" destId="{1131BB54-D429-41DF-B7C1-1E9A05615D26}" srcOrd="1" destOrd="0" presId="urn:microsoft.com/office/officeart/2005/8/layout/pyramid1"/>
    <dgm:cxn modelId="{4DD23A57-30E1-44DE-A429-8BDEC867CBE0}" type="presOf" srcId="{D1FC50E3-64A4-4AF7-AD08-87206C5BF093}" destId="{013A65FD-76DF-4777-8287-337B9659FD77}" srcOrd="1" destOrd="0" presId="urn:microsoft.com/office/officeart/2005/8/layout/pyramid1"/>
    <dgm:cxn modelId="{2FB919F1-493D-4764-9B04-07B65ED2D182}" type="presOf" srcId="{911C518D-6649-4C4D-93D6-3542326FD8F2}" destId="{761E8102-54F9-4407-B0C4-264390F82911}" srcOrd="1" destOrd="0" presId="urn:microsoft.com/office/officeart/2005/8/layout/pyramid1"/>
    <dgm:cxn modelId="{D35B79F0-0368-4314-9B55-DCC49D09F8A3}" type="presOf" srcId="{BCA6E31E-312F-4DC8-83B9-CE6C75CFF9DE}" destId="{F00F8A1C-9A6E-4EC1-9667-59DA89E6E02C}" srcOrd="1" destOrd="0" presId="urn:microsoft.com/office/officeart/2005/8/layout/pyramid1"/>
    <dgm:cxn modelId="{8CF0CF82-F98F-4C00-A169-0E911B7DA29B}" type="presOf" srcId="{F3598B8C-3D01-43DF-B9F2-01D946F3D9CC}" destId="{524A3CA5-13E5-4B6B-96D3-B3FA5B09B420}" srcOrd="1" destOrd="0" presId="urn:microsoft.com/office/officeart/2005/8/layout/pyramid1"/>
    <dgm:cxn modelId="{434F6F75-04DB-4D2B-86FC-A4AE8CAD57A7}" type="presOf" srcId="{D1FC50E3-64A4-4AF7-AD08-87206C5BF093}" destId="{7600AA03-6C06-4745-BFDB-9210546EE1DC}" srcOrd="0" destOrd="0" presId="urn:microsoft.com/office/officeart/2005/8/layout/pyramid1"/>
    <dgm:cxn modelId="{09E6B6F3-E9A8-421C-9B76-66F9947EEE01}" srcId="{EC1047AC-6A74-460A-B6C6-C3239A98007F}" destId="{BCA6E31E-312F-4DC8-83B9-CE6C75CFF9DE}" srcOrd="3" destOrd="0" parTransId="{932D1ABE-E7C6-40A8-805B-4A1984BF0436}" sibTransId="{5E22B17F-07AE-4593-8BB7-F48FC4CD17A0}"/>
    <dgm:cxn modelId="{B8DA03E6-8820-4158-A582-19B686DCFD45}" type="presOf" srcId="{CA863F14-8160-4869-81AE-B0A011CA2472}" destId="{433C0781-3CF2-4866-A2B4-BF97E608EF2E}" srcOrd="0" destOrd="0" presId="urn:microsoft.com/office/officeart/2005/8/layout/pyramid1"/>
    <dgm:cxn modelId="{690649B8-629F-4D6A-AE22-6EC2475DE714}" type="presOf" srcId="{F3598B8C-3D01-43DF-B9F2-01D946F3D9CC}" destId="{E216F240-93F5-4FDD-8A49-1B681E77E4E4}" srcOrd="0" destOrd="0" presId="urn:microsoft.com/office/officeart/2005/8/layout/pyramid1"/>
    <dgm:cxn modelId="{7A44D875-89C5-4921-83A6-4FF894F3DD72}" type="presParOf" srcId="{224F1CBB-A800-4C7B-883C-BFC51EA4AF9C}" destId="{199362FE-8447-4BBE-A831-B152A922D40B}" srcOrd="0" destOrd="0" presId="urn:microsoft.com/office/officeart/2005/8/layout/pyramid1"/>
    <dgm:cxn modelId="{59D9EFB6-B99D-4908-A781-B8E4985398EC}" type="presParOf" srcId="{199362FE-8447-4BBE-A831-B152A922D40B}" destId="{7600AA03-6C06-4745-BFDB-9210546EE1DC}" srcOrd="0" destOrd="0" presId="urn:microsoft.com/office/officeart/2005/8/layout/pyramid1"/>
    <dgm:cxn modelId="{303AC493-1ABB-43BF-A1F1-815E576D067B}" type="presParOf" srcId="{199362FE-8447-4BBE-A831-B152A922D40B}" destId="{013A65FD-76DF-4777-8287-337B9659FD77}" srcOrd="1" destOrd="0" presId="urn:microsoft.com/office/officeart/2005/8/layout/pyramid1"/>
    <dgm:cxn modelId="{BD151258-4B62-4F1D-BA6F-868EB5217360}" type="presParOf" srcId="{224F1CBB-A800-4C7B-883C-BFC51EA4AF9C}" destId="{A1DADF4C-D006-4D30-95A0-6112414368D1}" srcOrd="1" destOrd="0" presId="urn:microsoft.com/office/officeart/2005/8/layout/pyramid1"/>
    <dgm:cxn modelId="{EE7F4066-FBEA-45E0-9889-42EC2D82BA81}" type="presParOf" srcId="{A1DADF4C-D006-4D30-95A0-6112414368D1}" destId="{7CEB1A89-B8BD-4622-AABC-2A8DE2AC9802}" srcOrd="0" destOrd="0" presId="urn:microsoft.com/office/officeart/2005/8/layout/pyramid1"/>
    <dgm:cxn modelId="{99B11EF1-D9A7-4F01-B345-F615BCF08C6E}" type="presParOf" srcId="{A1DADF4C-D006-4D30-95A0-6112414368D1}" destId="{761E8102-54F9-4407-B0C4-264390F82911}" srcOrd="1" destOrd="0" presId="urn:microsoft.com/office/officeart/2005/8/layout/pyramid1"/>
    <dgm:cxn modelId="{45010884-7F0C-4D52-8D71-484A2186D682}" type="presParOf" srcId="{224F1CBB-A800-4C7B-883C-BFC51EA4AF9C}" destId="{4E43B2A1-4E16-46EC-801E-A14AF724E86F}" srcOrd="2" destOrd="0" presId="urn:microsoft.com/office/officeart/2005/8/layout/pyramid1"/>
    <dgm:cxn modelId="{735C05FD-1728-496A-829E-D8E487A09E78}" type="presParOf" srcId="{4E43B2A1-4E16-46EC-801E-A14AF724E86F}" destId="{433C0781-3CF2-4866-A2B4-BF97E608EF2E}" srcOrd="0" destOrd="0" presId="urn:microsoft.com/office/officeart/2005/8/layout/pyramid1"/>
    <dgm:cxn modelId="{865949C4-56D8-47FB-9C45-CC6D9BE9BE7B}" type="presParOf" srcId="{4E43B2A1-4E16-46EC-801E-A14AF724E86F}" destId="{1131BB54-D429-41DF-B7C1-1E9A05615D26}" srcOrd="1" destOrd="0" presId="urn:microsoft.com/office/officeart/2005/8/layout/pyramid1"/>
    <dgm:cxn modelId="{CFC68580-799E-46BB-BE0C-0AB8269AE3EB}" type="presParOf" srcId="{224F1CBB-A800-4C7B-883C-BFC51EA4AF9C}" destId="{F866A693-75B0-4965-9B4C-1D63C57FBA40}" srcOrd="3" destOrd="0" presId="urn:microsoft.com/office/officeart/2005/8/layout/pyramid1"/>
    <dgm:cxn modelId="{C853CDD3-7949-460C-A106-CFAAFA5EB007}" type="presParOf" srcId="{F866A693-75B0-4965-9B4C-1D63C57FBA40}" destId="{C0601AD7-DAF0-4E80-AD4D-FA72795CA237}" srcOrd="0" destOrd="0" presId="urn:microsoft.com/office/officeart/2005/8/layout/pyramid1"/>
    <dgm:cxn modelId="{68EBB9D6-A848-4302-BCE0-2F2388DF7F29}" type="presParOf" srcId="{F866A693-75B0-4965-9B4C-1D63C57FBA40}" destId="{F00F8A1C-9A6E-4EC1-9667-59DA89E6E02C}" srcOrd="1" destOrd="0" presId="urn:microsoft.com/office/officeart/2005/8/layout/pyramid1"/>
    <dgm:cxn modelId="{B2FC2191-EAC5-4B13-94BD-C7D06C5F80D3}" type="presParOf" srcId="{224F1CBB-A800-4C7B-883C-BFC51EA4AF9C}" destId="{A68D6943-58BC-475A-878F-1597ABFD6D96}" srcOrd="4" destOrd="0" presId="urn:microsoft.com/office/officeart/2005/8/layout/pyramid1"/>
    <dgm:cxn modelId="{FC6EFE68-7C78-48AE-A72F-98AA6193C24E}" type="presParOf" srcId="{A68D6943-58BC-475A-878F-1597ABFD6D96}" destId="{E216F240-93F5-4FDD-8A49-1B681E77E4E4}" srcOrd="0" destOrd="0" presId="urn:microsoft.com/office/officeart/2005/8/layout/pyramid1"/>
    <dgm:cxn modelId="{9E631C9B-6EAC-4017-8149-79B38A95A979}" type="presParOf" srcId="{A68D6943-58BC-475A-878F-1597ABFD6D96}" destId="{524A3CA5-13E5-4B6B-96D3-B3FA5B09B42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0A52ED-7BBC-4CC5-97D4-D7D04D887741}">
      <dsp:nvSpPr>
        <dsp:cNvPr id="0" name=""/>
        <dsp:cNvSpPr/>
      </dsp:nvSpPr>
      <dsp:spPr>
        <a:xfrm rot="10800000">
          <a:off x="2229860" y="1200190"/>
          <a:ext cx="5963067" cy="2814236"/>
        </a:xfrm>
        <a:prstGeom prst="homePlate">
          <a:avLst/>
        </a:prstGeom>
        <a:gradFill rotWithShape="1">
          <a:gsLst>
            <a:gs pos="0">
              <a:schemeClr val="accent3">
                <a:tint val="62000"/>
                <a:satMod val="180000"/>
              </a:schemeClr>
            </a:gs>
            <a:gs pos="65000">
              <a:schemeClr val="accent3">
                <a:tint val="32000"/>
                <a:satMod val="250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24100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«Учите ребенка каким-нибудь пяти неизвестным ему словам, и он будет долго и напрасно мучиться над ними; но свяжите с картинками двадцать таких слов - и ребенок усвоит их на лету».</a:t>
          </a:r>
          <a:br>
            <a:rPr lang="ru-RU" sz="20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2000" b="1" kern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rPr>
            <a:t>						К. Д. Ушинский</a:t>
          </a:r>
          <a:r>
            <a:rPr lang="ru-RU" sz="1800" kern="1200" dirty="0" smtClean="0"/>
            <a:t/>
          </a:r>
          <a:br>
            <a:rPr lang="ru-RU" sz="1800" kern="1200" dirty="0" smtClean="0"/>
          </a:br>
          <a:endParaRPr lang="ru-RU" sz="1800" kern="1200" dirty="0"/>
        </a:p>
      </dsp:txBody>
      <dsp:txXfrm rot="10800000">
        <a:off x="2229860" y="1200190"/>
        <a:ext cx="5963067" cy="2814236"/>
      </dsp:txXfrm>
    </dsp:sp>
    <dsp:sp modelId="{06FF1F37-1F3A-4BEB-BBA3-0A07F1753F83}">
      <dsp:nvSpPr>
        <dsp:cNvPr id="0" name=""/>
        <dsp:cNvSpPr/>
      </dsp:nvSpPr>
      <dsp:spPr>
        <a:xfrm>
          <a:off x="50956" y="1507603"/>
          <a:ext cx="2120724" cy="212714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DE8149-6514-4FDA-A357-C55319869EE0}">
      <dsp:nvSpPr>
        <dsp:cNvPr id="0" name=""/>
        <dsp:cNvSpPr/>
      </dsp:nvSpPr>
      <dsp:spPr>
        <a:xfrm>
          <a:off x="87788" y="0"/>
          <a:ext cx="1766739" cy="57183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62000"/>
                <a:satMod val="180000"/>
              </a:schemeClr>
            </a:gs>
            <a:gs pos="65000">
              <a:schemeClr val="accent6">
                <a:tint val="32000"/>
                <a:satMod val="250000"/>
              </a:schemeClr>
            </a:gs>
            <a:gs pos="100000">
              <a:schemeClr val="accent6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6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свете ФГОС дошкольного образования личность ребенка выводится на первый план и все дошкольное детство должно быть посвящено игре. Фундаментом всего дошкольного образования являются игровые технологии. </a:t>
          </a:r>
          <a:endParaRPr lang="ru-RU" sz="18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7788" y="0"/>
        <a:ext cx="1766739" cy="5718312"/>
      </dsp:txXfrm>
    </dsp:sp>
    <dsp:sp modelId="{47E8B093-1A06-47A1-99C4-7BD89C5506D2}">
      <dsp:nvSpPr>
        <dsp:cNvPr id="0" name=""/>
        <dsp:cNvSpPr/>
      </dsp:nvSpPr>
      <dsp:spPr>
        <a:xfrm>
          <a:off x="1957611" y="2666120"/>
          <a:ext cx="184204" cy="2670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957611" y="2666120"/>
        <a:ext cx="184204" cy="267095"/>
      </dsp:txXfrm>
    </dsp:sp>
    <dsp:sp modelId="{3B418E6A-C01D-405A-90AB-AAAFC9346983}">
      <dsp:nvSpPr>
        <dsp:cNvPr id="0" name=""/>
        <dsp:cNvSpPr/>
      </dsp:nvSpPr>
      <dsp:spPr>
        <a:xfrm>
          <a:off x="2202083" y="0"/>
          <a:ext cx="1844531" cy="57183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62000"/>
                <a:satMod val="180000"/>
              </a:schemeClr>
            </a:gs>
            <a:gs pos="65000">
              <a:schemeClr val="accent5">
                <a:tint val="32000"/>
                <a:satMod val="250000"/>
              </a:schemeClr>
            </a:gs>
            <a:gs pos="100000">
              <a:schemeClr val="accent5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Игровые технологии позволяют не менять ребенка и не переделывать его, не учить его каким-либо специальным навыкам, а дать возможность «прожить» в игре волнующие его ситуации при полном внимании и сопереживании</a:t>
          </a:r>
          <a:r>
            <a:rPr lang="ru-RU" sz="1800" b="1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взрослого.</a:t>
          </a:r>
          <a:endParaRPr lang="ru-RU" sz="18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02083" y="0"/>
        <a:ext cx="1844531" cy="5718312"/>
      </dsp:txXfrm>
    </dsp:sp>
    <dsp:sp modelId="{39E199E5-8C11-496C-A0BC-D45B9B531AED}">
      <dsp:nvSpPr>
        <dsp:cNvPr id="0" name=""/>
        <dsp:cNvSpPr/>
      </dsp:nvSpPr>
      <dsp:spPr>
        <a:xfrm>
          <a:off x="4189859" y="2666120"/>
          <a:ext cx="228323" cy="2670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189859" y="2666120"/>
        <a:ext cx="228323" cy="267095"/>
      </dsp:txXfrm>
    </dsp:sp>
    <dsp:sp modelId="{17659148-7B29-447F-8216-4027BCC87DB8}">
      <dsp:nvSpPr>
        <dsp:cNvPr id="0" name=""/>
        <dsp:cNvSpPr/>
      </dsp:nvSpPr>
      <dsp:spPr>
        <a:xfrm>
          <a:off x="4477413" y="0"/>
          <a:ext cx="2026963" cy="57183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Игровые приемы обучения способствуют созданию непринужденной обстановки, установлению психологически адекватной возрасту ситуации общения</a:t>
          </a:r>
          <a:endParaRPr lang="ru-RU" sz="2000" b="1" i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77413" y="0"/>
        <a:ext cx="2026963" cy="5718312"/>
      </dsp:txXfrm>
    </dsp:sp>
    <dsp:sp modelId="{3851B702-FABA-4195-9D5A-A07A4A1A2BFE}">
      <dsp:nvSpPr>
        <dsp:cNvPr id="0" name=""/>
        <dsp:cNvSpPr/>
      </dsp:nvSpPr>
      <dsp:spPr>
        <a:xfrm>
          <a:off x="6638133" y="2666120"/>
          <a:ext cx="228323" cy="2670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 w="55000" cap="flat" cmpd="thickThin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6638133" y="2666120"/>
        <a:ext cx="228323" cy="267095"/>
      </dsp:txXfrm>
    </dsp:sp>
    <dsp:sp modelId="{5606B2D8-8DD7-4CC4-A4D5-4215B3E63034}">
      <dsp:nvSpPr>
        <dsp:cNvPr id="0" name=""/>
        <dsp:cNvSpPr/>
      </dsp:nvSpPr>
      <dsp:spPr>
        <a:xfrm>
          <a:off x="6935176" y="0"/>
          <a:ext cx="1804229" cy="57183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62000"/>
                <a:satMod val="180000"/>
              </a:schemeClr>
            </a:gs>
            <a:gs pos="65000">
              <a:schemeClr val="accent2">
                <a:tint val="32000"/>
                <a:satMod val="250000"/>
              </a:schemeClr>
            </a:gs>
            <a:gs pos="100000">
              <a:schemeClr val="accent2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Коммуникативная компетентность дошкольника проявляется в возможности посредством речи решать задачи в условиях разных видов деятельности: бытовой, познавательной, игровой, учебной, трудовой и т.д.     При этом ребенок ориентируется на особые условия ситуации, в которой протекает деятельность</a:t>
          </a:r>
          <a:r>
            <a:rPr lang="ru-RU" sz="1800" b="1" i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800" b="1" i="0" kern="1200" dirty="0">
            <a:solidFill>
              <a:schemeClr val="tx1"/>
            </a:solidFill>
          </a:endParaRPr>
        </a:p>
      </dsp:txBody>
      <dsp:txXfrm>
        <a:off x="6935176" y="0"/>
        <a:ext cx="1804229" cy="57183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D7833A-6235-4097-9E3F-3E130D5301CA}">
      <dsp:nvSpPr>
        <dsp:cNvPr id="0" name=""/>
        <dsp:cNvSpPr/>
      </dsp:nvSpPr>
      <dsp:spPr>
        <a:xfrm>
          <a:off x="0" y="76429"/>
          <a:ext cx="7273925" cy="1221479"/>
        </a:xfrm>
        <a:prstGeom prst="roundRect">
          <a:avLst/>
        </a:prstGeom>
        <a:gradFill rotWithShape="1">
          <a:gsLst>
            <a:gs pos="0">
              <a:schemeClr val="accent1">
                <a:tint val="62000"/>
                <a:satMod val="180000"/>
              </a:schemeClr>
            </a:gs>
            <a:gs pos="65000">
              <a:schemeClr val="accent1">
                <a:tint val="32000"/>
                <a:satMod val="250000"/>
              </a:schemeClr>
            </a:gs>
            <a:gs pos="100000">
              <a:schemeClr val="accent1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Игровые приемы помогают педагогу сделать процесс обучения занимательным, соответствующим возрастным особенностям дошкольников (особенно это относится к младшему дошкольному возраст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6429"/>
        <a:ext cx="7273925" cy="1221479"/>
      </dsp:txXfrm>
    </dsp:sp>
    <dsp:sp modelId="{22CF0B90-EC58-491D-A02D-F5334E6D7C99}">
      <dsp:nvSpPr>
        <dsp:cNvPr id="0" name=""/>
        <dsp:cNvSpPr/>
      </dsp:nvSpPr>
      <dsp:spPr>
        <a:xfrm>
          <a:off x="0" y="1349749"/>
          <a:ext cx="7273925" cy="1221479"/>
        </a:xfrm>
        <a:prstGeom prst="roundRect">
          <a:avLst/>
        </a:prstGeom>
        <a:gradFill rotWithShape="0">
          <a:gsLst>
            <a:gs pos="0">
              <a:schemeClr val="accent5">
                <a:hueOff val="-871963"/>
                <a:satOff val="5188"/>
                <a:lumOff val="2091"/>
                <a:alphaOff val="0"/>
                <a:tint val="62000"/>
                <a:satMod val="180000"/>
              </a:schemeClr>
            </a:gs>
            <a:gs pos="65000">
              <a:schemeClr val="accent5">
                <a:hueOff val="-871963"/>
                <a:satOff val="5188"/>
                <a:lumOff val="2091"/>
                <a:alphaOff val="0"/>
                <a:tint val="32000"/>
                <a:satMod val="250000"/>
              </a:schemeClr>
            </a:gs>
            <a:gs pos="100000">
              <a:schemeClr val="accent5">
                <a:hueOff val="-871963"/>
                <a:satOff val="5188"/>
                <a:lumOff val="2091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Позволяют представить неинтересную для детей учебную задачу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в занимательной форме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49749"/>
        <a:ext cx="7273925" cy="1221479"/>
      </dsp:txXfrm>
    </dsp:sp>
    <dsp:sp modelId="{CA7F7582-031E-47BB-8683-D9EF61F38047}">
      <dsp:nvSpPr>
        <dsp:cNvPr id="0" name=""/>
        <dsp:cNvSpPr/>
      </dsp:nvSpPr>
      <dsp:spPr>
        <a:xfrm>
          <a:off x="0" y="2623069"/>
          <a:ext cx="7273925" cy="1221479"/>
        </a:xfrm>
        <a:prstGeom prst="roundRect">
          <a:avLst/>
        </a:prstGeom>
        <a:gradFill rotWithShape="1">
          <a:gsLst>
            <a:gs pos="0">
              <a:schemeClr val="accent3">
                <a:tint val="62000"/>
                <a:satMod val="180000"/>
              </a:schemeClr>
            </a:gs>
            <a:gs pos="65000">
              <a:schemeClr val="accent3">
                <a:tint val="32000"/>
                <a:satMod val="250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Дают возможность многократно упражнять детей при формировании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какого-либо умения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23069"/>
        <a:ext cx="7273925" cy="1221479"/>
      </dsp:txXfrm>
    </dsp:sp>
    <dsp:sp modelId="{BC490CA6-73DB-4232-8351-A1A11201E3E3}">
      <dsp:nvSpPr>
        <dsp:cNvPr id="0" name=""/>
        <dsp:cNvSpPr/>
      </dsp:nvSpPr>
      <dsp:spPr>
        <a:xfrm>
          <a:off x="0" y="3896389"/>
          <a:ext cx="7273925" cy="1221479"/>
        </a:xfrm>
        <a:prstGeom prst="roundRect">
          <a:avLst/>
        </a:prstGeom>
        <a:gradFill rotWithShape="0">
          <a:gsLst>
            <a:gs pos="0">
              <a:schemeClr val="accent5">
                <a:hueOff val="-2615888"/>
                <a:satOff val="15563"/>
                <a:lumOff val="6274"/>
                <a:alphaOff val="0"/>
                <a:tint val="62000"/>
                <a:satMod val="180000"/>
              </a:schemeClr>
            </a:gs>
            <a:gs pos="65000">
              <a:schemeClr val="accent5">
                <a:hueOff val="-2615888"/>
                <a:satOff val="15563"/>
                <a:lumOff val="6274"/>
                <a:alphaOff val="0"/>
                <a:tint val="32000"/>
                <a:satMod val="250000"/>
              </a:schemeClr>
            </a:gs>
            <a:gs pos="100000">
              <a:schemeClr val="accent5">
                <a:hueOff val="-2615888"/>
                <a:satOff val="15563"/>
                <a:lumOff val="6274"/>
                <a:alphaOff val="0"/>
                <a:tint val="23000"/>
                <a:satMod val="30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Играют роль мотива, побуждающего детей к качественному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выполнению задания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96389"/>
        <a:ext cx="7273925" cy="12214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00AA03-6C06-4745-BFDB-9210546EE1DC}">
      <dsp:nvSpPr>
        <dsp:cNvPr id="0" name=""/>
        <dsp:cNvSpPr/>
      </dsp:nvSpPr>
      <dsp:spPr>
        <a:xfrm>
          <a:off x="2566243" y="0"/>
          <a:ext cx="1283121" cy="1175537"/>
        </a:xfrm>
        <a:prstGeom prst="trapezoid">
          <a:avLst>
            <a:gd name="adj" fmla="val 54576"/>
          </a:avLst>
        </a:prstGeom>
        <a:solidFill>
          <a:srgbClr val="FFFF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?</a:t>
          </a:r>
          <a:endParaRPr lang="ru-RU" sz="5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66243" y="0"/>
        <a:ext cx="1283121" cy="1175537"/>
      </dsp:txXfrm>
    </dsp:sp>
    <dsp:sp modelId="{7CEB1A89-B8BD-4622-AABC-2A8DE2AC9802}">
      <dsp:nvSpPr>
        <dsp:cNvPr id="0" name=""/>
        <dsp:cNvSpPr/>
      </dsp:nvSpPr>
      <dsp:spPr>
        <a:xfrm>
          <a:off x="1924682" y="1175537"/>
          <a:ext cx="2566243" cy="1175537"/>
        </a:xfrm>
        <a:prstGeom prst="trapezoid">
          <a:avLst>
            <a:gd name="adj" fmla="val 54576"/>
          </a:avLst>
        </a:prstGeom>
        <a:solidFill>
          <a:srgbClr val="92D050"/>
        </a:solidFill>
        <a:ln w="55000" cap="flat" cmpd="thickThin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Быстрая, мощная</a:t>
          </a:r>
          <a:endParaRPr lang="ru-RU" sz="2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73774" y="1175537"/>
        <a:ext cx="1668058" cy="1175537"/>
      </dsp:txXfrm>
    </dsp:sp>
    <dsp:sp modelId="{433C0781-3CF2-4866-A2B4-BF97E608EF2E}">
      <dsp:nvSpPr>
        <dsp:cNvPr id="0" name=""/>
        <dsp:cNvSpPr/>
      </dsp:nvSpPr>
      <dsp:spPr>
        <a:xfrm>
          <a:off x="1283121" y="2351074"/>
          <a:ext cx="3849364" cy="1175537"/>
        </a:xfrm>
        <a:prstGeom prst="trapezoid">
          <a:avLst>
            <a:gd name="adj" fmla="val 54576"/>
          </a:avLst>
        </a:prstGeom>
        <a:solidFill>
          <a:srgbClr val="5FCBEF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Едет, обгоняет, тормозит</a:t>
          </a:r>
          <a:endParaRPr lang="ru-RU" sz="2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56760" y="2351074"/>
        <a:ext cx="2502087" cy="1175537"/>
      </dsp:txXfrm>
    </dsp:sp>
    <dsp:sp modelId="{C0601AD7-DAF0-4E80-AD4D-FA72795CA237}">
      <dsp:nvSpPr>
        <dsp:cNvPr id="0" name=""/>
        <dsp:cNvSpPr/>
      </dsp:nvSpPr>
      <dsp:spPr>
        <a:xfrm>
          <a:off x="641560" y="3526611"/>
          <a:ext cx="5132486" cy="1175537"/>
        </a:xfrm>
        <a:prstGeom prst="trapezoid">
          <a:avLst>
            <a:gd name="adj" fmla="val 54576"/>
          </a:avLst>
        </a:prstGeom>
        <a:solidFill>
          <a:srgbClr val="FF0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Я люблю кататься по городу</a:t>
          </a:r>
          <a:endParaRPr lang="ru-RU" sz="2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39745" y="3526611"/>
        <a:ext cx="3336116" cy="1175537"/>
      </dsp:txXfrm>
    </dsp:sp>
    <dsp:sp modelId="{E216F240-93F5-4FDD-8A49-1B681E77E4E4}">
      <dsp:nvSpPr>
        <dsp:cNvPr id="0" name=""/>
        <dsp:cNvSpPr/>
      </dsp:nvSpPr>
      <dsp:spPr>
        <a:xfrm>
          <a:off x="0" y="4702148"/>
          <a:ext cx="6415607" cy="1175537"/>
        </a:xfrm>
        <a:prstGeom prst="trapezoid">
          <a:avLst>
            <a:gd name="adj" fmla="val 54576"/>
          </a:avLst>
        </a:prstGeom>
        <a:solidFill>
          <a:schemeClr val="accent4">
            <a:lumMod val="40000"/>
            <a:lumOff val="6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Транспорт</a:t>
          </a:r>
          <a:endParaRPr lang="ru-RU" sz="2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22731" y="4702148"/>
        <a:ext cx="4170145" cy="1175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24BE92F-F3DF-4CC9-8B98-432C22347858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047A5F-B65D-484A-8D6E-FDE6962AB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143372" y="4786322"/>
            <a:ext cx="4495269" cy="1143008"/>
          </a:xfrm>
        </p:spPr>
        <p:txBody>
          <a:bodyPr>
            <a:normAutofit/>
          </a:bodyPr>
          <a:lstStyle/>
          <a:p>
            <a:pPr algn="r"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группы </a:t>
            </a:r>
          </a:p>
          <a:p>
            <a:pPr algn="r"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ГБДОУ детский сад №135</a:t>
            </a:r>
          </a:p>
          <a:p>
            <a:pPr algn="r"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Булгакова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Инна Алексеевна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500" y="386368"/>
            <a:ext cx="8340725" cy="358032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  <a:b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№ 135 Выборгского района Санкт-Петербурга</a:t>
            </a:r>
            <a:r>
              <a:rPr lang="ru-RU" altLang="ru-RU" sz="40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ИГРОВЫХ ПРИЕМОВ НА ЗАНЯТИЯХ ПО РАЗВИТИЮ РЕЧИ</a:t>
            </a:r>
            <a:r>
              <a:rPr lang="ru-RU" alt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9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4964" y="777875"/>
            <a:ext cx="7970837" cy="26827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Главная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задача коллажа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- соединить все картинки, буквы, цифры... между собой. Таким образом, происходит отработка сюжетного метода запоминания.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Виды коллажей: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Развивающий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- способствует развитию фантазии, умения соединять в один сюжет, на первый взгляд, между собой картинки;</a:t>
            </a:r>
          </a:p>
          <a:p>
            <a:pPr eaLnBrk="1" fontAlgn="auto" hangingPunct="1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Обучающий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- способствует получению и закреплению информации о предмете коллажа.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Calibri"/>
                <a:cs typeface="Times New Roman"/>
              </a:rPr>
              <a:t> </a:t>
            </a:r>
          </a:p>
        </p:txBody>
      </p:sp>
      <p:pic>
        <p:nvPicPr>
          <p:cNvPr id="63491" name="Рисунок 4" descr="55d17716ac2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221088"/>
            <a:ext cx="2016223" cy="192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F:\театр\DSC042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267744" y="3933056"/>
            <a:ext cx="2091666" cy="19577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95650" y="0"/>
            <a:ext cx="2724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Коллаж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dc333.ru/wp-content/uploads/2019/04/7cb9b951fbeee5886f4fc27a9b13211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70515" y="3940936"/>
            <a:ext cx="2121965" cy="2021177"/>
          </a:xfrm>
          <a:prstGeom prst="rect">
            <a:avLst/>
          </a:prstGeom>
          <a:noFill/>
        </p:spPr>
      </p:pic>
      <p:pic>
        <p:nvPicPr>
          <p:cNvPr id="7" name="Picture 8" descr="F:\театр\DSC042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4794" y="4404743"/>
            <a:ext cx="2085437" cy="204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504" y="331305"/>
            <a:ext cx="84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059241"/>
            <a:ext cx="7943851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Способствуют повышению интереса к обучению, его эффективности, всестороннему развитию дошкольника.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Компьютерные программы вовлекают детей в развивающую деятельность, обогащают культурно-значимый опыт дошкольников.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Компьютерные технологии являются новым способом овладения знаниями, которые позволяют ребенку с интересом накапливать опыт, воспитывают самостоятельность и ответственность при получении нового опыта.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F:\5 - ИННА\детский САД 135\ПЕДсовет\Игровые приемы на занятиях по РР\20201125_1600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4" y="3429000"/>
            <a:ext cx="2592288" cy="2773017"/>
          </a:xfrm>
          <a:prstGeom prst="roundRect">
            <a:avLst/>
          </a:prstGeom>
          <a:noFill/>
        </p:spPr>
      </p:pic>
      <p:pic>
        <p:nvPicPr>
          <p:cNvPr id="12290" name="Picture 2" descr="F:\5 - ИННА\детский САД 135\ПЕДсовет\Игровые приемы на занятиях по РР\20201125_1610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1" y="3379304"/>
            <a:ext cx="2491224" cy="2991678"/>
          </a:xfrm>
          <a:prstGeom prst="roundRect">
            <a:avLst/>
          </a:prstGeom>
          <a:noFill/>
        </p:spPr>
      </p:pic>
      <p:pic>
        <p:nvPicPr>
          <p:cNvPr id="12291" name="Picture 3" descr="F:\5 - ИННА\детский САД 135\ПЕДсовет\Игровые приемы на занятиях по РР\20201125_1629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9" y="3299792"/>
            <a:ext cx="2446706" cy="245165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77421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ТРИЗ – технология решения</a:t>
            </a:r>
          </a:p>
          <a:p>
            <a:pPr algn="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изобретательских задач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20" name="Picture 8" descr="https://avatars.mds.yandex.net/get-pdb/936467/488178e4-490c-4869-bf3d-a4f64b6a561b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1214422"/>
            <a:ext cx="6572296" cy="5464898"/>
          </a:xfrm>
          <a:prstGeom prst="roundRect">
            <a:avLst/>
          </a:prstGeom>
          <a:noFill/>
        </p:spPr>
      </p:pic>
      <p:pic>
        <p:nvPicPr>
          <p:cNvPr id="7" name="Рисунок 6" descr="http://blog.scraplabs.in/wp-content/uploads/2019/02/shutterstock-1140473522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000372"/>
            <a:ext cx="164307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77421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ТРИЗ – технология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" name="Рисунок 15" descr="https://212d.ru/site_ds/files/4/images/201907191911317839164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7950" y="214290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00035" y="642918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фокальных объектов (МФО)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1071546"/>
            <a:ext cx="4357718" cy="175432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Например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,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Левообезьян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”.</a:t>
            </a:r>
          </a:p>
          <a:p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родители: лев и обезьянка. Живет в жарких странах. Очень быстро бегает по земле и ловко лазает по деревьям. Может быстро убежать от врагов и достать фрукты с высокого дерева . .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86446" y="2571744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 проб и ошибок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9190" y="3143248"/>
            <a:ext cx="3929090" cy="3477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«Какие слова, обозначающие названия фруктов, зашифрованы?»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3504" y="4000504"/>
            <a:ext cx="13573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ОКОЛЯБ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МОНЛИ</a:t>
            </a:r>
          </a:p>
          <a:p>
            <a:pPr>
              <a:lnSpc>
                <a:spcPct val="20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АШРУГ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 descr="http://narrecepti.ru/wp-content/uploads/2015/03/limon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00958" y="4357694"/>
            <a:ext cx="1285884" cy="1071570"/>
          </a:xfrm>
          <a:prstGeom prst="rect">
            <a:avLst/>
          </a:prstGeom>
          <a:noFill/>
        </p:spPr>
      </p:pic>
      <p:pic>
        <p:nvPicPr>
          <p:cNvPr id="21" name="Picture 6" descr="http://www.o-prirode.com/_ph/63/8044553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04934" y="4214818"/>
            <a:ext cx="938899" cy="1011122"/>
          </a:xfrm>
          <a:prstGeom prst="rect">
            <a:avLst/>
          </a:prstGeom>
          <a:noFill/>
        </p:spPr>
      </p:pic>
      <p:pic>
        <p:nvPicPr>
          <p:cNvPr id="23" name="Picture 8" descr="http://vignette2.wikia.nocookie.net/obedushek/images/4/40/%D0%A3%D1%87%D1%91%D0%BD%D0%B0%D1%8F_%D0%93%D1%80%D1%83%D1%88%D0%B0.png/revision/latest?cb=20160326124657&amp;path-prefix=ru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54" y="4786322"/>
            <a:ext cx="928694" cy="1201839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42844" y="2928934"/>
            <a:ext cx="4643470" cy="37548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«Исправь ошибку»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связную речь, логическое мышление.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Взрослый произносит предложение, в котором сопоставляются два объекта. Ребенок должен исправить ошибку, предложив два правильных варианта суждения.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«Мел белый, а сажа жидкая»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первой части сравнения речь идет о цвете, а во второй – о твердости.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Правильно будет так: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«Мел белый, а сажа чёрная» «Мел твердый, а сажа мягкая»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279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Литотерапия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(камешки «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AutoShape 2" descr="https://logopeddoma.ru/_nw/7/44625567.jpg"/>
          <p:cNvSpPr>
            <a:spLocks noChangeAspect="1" noChangeArrowheads="1"/>
          </p:cNvSpPr>
          <p:nvPr/>
        </p:nvSpPr>
        <p:spPr bwMode="auto">
          <a:xfrm>
            <a:off x="116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0" name="Picture 4" descr="https://logopeddoma.ru/_nw/7/446255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56992"/>
            <a:ext cx="2535513" cy="2535513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847726" y="1064737"/>
            <a:ext cx="7429500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Литотерапия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(от греч.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lithos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камень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therapia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лечение)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лечение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минералами. Она применяется в коррекционной и лечебной педагогике, в особенности с детьми, имеющими особые образовательные потребности.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в работе с детьми камешков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развивает творческую фантазию и творчество детей, способствует обогащению словаря детей, развитию пространственной ориентировки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059832" y="3717032"/>
            <a:ext cx="2886075" cy="288673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39948" name="Picture 12" descr="https://i1.wp.com/xn--j1ahfl.xn--p1ai/data/images/u219148/t1542644446aj.jpg"/>
          <p:cNvPicPr>
            <a:picLocks noChangeAspect="1" noChangeArrowheads="1"/>
          </p:cNvPicPr>
          <p:nvPr/>
        </p:nvPicPr>
        <p:blipFill>
          <a:blip r:embed="rId4" cstate="screen"/>
          <a:srcRect t="-2554"/>
          <a:stretch>
            <a:fillRect/>
          </a:stretch>
        </p:blipFill>
        <p:spPr bwMode="auto">
          <a:xfrm>
            <a:off x="6321288" y="3339548"/>
            <a:ext cx="2653861" cy="2537723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424936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«Чудесный мешочек»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Цель: формировать умения сопоставлять зрительные и осязательные впечатления, развивать речь.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Задание: В мешочек кладут шарики разной формы, величины, цвета. Перед ребенком образец – шарик 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. Педагог просит ребенка найти в мешочке такой же.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«Помоги ежику найти грибочки»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Цель: развивать цветовое восприятие, мелкую моторику, зрительно-двигательную координацию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Задание: Выложить дорожку от ежика к грибочками из камешков. Цветовая гамма не учитывается.</a:t>
            </a:r>
          </a:p>
          <a:p>
            <a:pPr algn="ctr"/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«Тучка и капельки»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Цель: учить детей соотносить и группировать предметы по размеру. Формировать зрительную координацию, понятия «большой», «маленький». Развивать мелкую моторику, логическое мышление. Развивать слуховое внимание, цветовое восприятие.</a:t>
            </a: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Задание: Выложить камешками 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синего цвета капельки Тучке. Камешки могут быть разного </a:t>
            </a: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размера.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8" y="188641"/>
            <a:ext cx="6460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камешками «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www.maam.ru/upload/blogs/detsad-1253233-15063592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4653136"/>
            <a:ext cx="2442524" cy="1915928"/>
          </a:xfrm>
          <a:prstGeom prst="rect">
            <a:avLst/>
          </a:prstGeom>
          <a:noFill/>
        </p:spPr>
      </p:pic>
      <p:pic>
        <p:nvPicPr>
          <p:cNvPr id="41988" name="Picture 4" descr="https://cdn2.static1-sima-land.com/items/3970386/1/700-n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8" y="4653136"/>
            <a:ext cx="1949535" cy="1948068"/>
          </a:xfrm>
          <a:prstGeom prst="rect">
            <a:avLst/>
          </a:prstGeom>
          <a:noFill/>
        </p:spPr>
      </p:pic>
      <p:pic>
        <p:nvPicPr>
          <p:cNvPr id="41990" name="Picture 6" descr="https://i2.wp.com/xn--j1ahfl.xn--p1ai/data/images/u219148/t1542644446b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7" y="4653137"/>
            <a:ext cx="2415209" cy="20176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8844" y="954157"/>
            <a:ext cx="4311148" cy="58046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altLang="ru-RU" sz="1600" dirty="0">
                <a:solidFill>
                  <a:srgbClr val="10253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нерифмованное стихотворение </a:t>
            </a:r>
            <a:endParaRPr lang="ru-RU" alt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altLang="ru-RU" sz="1600" b="1" dirty="0">
                <a:solidFill>
                  <a:srgbClr val="632523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строк, составленное по  определенным правилам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600" b="1" dirty="0">
              <a:solidFill>
                <a:srgbClr val="632523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строка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alt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называется одним словом,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обычно </a:t>
            </a:r>
            <a:r>
              <a:rPr lang="ru-RU" sz="16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существительное</a:t>
            </a:r>
            <a:r>
              <a:rPr lang="ru-RU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sz="1600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местоимение</a:t>
            </a: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которое обозначает объект или предмет, о котором пойдет речь.</a:t>
            </a:r>
          </a:p>
          <a:p>
            <a:pPr marL="342900" indent="-342900">
              <a:spcBef>
                <a:spcPts val="0"/>
              </a:spcBef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строка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это </a:t>
            </a:r>
            <a:r>
              <a:rPr lang="ru-RU" alt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темы 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двух словах,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чаще всего </a:t>
            </a:r>
            <a:r>
              <a:rPr lang="ru-RU" sz="16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прилагательные, 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дают </a:t>
            </a:r>
            <a:r>
              <a:rPr lang="ru-RU" sz="16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описание признаков и свойств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выбранного в синквейне предмета или объекта.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строка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altLang="ru-RU" sz="1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в трёх словах,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глаголами или деепричастиями, описывающими </a:t>
            </a:r>
            <a:r>
              <a:rPr lang="ru-RU" sz="16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характерные действия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объекта.</a:t>
            </a:r>
            <a:endParaRPr lang="ru-RU" alt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строка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 предложение из четырёх слов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выражающая </a:t>
            </a:r>
            <a:r>
              <a:rPr lang="ru-RU" sz="1600" b="1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личное отношение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автора синквейна к описываемому предмету или объекту</a:t>
            </a:r>
            <a:endParaRPr lang="ru-RU" alt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строка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это одно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</a:t>
            </a:r>
            <a:r>
              <a:rPr lang="ru-RU" sz="1600" i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i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резюме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характеризующее </a:t>
            </a:r>
            <a:r>
              <a:rPr lang="ru-RU" sz="1600" i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суть</a:t>
            </a:r>
            <a:r>
              <a:rPr lang="ru-RU" sz="16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предмета или объекта.</a:t>
            </a:r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которое  выражает настроение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33676" y="203200"/>
            <a:ext cx="2676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4" descr="http://festival.1september.ru/articles/586446/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39140" y="1033672"/>
            <a:ext cx="2922104" cy="28359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8" name="Прямоугольник 7"/>
          <p:cNvSpPr/>
          <p:nvPr/>
        </p:nvSpPr>
        <p:spPr>
          <a:xfrm>
            <a:off x="4716016" y="4149566"/>
            <a:ext cx="2391275" cy="24314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ctr"/>
            <a:r>
              <a:rPr lang="ru-RU" altLang="ru-RU" sz="2000" b="1" kern="0" dirty="0" smtClean="0">
                <a:solidFill>
                  <a:srgbClr val="7030A0"/>
                </a:solidFill>
                <a:latin typeface="Times New Roman" pitchFamily="18" charset="0"/>
              </a:rPr>
              <a:t>Пример  </a:t>
            </a:r>
            <a:r>
              <a:rPr lang="ru-RU" altLang="ru-RU" sz="2000" b="1" kern="0" dirty="0" err="1" smtClean="0">
                <a:solidFill>
                  <a:srgbClr val="7030A0"/>
                </a:solidFill>
                <a:latin typeface="Times New Roman" pitchFamily="18" charset="0"/>
              </a:rPr>
              <a:t>синквейна</a:t>
            </a:r>
            <a:endParaRPr lang="ru-RU" altLang="ru-RU" sz="2000" b="1" kern="0" dirty="0" smtClean="0">
              <a:solidFill>
                <a:srgbClr val="7030A0"/>
              </a:solidFill>
              <a:latin typeface="Times New Roman" pitchFamily="18" charset="0"/>
            </a:endParaRPr>
          </a:p>
          <a:p>
            <a:pPr marL="342900" indent="-342900"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1. Ежик</a:t>
            </a:r>
          </a:p>
          <a:p>
            <a:pPr marL="342900" indent="-342900"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2. Серый, колючий</a:t>
            </a:r>
          </a:p>
          <a:p>
            <a:pPr marL="342900" indent="-342900"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3. Фыркает, спит, сворачивается.</a:t>
            </a:r>
          </a:p>
          <a:p>
            <a:pPr marL="342900" indent="-342900"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4. Мне нравится маленький ежик.</a:t>
            </a:r>
          </a:p>
          <a:p>
            <a:pPr marL="342900" indent="-342900" algn="ctr"/>
            <a:r>
              <a:rPr lang="ru-RU" altLang="ru-RU" sz="1600" dirty="0" smtClean="0">
                <a:solidFill>
                  <a:srgbClr val="000000"/>
                </a:solidFill>
                <a:latin typeface="Times New Roman" pitchFamily="18" charset="0"/>
              </a:rPr>
              <a:t>5. Лес.</a:t>
            </a:r>
            <a:endParaRPr lang="ru-RU" altLang="ru-RU" sz="16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" name="Рисунок 8" descr="https://www.alllessons.ru/wp-content/uploads/files/hello_html_m6f46ee8d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9675" y="4653136"/>
            <a:ext cx="2284325" cy="198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7245627" y="490331"/>
            <a:ext cx="1718861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>
                <a:solidFill>
                  <a:srgbClr val="7030A0"/>
                </a:solidFill>
                <a:latin typeface="Times New Roman" pitchFamily="18" charset="0"/>
                <a:ea typeface="+mj-ea"/>
                <a:cs typeface="+mj-cs"/>
              </a:rPr>
              <a:t>Алгоритм составления </a:t>
            </a:r>
            <a:r>
              <a:rPr lang="ru-RU" altLang="ru-RU" sz="2000" b="1" kern="0" dirty="0" err="1" smtClean="0">
                <a:solidFill>
                  <a:srgbClr val="7030A0"/>
                </a:solidFill>
                <a:latin typeface="Times New Roman" pitchFamily="18" charset="0"/>
                <a:ea typeface="+mj-ea"/>
                <a:cs typeface="+mj-cs"/>
              </a:rPr>
              <a:t>синквейна</a:t>
            </a:r>
            <a:endParaRPr lang="ru-RU" sz="2000" b="1" kern="0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99592" y="719666"/>
          <a:ext cx="6415608" cy="58776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84175" y="172279"/>
            <a:ext cx="4639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Загадка -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машинк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08104" y="1052736"/>
            <a:ext cx="3328370" cy="1872208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9653" y="357810"/>
            <a:ext cx="6917635" cy="61247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игровых приёмов на занятиях по развитию речи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вызывает у детей  желание участвовать в образовательном процессе;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мыслительную деятельность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словарный запас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наблюдать, выделять главное,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конкретизировать информацию;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сопоставлять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признаки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детей систематизировать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накопленные знания.</a:t>
            </a:r>
          </a:p>
        </p:txBody>
      </p:sp>
      <p:pic>
        <p:nvPicPr>
          <p:cNvPr id="5" name="Рисунок 4" descr="https://cdn5.vectorstock.com/i/1000x1000/51/44/beautiful-teacher-female-avatar-character-vector-1858514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809" y="1126436"/>
            <a:ext cx="1325632" cy="427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100" y="317502"/>
            <a:ext cx="8229600" cy="6273800"/>
          </a:xfrm>
          <a:prstGeom prst="roundRect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01707" y="749302"/>
          <a:ext cx="8408919" cy="5194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5008" y="2358887"/>
            <a:ext cx="764319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 ЗА  ВНИМАНИЕ!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https://ds04.infourok.ru/uploads/ex/093e/001713ad-f5fee700/1/hello_html_m65747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7774" y="-7328452"/>
            <a:ext cx="2543913" cy="2820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38126" y="834888"/>
          <a:ext cx="8743951" cy="571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1" y="0"/>
            <a:ext cx="7999939" cy="7421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4000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1351" y="1460501"/>
          <a:ext cx="7273925" cy="5194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254001"/>
            <a:ext cx="6447501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 игровых приемов </a:t>
            </a:r>
            <a:br>
              <a:rPr lang="ru-RU" sz="4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</a:t>
            </a:r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781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4491" y="876301"/>
            <a:ext cx="4981160" cy="5567016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Загадывание и отгадывание загадок 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Театрализованные игры 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 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Введение элементов соревнования (в старших группах)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игровой ситуации 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Обыгрывание предметов, игрушек,  картин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Подвижная игра</a:t>
            </a:r>
            <a:endParaRPr lang="ru-RU" sz="2900" b="1" spc="50" dirty="0" smtClean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Мнемотехника 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Наглядное моделирование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err="1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2900" b="1" spc="50" dirty="0" smtClean="0">
              <a:ln w="1143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 (ИКТ)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ТРИЗ (теория решения изобретательских задач)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Коллаж</a:t>
            </a:r>
          </a:p>
          <a:p>
            <a:pPr fontAlgn="base">
              <a:buClrTx/>
              <a:buFont typeface="Wingdings" pitchFamily="2" charset="2"/>
              <a:buChar char="v"/>
            </a:pPr>
            <a:r>
              <a:rPr lang="ru-RU" sz="2900" b="1" spc="50" dirty="0" err="1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Литотерапия</a:t>
            </a:r>
            <a:endParaRPr lang="ru-RU" sz="2900" b="1" spc="50" dirty="0" smtClean="0">
              <a:ln w="11430"/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endParaRPr lang="ru-RU" sz="2400" b="1" i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base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0"/>
              </a:spcBef>
              <a:buClrTx/>
              <a:buSzTx/>
              <a:buFontTx/>
              <a:buChar char="-"/>
              <a:defRPr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128791"/>
            <a:ext cx="7626351" cy="94015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игровых </a:t>
            </a:r>
            <a:r>
              <a:rPr lang="ru-RU" sz="40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приемов</a:t>
            </a:r>
            <a:endParaRPr lang="ru-RU" sz="4000" b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i.pinimg.com/736x/1a/07/b7/1a07b7a18abf696c7315afb194f69427--clipart-kindergart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9552" y="1176339"/>
            <a:ext cx="1809749" cy="1940248"/>
          </a:xfrm>
          <a:prstGeom prst="rect">
            <a:avLst/>
          </a:prstGeom>
          <a:noFill/>
        </p:spPr>
      </p:pic>
      <p:pic>
        <p:nvPicPr>
          <p:cNvPr id="13316" name="Picture 4" descr="https://img2.freepng.ru/20190407/p/kisspng-clip-art-vector-graphics-train-child-illustration-5ca99685e0f471.99032763155461798992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9107" y="4227446"/>
            <a:ext cx="1805624" cy="1818999"/>
          </a:xfrm>
          <a:prstGeom prst="roundRect">
            <a:avLst/>
          </a:prstGeom>
          <a:noFill/>
        </p:spPr>
      </p:pic>
      <p:pic>
        <p:nvPicPr>
          <p:cNvPr id="13318" name="Picture 6" descr="https://rused.ru/irk-mdou97/wp-content/uploads/sites/115/2019/03/1469215599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74288" y="1165711"/>
            <a:ext cx="1969712" cy="1869038"/>
          </a:xfrm>
          <a:prstGeom prst="rect">
            <a:avLst/>
          </a:prstGeom>
          <a:noFill/>
        </p:spPr>
      </p:pic>
      <p:pic>
        <p:nvPicPr>
          <p:cNvPr id="13320" name="Picture 8" descr="https://ds03.infourok.ru/uploads/ex/0e03/00027f02-861fb9af/hello_html_121f681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9558" y="3632202"/>
            <a:ext cx="1654969" cy="2552413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3051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7" y="692697"/>
            <a:ext cx="4631636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u="sng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ситуациях-иллюстрациях </a:t>
            </a:r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педагогом разыгрываются простые сценки из жизни детей, педагог дает образцы социально-приемлемого поведения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9" y="2060848"/>
            <a:ext cx="5071188" cy="13619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В игровых </a:t>
            </a:r>
            <a:r>
              <a:rPr lang="ru-RU" sz="1600" b="1" i="1" u="sng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ситуациях-упражнениях</a:t>
            </a:r>
            <a:r>
              <a:rPr lang="ru-RU" sz="1600" b="1" i="1" spc="50" dirty="0" smtClean="0">
                <a:ln w="1143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дети </a:t>
            </a:r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тренируются в выполнении отдельных игровых действий и связывании их в сюжет; учатся регулировать взаимоотношения со сверстниками в рамках игрового взаимодействия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645025"/>
            <a:ext cx="5688632" cy="13849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В ситуациях партнерского взаимодействия </a:t>
            </a:r>
            <a:r>
              <a:rPr lang="ru-RU" sz="1600" b="1" i="1" u="sng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ситуациях-проблемах) </a:t>
            </a:r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дети усваивают основные социальные отношения, свое поведение в мире людей. В них ребенок находит выход своим чувствам и переживаниям, учится осознавать и принимать их.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301208"/>
            <a:ext cx="4926360" cy="13619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i="1" u="sng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ситуациях-оценках</a:t>
            </a:r>
            <a:r>
              <a:rPr lang="ru-RU" sz="1600" b="1" i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16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оценки со стороны самих детей. В этом случае игровая проблема уже решена, но от взрослого требуется помочь ребенку проанализировать и обосновать принятое решение, оценить его.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592" y="0"/>
            <a:ext cx="78084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Игровые образовательные ситуации</a:t>
            </a:r>
          </a:p>
          <a:p>
            <a:endParaRPr lang="ru-RU" dirty="0"/>
          </a:p>
        </p:txBody>
      </p:sp>
      <p:pic>
        <p:nvPicPr>
          <p:cNvPr id="18434" name="Picture 2" descr="http://education.simcat.ru/dou103/img/1349643116_igrovie_situacii_v_kartinka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28185" y="3861049"/>
            <a:ext cx="2563348" cy="2563349"/>
          </a:xfrm>
          <a:prstGeom prst="roundRect">
            <a:avLst/>
          </a:prstGeom>
          <a:noFill/>
        </p:spPr>
      </p:pic>
      <p:pic>
        <p:nvPicPr>
          <p:cNvPr id="18435" name="Picture 3" descr="F:\7- ФОТОГРА- ФИИ\Открыт.занятие- ВЕСНА- май 2016\DSC078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3" y="908721"/>
            <a:ext cx="2540767" cy="243988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3140968"/>
            <a:ext cx="5542991" cy="35702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пальцев эластичным кольцом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/Дети поочередно надевают массажные кольца на каждый палец, проговаривая стихотворение пальчиковой гимнастики/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 – два – три – четыре – пять,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/разгибать пальцы по одному/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Вышли пальцы погулять.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Этот пальчик самый сильный,  самый толстый и большой.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Этот пальчик для того, чтоб показывать его.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Этот пальчик самый длинный  и стоит он в середине.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Этот пальчик безымянный,  он избалованный самый.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мизинчик, хоть и мал,  очень ловок и удал.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356992"/>
            <a:ext cx="3168352" cy="329320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Су –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шарами 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(дети повторяют слова и выполняют действия с шариком в соответствии с текстом)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 мячом круги катаю,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Взад - вперед его гоняю.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Им поглажу я ладошку.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Будто я сметаю крошку,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сожму его немножко,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сжимает лапу кошка,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Каждым пальцем мяч  прижму,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другой рукой начну.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0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.mycdn.me/i?r=AzEPZsRbOZEKgBhR0XGMT1RkMyejdclBE9OexJ0Qq5__s6aKTM5SRkZCeTgDn6uOyi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1" y="620688"/>
            <a:ext cx="2304255" cy="2294798"/>
          </a:xfrm>
          <a:prstGeom prst="roundRect">
            <a:avLst/>
          </a:prstGeom>
          <a:noFill/>
        </p:spPr>
      </p:pic>
      <p:pic>
        <p:nvPicPr>
          <p:cNvPr id="43012" name="Picture 4" descr="http://i.mycdn.me/i?r=AzEPZsRbOZEKgBhR0XGMT1RkMyejdclBE9OexJ0Qq5__s6aKTM5SRkZCeTgDn6uOyic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692697"/>
            <a:ext cx="2364032" cy="2367806"/>
          </a:xfrm>
          <a:prstGeom prst="round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836712"/>
            <a:ext cx="2304256" cy="2295388"/>
          </a:xfrm>
          <a:prstGeom prst="ellipse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932042" y="188641"/>
            <a:ext cx="3824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</a:rPr>
              <a:t>Су-джок</a:t>
            </a:r>
            <a:r>
              <a:rPr lang="ru-RU" sz="2800" b="1" i="1" dirty="0" smtClean="0">
                <a:solidFill>
                  <a:srgbClr val="FF0000"/>
                </a:solidFill>
              </a:rPr>
              <a:t> терапия</a:t>
            </a:r>
            <a:endParaRPr lang="ru-RU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36713" y="636105"/>
            <a:ext cx="7017027" cy="39093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6550" y="0"/>
            <a:ext cx="37147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рис 3 мнемотехни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804248" y="2060848"/>
            <a:ext cx="2160240" cy="1782275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7203" y="4509120"/>
            <a:ext cx="2315277" cy="216425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84175" y="1749288"/>
            <a:ext cx="4004049" cy="35394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Овладение приёмами работы с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значительно сокращает время обучения и одновременно решает задачи, направленные на: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развитие   основных   психических   процессов - памяти,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внимания, образного мышления;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перекодирование   информации,   т.е.   преобразование   из абстрактных символов в образы;</a:t>
            </a:r>
          </a:p>
          <a:p>
            <a:pPr algn="ctr">
              <a:buFont typeface="Wingdings" pitchFamily="2" charset="2"/>
              <a:buChar char="ü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развитие   мелкой   моторики   рук   при   частичном   или полном графическом воспроизведении.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 descr="F:\5 - ИННА\детский САД 135\ПЕДсовет\Игровые приемы на занятиях по РР\20201127_160811.jpg"/>
          <p:cNvPicPr>
            <a:picLocks noChangeAspect="1" noChangeArrowheads="1"/>
          </p:cNvPicPr>
          <p:nvPr/>
        </p:nvPicPr>
        <p:blipFill>
          <a:blip r:embed="rId4" cstate="screen"/>
          <a:srcRect r="-71"/>
          <a:stretch>
            <a:fillRect/>
          </a:stretch>
        </p:blipFill>
        <p:spPr bwMode="auto">
          <a:xfrm>
            <a:off x="179512" y="2564904"/>
            <a:ext cx="2304256" cy="2332380"/>
          </a:xfrm>
          <a:prstGeom prst="ellipse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461053" y="675862"/>
            <a:ext cx="6495323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схема, в которую заложена определённая информация.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60648"/>
            <a:ext cx="51237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со стихами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5314" y="901151"/>
            <a:ext cx="2753140" cy="329320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«Буриме»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–лун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балко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–сло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–огоро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помидо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–дво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–ку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обе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–велосипе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Опя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–стоя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кла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–ра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1052736"/>
            <a:ext cx="2713383" cy="4832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«Акростих»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Елка, норка под </a:t>
            </a: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травой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Жил в лесу приятель </a:t>
            </a: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твой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гулял в </a:t>
            </a:r>
            <a:r>
              <a:rPr lang="ru-RU" b="1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иголочках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живая </a:t>
            </a:r>
            <a:r>
              <a:rPr lang="ru-RU" b="1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елочка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 лесу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Гостинцы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Открыла портфель,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 верха набрала.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хорошо в лесу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гулять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всех знакомых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угощать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437112"/>
            <a:ext cx="3702426" cy="198515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Брахиколон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де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–сел в те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пе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 был б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там был м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пол с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весь день п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s://ds04.infourok.ru/uploads/ex/093e/001713ad-f5fee700/1/hello_html_m65747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5446643"/>
            <a:ext cx="2543913" cy="2820619"/>
          </a:xfrm>
          <a:prstGeom prst="rect">
            <a:avLst/>
          </a:prstGeom>
          <a:noFill/>
        </p:spPr>
      </p:pic>
      <p:pic>
        <p:nvPicPr>
          <p:cNvPr id="18" name="Picture 2" descr="https://ds04.infourok.ru/uploads/ex/093e/001713ad-f5fee700/1/hello_html_m65747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4605" y="-6791738"/>
            <a:ext cx="2543913" cy="2820619"/>
          </a:xfrm>
          <a:prstGeom prst="rect">
            <a:avLst/>
          </a:prstGeom>
          <a:noFill/>
        </p:spPr>
      </p:pic>
      <p:pic>
        <p:nvPicPr>
          <p:cNvPr id="19" name="Picture 2" descr="https://ds04.infourok.ru/uploads/ex/093e/001713ad-f5fee700/1/hello_html_m65747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2074" y="-7176052"/>
            <a:ext cx="2543913" cy="2820619"/>
          </a:xfrm>
          <a:prstGeom prst="rect">
            <a:avLst/>
          </a:prstGeom>
          <a:noFill/>
        </p:spPr>
      </p:pic>
      <p:pic>
        <p:nvPicPr>
          <p:cNvPr id="21" name="Рисунок 20" descr="http://900igr.net/up/datai/110378/0018-076-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74479" y="3861048"/>
            <a:ext cx="2469521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1208</Words>
  <Application>Microsoft Office PowerPoint</Application>
  <PresentationFormat>Экран (4:3)</PresentationFormat>
  <Paragraphs>167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        Государственное бюджетное дошкольное образовательное учреждение  детский сад № 135 Выборгского района Санкт-Петербурга  ИСПОЛЬЗОВАНИЕ ИГРОВЫХ ПРИЕМОВ НА ЗАНЯТИЯХ ПО РАЗВИТИЮ РЕЧИ    </vt:lpstr>
      <vt:lpstr>Слайд 2</vt:lpstr>
      <vt:lpstr>Актуальность </vt:lpstr>
      <vt:lpstr> Роль игровых приемов  в процессе обучения </vt:lpstr>
      <vt:lpstr>Виды  игровых приемов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 135 Выборгского района Санкт-Петербурга  ИСПОЛЬЗОВАНИЕ ИГРОВЫХ ПРИЕМОВ НА ЗАНЯТИЯХ ПО РАЗВИТИЮ РЕЧИ</dc:title>
  <dc:creator>пользователь</dc:creator>
  <cp:lastModifiedBy>samsung</cp:lastModifiedBy>
  <cp:revision>28</cp:revision>
  <dcterms:created xsi:type="dcterms:W3CDTF">2020-11-29T13:32:40Z</dcterms:created>
  <dcterms:modified xsi:type="dcterms:W3CDTF">2020-12-06T19:08:07Z</dcterms:modified>
</cp:coreProperties>
</file>