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9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9" r:id="rId11"/>
    <p:sldId id="270" r:id="rId12"/>
    <p:sldId id="271" r:id="rId13"/>
    <p:sldId id="272" r:id="rId14"/>
    <p:sldId id="274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5868B"/>
    <a:srgbClr val="911C94"/>
    <a:srgbClr val="842C60"/>
    <a:srgbClr val="AFF3B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90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2013D-EC61-481E-A23E-E98D7D786EE3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FB962-A9EE-4694-9422-DEFC61AF2D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92639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2013D-EC61-481E-A23E-E98D7D786EE3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FB962-A9EE-4694-9422-DEFC61AF2D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0137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2013D-EC61-481E-A23E-E98D7D786EE3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FB962-A9EE-4694-9422-DEFC61AF2D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09075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2013D-EC61-481E-A23E-E98D7D786EE3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FB962-A9EE-4694-9422-DEFC61AF2D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25055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2013D-EC61-481E-A23E-E98D7D786EE3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FB962-A9EE-4694-9422-DEFC61AF2D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69302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2013D-EC61-481E-A23E-E98D7D786EE3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FB962-A9EE-4694-9422-DEFC61AF2D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02199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2013D-EC61-481E-A23E-E98D7D786EE3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FB962-A9EE-4694-9422-DEFC61AF2D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95361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2013D-EC61-481E-A23E-E98D7D786EE3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FB962-A9EE-4694-9422-DEFC61AF2D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35230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2013D-EC61-481E-A23E-E98D7D786EE3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FB962-A9EE-4694-9422-DEFC61AF2D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24665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2013D-EC61-481E-A23E-E98D7D786EE3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FB962-A9EE-4694-9422-DEFC61AF2D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3964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2013D-EC61-481E-A23E-E98D7D786EE3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FB962-A9EE-4694-9422-DEFC61AF2D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71686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02013D-EC61-481E-A23E-E98D7D786EE3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2FB962-A9EE-4694-9422-DEFC61AF2D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5953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7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53218"/>
            <a:ext cx="10515600" cy="592374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b="1" dirty="0" smtClean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ИГРЫ НА РАЗВИТИЕ ТОЛЕРАНТНОСТИ У ДОШКОЛЬНИКОВ</a:t>
            </a:r>
            <a:endParaRPr lang="ru-RU" sz="5400" b="1" dirty="0">
              <a:solidFill>
                <a:srgbClr val="FF00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7147" y="2519401"/>
            <a:ext cx="8597705" cy="418769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733241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7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678" y="457200"/>
            <a:ext cx="4631348" cy="540385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              «Барашек»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     (Молдавская игра)</a:t>
            </a:r>
            <a:r>
              <a:rPr lang="ru-RU" sz="2000" b="1" dirty="0" smtClean="0">
                <a:solidFill>
                  <a:srgbClr val="FF0000"/>
                </a:solidFill>
              </a:rPr>
              <a:t/>
            </a:r>
            <a:br>
              <a:rPr lang="ru-RU" sz="2000" b="1" dirty="0" smtClean="0">
                <a:solidFill>
                  <a:srgbClr val="FF0000"/>
                </a:solidFill>
              </a:rPr>
            </a:br>
            <a:r>
              <a:rPr lang="ru-RU" sz="2200" b="1" dirty="0" smtClean="0">
                <a:solidFill>
                  <a:srgbClr val="002060"/>
                </a:solidFill>
              </a:rPr>
              <a:t>Дети стоят в кругу, а барашек с двухсторонней стрелочкой в руках-внутри круга. Игроки идут по кругу и произносят слова: </a:t>
            </a:r>
            <a:br>
              <a:rPr lang="ru-RU" sz="2200" b="1" dirty="0" smtClean="0">
                <a:solidFill>
                  <a:srgbClr val="002060"/>
                </a:solidFill>
              </a:rPr>
            </a:br>
            <a:r>
              <a:rPr lang="ru-RU" sz="2200" b="1" dirty="0" smtClean="0">
                <a:solidFill>
                  <a:srgbClr val="002060"/>
                </a:solidFill>
              </a:rPr>
              <a:t>Ты барашек серенький, с хвостиком беленьким! Мы тебя поили, мы тебя кормили. Ты нас не бодай! С нами поиграй! Скорее догоняй! По окончании слов, на кого из детей укажет стрелка, встает с «барашком» спиной друг к другу и по команде бегут по кругу в противоположные стороны. Кто-то из детей держит стрелку, кто первым заберет стрелку, тот и становится </a:t>
            </a:r>
            <a:r>
              <a:rPr lang="ru-RU" sz="2200" b="1" dirty="0" err="1" smtClean="0">
                <a:solidFill>
                  <a:srgbClr val="002060"/>
                </a:solidFill>
              </a:rPr>
              <a:t>барашеом</a:t>
            </a:r>
            <a:r>
              <a:rPr lang="ru-RU" sz="3600" b="1" dirty="0" smtClean="0">
                <a:solidFill>
                  <a:srgbClr val="002060"/>
                </a:solidFill>
              </a:rPr>
              <a:t/>
            </a:r>
            <a:br>
              <a:rPr lang="ru-RU" sz="3600" b="1" dirty="0" smtClean="0">
                <a:solidFill>
                  <a:srgbClr val="002060"/>
                </a:solidFill>
              </a:rPr>
            </a:br>
            <a:endParaRPr lang="ru-RU" sz="3600" b="1" dirty="0">
              <a:solidFill>
                <a:srgbClr val="00206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2026" y="116442"/>
            <a:ext cx="4326572" cy="324492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62708" y="2057400"/>
            <a:ext cx="4209318" cy="381158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95028" y="3361371"/>
            <a:ext cx="4220309" cy="334507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426408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7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678" y="457200"/>
            <a:ext cx="4631348" cy="540385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          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40678" y="457200"/>
            <a:ext cx="3826411" cy="6028006"/>
          </a:xfrm>
        </p:spPr>
        <p:txBody>
          <a:bodyPr>
            <a:normAutofit fontScale="92500" lnSpcReduction="10000"/>
          </a:bodyPr>
          <a:lstStyle/>
          <a:p>
            <a:r>
              <a:rPr lang="ru-RU" sz="2600" b="1" dirty="0" smtClean="0">
                <a:solidFill>
                  <a:srgbClr val="FF0000"/>
                </a:solidFill>
              </a:rPr>
              <a:t>    «Ты джигит и я джигит»</a:t>
            </a:r>
          </a:p>
          <a:p>
            <a:r>
              <a:rPr lang="ru-RU" sz="2400" b="1" dirty="0" smtClean="0">
                <a:solidFill>
                  <a:srgbClr val="FF0000"/>
                </a:solidFill>
              </a:rPr>
              <a:t>             (Лезгинская игра)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Для игры выбираются двое детей. Воспитатель держит небольшую палку. Дети держаться по краям двумя руками. Все дети поют </a:t>
            </a:r>
            <a:r>
              <a:rPr lang="ru-RU" sz="2400" b="1" dirty="0" err="1" smtClean="0">
                <a:solidFill>
                  <a:srgbClr val="002060"/>
                </a:solidFill>
              </a:rPr>
              <a:t>попевку</a:t>
            </a:r>
            <a:r>
              <a:rPr lang="ru-RU" sz="2400" b="1" dirty="0" smtClean="0">
                <a:solidFill>
                  <a:srgbClr val="002060"/>
                </a:solidFill>
              </a:rPr>
              <a:t>: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Ты джигит и я джигит! У обоих грозный вид. Ты на солнце, я в тени. Ты меня перетяни!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Затем воспитатель отпускает палку и отходит в сторону. Каждый джигит старается перетянуть своего соперника на свою сторону, дети болеют за кого хотят.</a:t>
            </a:r>
          </a:p>
          <a:p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7472" y="109024"/>
            <a:ext cx="4482905" cy="336217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5823" y="3159125"/>
            <a:ext cx="4620993" cy="346574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505227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7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678" y="1310184"/>
            <a:ext cx="4090128" cy="4660047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          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40678" y="682388"/>
            <a:ext cx="5550438" cy="5912000"/>
          </a:xfrm>
        </p:spPr>
        <p:txBody>
          <a:bodyPr>
            <a:normAutofit/>
          </a:bodyPr>
          <a:lstStyle/>
          <a:p>
            <a:r>
              <a:rPr lang="ru-RU" sz="2600" b="1" dirty="0" smtClean="0">
                <a:solidFill>
                  <a:srgbClr val="FF0000"/>
                </a:solidFill>
              </a:rPr>
              <a:t>   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37710" y="3281705"/>
            <a:ext cx="6446502" cy="339977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8393372" y="122831"/>
            <a:ext cx="2962015" cy="573822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                           </a:t>
            </a:r>
            <a:r>
              <a:rPr lang="ru-RU" b="1" dirty="0" smtClean="0">
                <a:solidFill>
                  <a:srgbClr val="FF0000"/>
                </a:solidFill>
              </a:rPr>
              <a:t>Подарок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Дети сидя, а можно стоя в кругу передают коробку-подарок друг другу и говорят, что они дарят друг другу и с какой целью тем самым воспитывая доброжелательные отношения, желание делать другому человеку приятное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10" name="Объект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9244" y="122831"/>
            <a:ext cx="5096861" cy="315887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638156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7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8991" y="1011858"/>
            <a:ext cx="4949937" cy="5492559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          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1495" y="-266133"/>
            <a:ext cx="5778251" cy="7765575"/>
          </a:xfrm>
        </p:spPr>
        <p:txBody>
          <a:bodyPr>
            <a:normAutofit/>
          </a:bodyPr>
          <a:lstStyle/>
          <a:p>
            <a:r>
              <a:rPr lang="ru-RU" sz="2600" b="1" dirty="0" smtClean="0">
                <a:solidFill>
                  <a:srgbClr val="FF0000"/>
                </a:solidFill>
              </a:rPr>
              <a:t>   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368490" y="354842"/>
            <a:ext cx="5104262" cy="6059605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sz="7200" b="1" dirty="0" smtClean="0">
                <a:solidFill>
                  <a:srgbClr val="FF0000"/>
                </a:solidFill>
              </a:rPr>
              <a:t>                       Капканы (русская игра)</a:t>
            </a:r>
          </a:p>
          <a:p>
            <a:pPr marL="0" indent="0">
              <a:buNone/>
            </a:pPr>
            <a:r>
              <a:rPr lang="ru-RU" sz="7200" b="1" dirty="0">
                <a:solidFill>
                  <a:srgbClr val="002060"/>
                </a:solidFill>
              </a:rPr>
              <a:t>Для этой игры выбирается несколько игроков, кото </a:t>
            </a:r>
            <a:r>
              <a:rPr lang="ru-RU" sz="7200" b="1" dirty="0" err="1">
                <a:solidFill>
                  <a:srgbClr val="002060"/>
                </a:solidFill>
              </a:rPr>
              <a:t>рые</a:t>
            </a:r>
            <a:r>
              <a:rPr lang="ru-RU" sz="7200" b="1" dirty="0">
                <a:solidFill>
                  <a:srgbClr val="002060"/>
                </a:solidFill>
              </a:rPr>
              <a:t> встают парами, лицом друг к другу - это «капканы». «Капканы» должны быть расставлены по игровому полю равномерно. Остальные дети бегают, свободно пробегая через «капканы», пока они открыты.</a:t>
            </a:r>
          </a:p>
          <a:p>
            <a:pPr marL="0" indent="0">
              <a:buNone/>
            </a:pPr>
            <a:r>
              <a:rPr lang="ru-RU" sz="7200" b="1" dirty="0">
                <a:solidFill>
                  <a:srgbClr val="002060"/>
                </a:solidFill>
              </a:rPr>
              <a:t>Неожиданно «капканы» закрываются: водящие опус кают руки (сигналом может служить свисток судьи или прекращение музыки). Те дети, которые в этот момент пробегали через капканы, оказываются в ловушке.</a:t>
            </a:r>
          </a:p>
          <a:p>
            <a:pPr marL="0" indent="0">
              <a:buNone/>
            </a:pPr>
            <a:r>
              <a:rPr lang="ru-RU" sz="7200" b="1" dirty="0">
                <a:solidFill>
                  <a:srgbClr val="002060"/>
                </a:solidFill>
              </a:rPr>
              <a:t>Пойманные игроки и дети, изображавшие в игре «капканы», берутся за руки и становятся в круг, под </a:t>
            </a:r>
            <a:r>
              <a:rPr lang="ru-RU" sz="7200" b="1" dirty="0" err="1">
                <a:solidFill>
                  <a:srgbClr val="002060"/>
                </a:solidFill>
              </a:rPr>
              <a:t>нимая</a:t>
            </a:r>
            <a:r>
              <a:rPr lang="ru-RU" sz="7200" b="1" dirty="0">
                <a:solidFill>
                  <a:srgbClr val="002060"/>
                </a:solidFill>
              </a:rPr>
              <a:t> сомкнутые руки вверх. Остальные игроки </a:t>
            </a:r>
            <a:r>
              <a:rPr lang="ru-RU" sz="7200" b="1" dirty="0" smtClean="0">
                <a:solidFill>
                  <a:srgbClr val="002060"/>
                </a:solidFill>
              </a:rPr>
              <a:t>образуют </a:t>
            </a:r>
            <a:r>
              <a:rPr lang="ru-RU" sz="7200" b="1" dirty="0">
                <a:solidFill>
                  <a:srgbClr val="002060"/>
                </a:solidFill>
              </a:rPr>
              <a:t>«цепочку», которая змейкой вьется по кругу, про бегая через «капканы». «Капканы» закрываются снова, и опять некоторые дети оказались в ловушке: теперь внутри круга.</a:t>
            </a:r>
          </a:p>
          <a:p>
            <a:pPr marL="0" indent="0">
              <a:buNone/>
            </a:pPr>
            <a:r>
              <a:rPr lang="ru-RU" sz="7200" b="1" i="1" dirty="0">
                <a:solidFill>
                  <a:srgbClr val="002060"/>
                </a:solidFill>
              </a:rPr>
              <a:t>Правила:</a:t>
            </a:r>
            <a:endParaRPr lang="ru-RU" sz="7200" b="1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sz="7200" b="1" dirty="0">
                <a:solidFill>
                  <a:srgbClr val="002060"/>
                </a:solidFill>
              </a:rPr>
              <a:t>Игра продолжается до тех пор, пока </a:t>
            </a:r>
            <a:r>
              <a:rPr lang="ru-RU" sz="7200" b="1" dirty="0" smtClean="0">
                <a:solidFill>
                  <a:srgbClr val="002060"/>
                </a:solidFill>
              </a:rPr>
              <a:t>на свободе </a:t>
            </a:r>
            <a:r>
              <a:rPr lang="ru-RU" sz="7200" b="1" dirty="0">
                <a:solidFill>
                  <a:srgbClr val="002060"/>
                </a:solidFill>
              </a:rPr>
              <a:t>не</a:t>
            </a:r>
            <a:br>
              <a:rPr lang="ru-RU" sz="7200" b="1" dirty="0">
                <a:solidFill>
                  <a:srgbClr val="002060"/>
                </a:solidFill>
              </a:rPr>
            </a:br>
            <a:r>
              <a:rPr lang="ru-RU" sz="7200" b="1" dirty="0">
                <a:solidFill>
                  <a:srgbClr val="002060"/>
                </a:solidFill>
              </a:rPr>
              <a:t>останется всего несколько детей.</a:t>
            </a:r>
          </a:p>
          <a:p>
            <a:pPr marL="0" indent="0">
              <a:buNone/>
            </a:pPr>
            <a:r>
              <a:rPr lang="ru-RU" sz="7200" b="1" dirty="0">
                <a:solidFill>
                  <a:srgbClr val="002060"/>
                </a:solidFill>
              </a:rPr>
              <a:t>Игру можно повторять 2—3 раза, заменяя «кап</a:t>
            </a:r>
            <a:br>
              <a:rPr lang="ru-RU" sz="7200" b="1" dirty="0">
                <a:solidFill>
                  <a:srgbClr val="002060"/>
                </a:solidFill>
              </a:rPr>
            </a:br>
            <a:r>
              <a:rPr lang="ru-RU" sz="7200" b="1" dirty="0" err="1">
                <a:solidFill>
                  <a:srgbClr val="002060"/>
                </a:solidFill>
              </a:rPr>
              <a:t>каны</a:t>
            </a:r>
            <a:r>
              <a:rPr lang="ru-RU" sz="7200" b="1" dirty="0">
                <a:solidFill>
                  <a:srgbClr val="002060"/>
                </a:solidFill>
              </a:rPr>
              <a:t>».</a:t>
            </a:r>
          </a:p>
          <a:p>
            <a:pPr marL="0" indent="0">
              <a:buNone/>
            </a:pPr>
            <a:r>
              <a:rPr lang="ru-RU" sz="7200" b="1" dirty="0">
                <a:solidFill>
                  <a:srgbClr val="002060"/>
                </a:solidFill>
              </a:rPr>
              <a:t>В конце игры надо отметить самых ловких </a:t>
            </a:r>
            <a:r>
              <a:rPr lang="ru-RU" sz="7200" b="1" dirty="0" smtClean="0">
                <a:solidFill>
                  <a:srgbClr val="002060"/>
                </a:solidFill>
              </a:rPr>
              <a:t> </a:t>
            </a:r>
            <a:r>
              <a:rPr lang="ru-RU" sz="7200" b="1" dirty="0" err="1" smtClean="0">
                <a:solidFill>
                  <a:srgbClr val="002060"/>
                </a:solidFill>
              </a:rPr>
              <a:t>игро</a:t>
            </a:r>
            <a:r>
              <a:rPr lang="ru-RU" sz="7200" b="1" dirty="0">
                <a:solidFill>
                  <a:srgbClr val="002060"/>
                </a:solidFill>
              </a:rPr>
              <a:t/>
            </a:r>
            <a:br>
              <a:rPr lang="ru-RU" sz="7200" b="1" dirty="0">
                <a:solidFill>
                  <a:srgbClr val="002060"/>
                </a:solidFill>
              </a:rPr>
            </a:br>
            <a:r>
              <a:rPr lang="ru-RU" sz="7200" b="1" dirty="0">
                <a:solidFill>
                  <a:srgbClr val="002060"/>
                </a:solidFill>
              </a:rPr>
              <a:t>ков и самый удачливый «капкан».</a:t>
            </a:r>
          </a:p>
          <a:p>
            <a:pPr marL="0" indent="0">
              <a:buNone/>
            </a:pPr>
            <a:endParaRPr lang="ru-RU" sz="7200" b="1" dirty="0">
              <a:solidFill>
                <a:srgbClr val="FF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72752" y="75454"/>
            <a:ext cx="6605517" cy="64289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028953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8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316523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+mn-lt"/>
              </a:rPr>
              <a:t> Слепой медведь        (осетинская </a:t>
            </a:r>
            <a:r>
              <a:rPr lang="ru-RU" sz="2400" b="1" dirty="0">
                <a:solidFill>
                  <a:srgbClr val="FF0000"/>
                </a:solidFill>
                <a:latin typeface="+mn-lt"/>
              </a:rPr>
              <a:t>и</a:t>
            </a:r>
            <a:r>
              <a:rPr lang="ru-RU" sz="2400" b="1" dirty="0" smtClean="0">
                <a:solidFill>
                  <a:srgbClr val="FF0000"/>
                </a:solidFill>
                <a:latin typeface="+mn-lt"/>
              </a:rPr>
              <a:t>гра)</a:t>
            </a:r>
            <a:endParaRPr lang="ru-RU" sz="2400" b="1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49342" y="112541"/>
            <a:ext cx="5140910" cy="30874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9152" y="773723"/>
            <a:ext cx="4532874" cy="6527409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solidFill>
                  <a:srgbClr val="002060"/>
                </a:solidFill>
              </a:rPr>
              <a:t>Традиционно </a:t>
            </a:r>
            <a:r>
              <a:rPr lang="ru-RU" sz="1800" b="1" dirty="0">
                <a:solidFill>
                  <a:srgbClr val="002060"/>
                </a:solidFill>
              </a:rPr>
              <a:t>в этой игре внимание «слепого медве­дя» игроки привлекали с помощью трещоток: две де­ревянные палочки длиной с карандаш. Концы одной из палочек имели «</a:t>
            </a:r>
            <a:r>
              <a:rPr lang="ru-RU" sz="1800" b="1" dirty="0" err="1">
                <a:solidFill>
                  <a:srgbClr val="002060"/>
                </a:solidFill>
              </a:rPr>
              <a:t>зазубринки</a:t>
            </a:r>
            <a:r>
              <a:rPr lang="ru-RU" sz="1800" b="1" dirty="0">
                <a:solidFill>
                  <a:srgbClr val="002060"/>
                </a:solidFill>
              </a:rPr>
              <a:t>», при проведении по которым гладкой стороной другой палочки можно было получить своеобразный треск. Однако можно ис­пользовать и другие звуковые сигналы, </a:t>
            </a:r>
            <a:r>
              <a:rPr lang="ru-RU" sz="1800" b="1" dirty="0" smtClean="0">
                <a:solidFill>
                  <a:srgbClr val="002060"/>
                </a:solidFill>
              </a:rPr>
              <a:t>музыкальные инструменты.</a:t>
            </a:r>
            <a:endParaRPr lang="ru-RU" sz="1800" b="1" dirty="0">
              <a:solidFill>
                <a:srgbClr val="002060"/>
              </a:solidFill>
            </a:endParaRPr>
          </a:p>
          <a:p>
            <a:r>
              <a:rPr lang="ru-RU" sz="1800" b="1" dirty="0">
                <a:solidFill>
                  <a:srgbClr val="002060"/>
                </a:solidFill>
              </a:rPr>
              <a:t>По жребию выбирают водящего «слепого медведя». Этому ребенку плотно завязывают глаза.</a:t>
            </a:r>
          </a:p>
          <a:p>
            <a:r>
              <a:rPr lang="ru-RU" sz="1800" b="1" dirty="0">
                <a:solidFill>
                  <a:srgbClr val="002060"/>
                </a:solidFill>
              </a:rPr>
              <a:t>Остальные дети приближаются к медведю и начи­нают трещать деревянными палочками. «Слепой мед­ведь» идет на звук и пытается поймать или «осалить» любого игрока. Спасаясь от медведя, игроки убегают врассыпную. Но при этом они не должны покидать пределов игрового поля.</a:t>
            </a:r>
          </a:p>
          <a:p>
            <a:r>
              <a:rPr lang="ru-RU" sz="1800" b="1" dirty="0">
                <a:solidFill>
                  <a:srgbClr val="002060"/>
                </a:solidFill>
              </a:rPr>
              <a:t>Пойманный игрок сам становится «слепым медве­дем».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50868" y="3338410"/>
            <a:ext cx="5351926" cy="34211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449049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7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8251" y="121512"/>
            <a:ext cx="4693444" cy="352008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604911"/>
            <a:ext cx="4772025" cy="5641144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«Назови ласково»</a:t>
            </a:r>
            <a:br>
              <a:rPr lang="ru-RU" sz="3600" b="1" dirty="0" smtClean="0">
                <a:solidFill>
                  <a:srgbClr val="FF0000"/>
                </a:solidFill>
              </a:rPr>
            </a:br>
            <a:r>
              <a:rPr lang="ru-RU" sz="3600" b="1" dirty="0" smtClean="0">
                <a:solidFill>
                  <a:srgbClr val="002060"/>
                </a:solidFill>
              </a:rPr>
              <a:t>Дети стоят в кругу, ведущий в середине с мячом, бросает любому ребенку мяч и называет имя любого в группе, поймавший называет имя ласково-несколько вариантов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04738" y="3291840"/>
            <a:ext cx="4187483" cy="346768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832832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7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145194" y="1"/>
            <a:ext cx="4046806" cy="586105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b="1" dirty="0">
                <a:solidFill>
                  <a:srgbClr val="FF0000"/>
                </a:solidFill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</a:rPr>
              <a:t>             «</a:t>
            </a:r>
            <a:r>
              <a:rPr lang="ru-RU" sz="2400" b="1" dirty="0">
                <a:solidFill>
                  <a:srgbClr val="FF0000"/>
                </a:solidFill>
              </a:rPr>
              <a:t>Моя улица»</a:t>
            </a:r>
          </a:p>
          <a:p>
            <a:pPr marL="0" indent="0">
              <a:buNone/>
            </a:pPr>
            <a:r>
              <a:rPr lang="ru-RU" sz="2400" b="1" dirty="0">
                <a:solidFill>
                  <a:srgbClr val="002060"/>
                </a:solidFill>
              </a:rPr>
              <a:t> Дети стоят в кругу и, передавая друг другу мяч, называют улицу, на которой они родились. Педагог записывает или запоминает названия улиц. 2 часть. Педагог говорит: «Улица моя родная, как зовут тебя я знаю. (Говорит название одной из улиц), а дети, которые родились на этой улице, встают в центр круга и обнимаются. (Если какую-либо улицу назвал только один ребёнок, то педагог называет две или три улицы, чтобы в круг встали несколько детей).</a:t>
            </a:r>
          </a:p>
          <a:p>
            <a:endParaRPr lang="ru-RU" sz="2400" b="1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486" y="53908"/>
            <a:ext cx="5259779" cy="356500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47112" y="3165859"/>
            <a:ext cx="4398082" cy="34759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751314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7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65759"/>
            <a:ext cx="4772025" cy="5880295"/>
          </a:xfrm>
        </p:spPr>
        <p:txBody>
          <a:bodyPr>
            <a:noAutofit/>
          </a:bodyPr>
          <a:lstStyle/>
          <a:p>
            <a:r>
              <a:rPr lang="ru-RU" sz="2000" b="1" dirty="0" smtClean="0"/>
              <a:t>                      </a:t>
            </a:r>
            <a:r>
              <a:rPr lang="ru-RU" sz="2400" b="1" dirty="0" smtClean="0">
                <a:solidFill>
                  <a:srgbClr val="FF0000"/>
                </a:solidFill>
              </a:rPr>
              <a:t>«</a:t>
            </a:r>
            <a:r>
              <a:rPr lang="ru-RU" sz="2400" b="1" dirty="0">
                <a:solidFill>
                  <a:srgbClr val="FF0000"/>
                </a:solidFill>
              </a:rPr>
              <a:t>Клубочек»</a:t>
            </a:r>
            <a:br>
              <a:rPr lang="ru-RU" sz="2400" b="1" dirty="0">
                <a:solidFill>
                  <a:srgbClr val="FF0000"/>
                </a:solidFill>
              </a:rPr>
            </a:br>
            <a:r>
              <a:rPr lang="ru-RU" sz="2400" b="1" dirty="0">
                <a:solidFill>
                  <a:srgbClr val="002060"/>
                </a:solidFill>
              </a:rPr>
              <a:t>Дети встают в круг, называют то, что они любят (игрушки, блюдо, игру, сказку) передают друг другу клубок по кругу, оставляя у себя нить и постепенно разматывая клубок, когда клубок возвращается первому ребенку дети оказываются соединенными одной ниточкой в круг. Воспитатель предлагает выполнить вместе упражнения: поднять нитку правой, левой рукой; опустить вниз, присесть; обращает внимание детей на то, что клубочек объединил их всех вместе и дружба помогает им выполнить упражнения.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2025" y="744423"/>
            <a:ext cx="7185513" cy="550163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5345722"/>
            <a:ext cx="3932237" cy="523265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85890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7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472362" y="457200"/>
            <a:ext cx="4879071" cy="576072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       «</a:t>
            </a:r>
            <a:r>
              <a:rPr lang="ru-RU" b="1" dirty="0">
                <a:solidFill>
                  <a:srgbClr val="FF0000"/>
                </a:solidFill>
              </a:rPr>
              <a:t>Все мы разные»</a:t>
            </a:r>
            <a:endParaRPr lang="ru-RU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dirty="0"/>
              <a:t> </a:t>
            </a:r>
            <a:r>
              <a:rPr lang="ru-RU" b="1" dirty="0">
                <a:solidFill>
                  <a:srgbClr val="002060"/>
                </a:solidFill>
              </a:rPr>
              <a:t>Дети становятся в круг. В середину кладется двухсторонняя стрелка. Дети идут по кругу и говорят слова «На друг друга </a:t>
            </a:r>
            <a:r>
              <a:rPr lang="ru-RU" b="1" dirty="0" smtClean="0">
                <a:solidFill>
                  <a:srgbClr val="002060"/>
                </a:solidFill>
              </a:rPr>
              <a:t>посмотри, </a:t>
            </a:r>
            <a:r>
              <a:rPr lang="ru-RU" b="1" dirty="0">
                <a:solidFill>
                  <a:srgbClr val="002060"/>
                </a:solidFill>
              </a:rPr>
              <a:t>в чём различия </a:t>
            </a:r>
            <a:r>
              <a:rPr lang="ru-RU" b="1" dirty="0" smtClean="0">
                <a:solidFill>
                  <a:srgbClr val="002060"/>
                </a:solidFill>
              </a:rPr>
              <a:t>скажи». </a:t>
            </a:r>
            <a:r>
              <a:rPr lang="ru-RU" b="1" dirty="0">
                <a:solidFill>
                  <a:srgbClr val="002060"/>
                </a:solidFill>
              </a:rPr>
              <a:t>По окончании слов на кого укажет стрелочка говорят друг другу отличия. Например: «У меня синее платье, а у Саши серая футболка; у меня косички, а у Ксюши стрижка; у меня красный бант, а у Серёжи нет банта». </a:t>
            </a:r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619"/>
          <a:stretch/>
        </p:blipFill>
        <p:spPr>
          <a:xfrm>
            <a:off x="141608" y="914925"/>
            <a:ext cx="7330754" cy="51826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104805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7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3530991" cy="6858000"/>
          </a:xfrm>
        </p:spPr>
        <p:txBody>
          <a:bodyPr>
            <a:normAutofit/>
          </a:bodyPr>
          <a:lstStyle/>
          <a:p>
            <a:r>
              <a:rPr lang="ru-RU" sz="2200" b="1" dirty="0">
                <a:solidFill>
                  <a:srgbClr val="FF0000"/>
                </a:solidFill>
              </a:rPr>
              <a:t>«Мы ходим, ходим, ходим»</a:t>
            </a:r>
            <a:br>
              <a:rPr lang="ru-RU" sz="2200" b="1" dirty="0">
                <a:solidFill>
                  <a:srgbClr val="FF0000"/>
                </a:solidFill>
              </a:rPr>
            </a:br>
            <a:r>
              <a:rPr lang="ru-RU" sz="2200" b="1" dirty="0">
                <a:solidFill>
                  <a:srgbClr val="002060"/>
                </a:solidFill>
              </a:rPr>
              <a:t>Цель: упражнять детей в согласованности действий, развивать внимание.</a:t>
            </a:r>
            <a:br>
              <a:rPr lang="ru-RU" sz="2200" b="1" dirty="0">
                <a:solidFill>
                  <a:srgbClr val="002060"/>
                </a:solidFill>
              </a:rPr>
            </a:br>
            <a:r>
              <a:rPr lang="ru-RU" sz="2200" b="1" dirty="0">
                <a:solidFill>
                  <a:srgbClr val="002060"/>
                </a:solidFill>
              </a:rPr>
              <a:t>Описание</a:t>
            </a:r>
            <a:br>
              <a:rPr lang="ru-RU" sz="2200" b="1" dirty="0">
                <a:solidFill>
                  <a:srgbClr val="002060"/>
                </a:solidFill>
              </a:rPr>
            </a:br>
            <a:r>
              <a:rPr lang="ru-RU" sz="2200" b="1" dirty="0">
                <a:solidFill>
                  <a:srgbClr val="002060"/>
                </a:solidFill>
              </a:rPr>
              <a:t>Дети врассыпную передвигаются по группе, произнося: «Мы ходим, ходим, ходим…» Через определённые отрезки времени педагог даёт команды: «Копна» – дети соединяют руки над головой; «Кочка» – дети приседают, положив руки на голову; «Тропинка» – выстраиваются по ходу движения друг за другом, положив руки на плечи впереди стоящего.</a:t>
            </a:r>
            <a:r>
              <a:rPr lang="ru-RU" b="1" dirty="0">
                <a:solidFill>
                  <a:srgbClr val="002060"/>
                </a:solidFill>
              </a:rPr>
              <a:t/>
            </a:r>
            <a:br>
              <a:rPr lang="ru-RU" b="1" dirty="0">
                <a:solidFill>
                  <a:srgbClr val="002060"/>
                </a:solidFill>
              </a:rPr>
            </a:b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52970" y="290429"/>
            <a:ext cx="4260973" cy="28138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89216" y="3183987"/>
            <a:ext cx="4909860" cy="35474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44146" y="290429"/>
            <a:ext cx="4423957" cy="27643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481073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7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637563" y="126610"/>
            <a:ext cx="3554437" cy="644300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b="1" dirty="0">
                <a:solidFill>
                  <a:srgbClr val="FF0000"/>
                </a:solidFill>
              </a:rPr>
              <a:t>«Давайте поздороваемся»</a:t>
            </a:r>
            <a:endParaRPr lang="ru-RU" sz="18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1800" b="1" dirty="0" smtClean="0">
                <a:solidFill>
                  <a:srgbClr val="002060"/>
                </a:solidFill>
              </a:rPr>
              <a:t>Участники </a:t>
            </a:r>
            <a:r>
              <a:rPr lang="ru-RU" sz="1800" b="1" dirty="0">
                <a:solidFill>
                  <a:srgbClr val="002060"/>
                </a:solidFill>
              </a:rPr>
              <a:t>по сигналу ведущего хаотично двигаются по комнате и здороваются со всеми, кто встречается на их пути (вероятно, что дети могут специально взаимодействовать именно с теми, на кого обычно не обращают внимания). Здороваться надо определенным образом:</a:t>
            </a:r>
          </a:p>
          <a:p>
            <a:pPr marL="0" indent="0">
              <a:buNone/>
            </a:pPr>
            <a:r>
              <a:rPr lang="ru-RU" sz="1800" b="1" dirty="0">
                <a:solidFill>
                  <a:srgbClr val="002060"/>
                </a:solidFill>
              </a:rPr>
              <a:t>один хлопок — здороваемся за руку,</a:t>
            </a:r>
          </a:p>
          <a:p>
            <a:r>
              <a:rPr lang="ru-RU" sz="1800" b="1" dirty="0">
                <a:solidFill>
                  <a:srgbClr val="002060"/>
                </a:solidFill>
              </a:rPr>
              <a:t>два хлопка — здороваемся плечиками,</a:t>
            </a:r>
          </a:p>
          <a:p>
            <a:r>
              <a:rPr lang="ru-RU" sz="1800" b="1" dirty="0">
                <a:solidFill>
                  <a:srgbClr val="002060"/>
                </a:solidFill>
              </a:rPr>
              <a:t>три хлопка — здороваемся спинками.</a:t>
            </a:r>
          </a:p>
          <a:p>
            <a:r>
              <a:rPr lang="ru-RU" sz="1800" b="1" u="sng" dirty="0">
                <a:solidFill>
                  <a:srgbClr val="002060"/>
                </a:solidFill>
              </a:rPr>
              <a:t>Примечание.</a:t>
            </a:r>
            <a:r>
              <a:rPr lang="ru-RU" sz="1800" b="1" dirty="0">
                <a:solidFill>
                  <a:srgbClr val="002060"/>
                </a:solidFill>
              </a:rPr>
              <a:t> Желательно ввести запрет на разговоры, инициируя тактильные соприкосновения</a:t>
            </a:r>
            <a:r>
              <a:rPr lang="ru-RU" sz="1600" b="1" dirty="0">
                <a:solidFill>
                  <a:srgbClr val="002060"/>
                </a:solidFill>
              </a:rPr>
              <a:t>.</a:t>
            </a:r>
          </a:p>
          <a:p>
            <a:endParaRPr lang="ru-RU" sz="16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72025" y="3657600"/>
            <a:ext cx="4109655" cy="29120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945" y="3657600"/>
            <a:ext cx="4555494" cy="29120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37911" y="126610"/>
            <a:ext cx="5607056" cy="33340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703736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7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6609" y="-2"/>
            <a:ext cx="3151164" cy="6752493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>   </a:t>
            </a:r>
            <a:r>
              <a:rPr lang="ru-RU" sz="2400" b="1" dirty="0" smtClean="0">
                <a:solidFill>
                  <a:srgbClr val="FF0000"/>
                </a:solidFill>
              </a:rPr>
              <a:t>«Это здорово»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400" b="1" dirty="0" smtClean="0">
                <a:solidFill>
                  <a:srgbClr val="002060"/>
                </a:solidFill>
              </a:rPr>
              <a:t>Дети стоят в кругу. Инструкция: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сейчас кто-нибудь из нас выйдет в круги скажет о своем качестве, умении или таланте (Например: «Я обожаю танцевать», «Я умею кататься на двухколесном велосипеде») В ответ на каждое такое высказывание все те, кто стоит в кругу, должны хором ответить: «Это здорово!» и одновременно поднять большой палец вверх.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7773" y="154744"/>
            <a:ext cx="5289452" cy="365679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00625" y="253218"/>
            <a:ext cx="3932237" cy="43878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66743" y="2947180"/>
            <a:ext cx="5073748" cy="380531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605774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7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64172" y="703385"/>
            <a:ext cx="3305908" cy="55567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    «Аплодисменты»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Ведущий говорит: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-Встаньте те, кто умеет делать мостик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- Кто любит шоколадное мороженое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- </a:t>
            </a:r>
            <a:r>
              <a:rPr lang="ru-RU" sz="2400" b="1" dirty="0" smtClean="0">
                <a:solidFill>
                  <a:srgbClr val="002060"/>
                </a:solidFill>
              </a:rPr>
              <a:t>Кто хочет научиться читать и т. д.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Всем тем, кто встал остальные дети аплодируют.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6949" y="457200"/>
            <a:ext cx="8285870" cy="559572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166325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502</TotalTime>
  <Words>565</Words>
  <Application>Microsoft Office PowerPoint</Application>
  <PresentationFormat>Широкоэкранный</PresentationFormat>
  <Paragraphs>47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 Unicode MS</vt:lpstr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                      «Клубочек» Дети встают в круг, называют то, что они любят (игрушки, блюдо, игру, сказку) передают друг другу клубок по кругу, оставляя у себя нить и постепенно разматывая клубок, когда клубок возвращается первому ребенку дети оказываются соединенными одной ниточкой в круг. Воспитатель предлагает выполнить вместе упражнения: поднять нитку правой, левой рукой; опустить вниз, присесть; обращает внимание детей на то, что клубочек объединил их всех вместе и дружба помогает им выполнить упражнения.</vt:lpstr>
      <vt:lpstr>Презентация PowerPoint</vt:lpstr>
      <vt:lpstr>«Мы ходим, ходим, ходим» Цель: упражнять детей в согласованности действий, развивать внимание. Описание Дети врассыпную передвигаются по группе, произнося: «Мы ходим, ходим, ходим…» Через определённые отрезки времени педагог даёт команды: «Копна» – дети соединяют руки над головой; «Кочка» – дети приседают, положив руки на голову; «Тропинка» – выстраиваются по ходу движения друг за другом, положив руки на плечи впереди стоящего. </vt:lpstr>
      <vt:lpstr>Презентация PowerPoint</vt:lpstr>
      <vt:lpstr>   «Это здорово»  Дети стоят в кругу. Инструкция: сейчас кто-нибудь из нас выйдет в круги скажет о своем качестве, умении или таланте (Например: «Я обожаю танцевать», «Я умею кататься на двухколесном велосипеде») В ответ на каждое такое высказывание все те, кто стоит в кругу, должны хором ответить: «Это здорово!» и одновременно поднять большой палец вверх.  </vt:lpstr>
      <vt:lpstr>Презентация PowerPoint</vt:lpstr>
      <vt:lpstr>              «Барашек»      (Молдавская игра) Дети стоят в кругу, а барашек с двухсторонней стрелочкой в руках-внутри круга. Игроки идут по кругу и произносят слова:  Ты барашек серенький, с хвостиком беленьким! Мы тебя поили, мы тебя кормили. Ты нас не бодай! С нами поиграй! Скорее догоняй! По окончании слов, на кого из детей укажет стрелка, встает с «барашком» спиной друг к другу и по команде бегут по кругу в противоположные стороны. Кто-то из детей держит стрелку, кто первым заберет стрелку, тот и становится барашеом </vt:lpstr>
      <vt:lpstr>          </vt:lpstr>
      <vt:lpstr>          </vt:lpstr>
      <vt:lpstr>          </vt:lpstr>
      <vt:lpstr> Слепой медведь        (осетинская игра)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20</cp:revision>
  <dcterms:created xsi:type="dcterms:W3CDTF">2020-11-17T09:09:44Z</dcterms:created>
  <dcterms:modified xsi:type="dcterms:W3CDTF">2020-12-06T12:20:47Z</dcterms:modified>
</cp:coreProperties>
</file>