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0507BD0-BC2C-4F46-926C-3C05BB572CEB}" type="datetimeFigureOut">
              <a:rPr lang="ru-RU"/>
              <a:pPr>
                <a:defRPr/>
              </a:pPr>
              <a:t>15.05.2016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12AA8D2-C4B7-415B-93C7-93E27CCC80D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12AA8D2-C4B7-415B-93C7-93E27CCC80D3}" type="slidenum">
              <a:rPr lang="ru-RU" smtClean="0"/>
              <a:pPr>
                <a:defRPr/>
              </a:pPr>
              <a:t>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12AA8D2-C4B7-415B-93C7-93E27CCC80D3}" type="slidenum">
              <a:rPr lang="ru-RU" smtClean="0"/>
              <a:pPr>
                <a:defRPr/>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E5930FA-CEFC-4F2A-8C7D-334D9B614E46}" type="datetime1">
              <a:rPr lang="ru-RU"/>
              <a:pPr>
                <a:defRPr/>
              </a:pPr>
              <a:t>15.05.2016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C628565B-E56B-4474-BB13-309CD17D287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C8940EE-6CFB-4B40-8D84-E6A8D3CE1E85}" type="datetime1">
              <a:rPr lang="ru-RU"/>
              <a:pPr>
                <a:defRPr/>
              </a:pPr>
              <a:t>15.05.2016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2DE092B6-DC09-4505-A8D2-107B44C9846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8EB8A0F-1ED3-42C9-B674-96B301B5EEEE}" type="datetime1">
              <a:rPr lang="ru-RU"/>
              <a:pPr>
                <a:defRPr/>
              </a:pPr>
              <a:t>15.05.2016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C7B12791-898E-493E-9B41-B3ECED6C055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86884E2-2C86-4C13-94D5-59ADC4F1CB78}" type="datetime1">
              <a:rPr lang="ru-RU"/>
              <a:pPr>
                <a:defRPr/>
              </a:pPr>
              <a:t>15.05.2016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5152DA68-7967-49E4-BA46-D77D93CC92D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FA7DEA1-BAC4-45EE-8872-0202341BC61F}" type="datetime1">
              <a:rPr lang="ru-RU"/>
              <a:pPr>
                <a:defRPr/>
              </a:pPr>
              <a:t>15.05.2016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C119644B-7448-40F1-9DAE-6DCA711F480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B9B47E7-8E46-4793-808B-27BFDD94F131}" type="datetime1">
              <a:rPr lang="ru-RU"/>
              <a:pPr>
                <a:defRPr/>
              </a:pPr>
              <a:t>15.05.2016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C298735F-A6C0-4A98-A4EE-821351E69EC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105092EA-1E39-4A9F-BF23-6EE7301D93C3}" type="datetime1">
              <a:rPr lang="ru-RU"/>
              <a:pPr>
                <a:defRPr/>
              </a:pPr>
              <a:t>15.05.2016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9" name="Номер слайда 5"/>
          <p:cNvSpPr>
            <a:spLocks noGrp="1"/>
          </p:cNvSpPr>
          <p:nvPr>
            <p:ph type="sldNum" sz="quarter" idx="12"/>
          </p:nvPr>
        </p:nvSpPr>
        <p:spPr/>
        <p:txBody>
          <a:bodyPr/>
          <a:lstStyle>
            <a:lvl1pPr>
              <a:defRPr/>
            </a:lvl1pPr>
          </a:lstStyle>
          <a:p>
            <a:pPr>
              <a:defRPr/>
            </a:pPr>
            <a:fld id="{D66F7C8C-3E83-412A-BF58-38B103A5C17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CE410FA-62C4-4529-BA26-B15709DC6238}" type="datetime1">
              <a:rPr lang="ru-RU"/>
              <a:pPr>
                <a:defRPr/>
              </a:pPr>
              <a:t>15.05.2016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5" name="Номер слайда 5"/>
          <p:cNvSpPr>
            <a:spLocks noGrp="1"/>
          </p:cNvSpPr>
          <p:nvPr>
            <p:ph type="sldNum" sz="quarter" idx="12"/>
          </p:nvPr>
        </p:nvSpPr>
        <p:spPr/>
        <p:txBody>
          <a:bodyPr/>
          <a:lstStyle>
            <a:lvl1pPr>
              <a:defRPr/>
            </a:lvl1pPr>
          </a:lstStyle>
          <a:p>
            <a:pPr>
              <a:defRPr/>
            </a:pPr>
            <a:fld id="{8D94FAF8-1F48-4204-A307-54D1A0C63D4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D8BECBA-1BAE-4D27-AF21-0847059F335D}" type="datetime1">
              <a:rPr lang="ru-RU"/>
              <a:pPr>
                <a:defRPr/>
              </a:pPr>
              <a:t>15.05.2016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4" name="Номер слайда 5"/>
          <p:cNvSpPr>
            <a:spLocks noGrp="1"/>
          </p:cNvSpPr>
          <p:nvPr>
            <p:ph type="sldNum" sz="quarter" idx="12"/>
          </p:nvPr>
        </p:nvSpPr>
        <p:spPr/>
        <p:txBody>
          <a:bodyPr/>
          <a:lstStyle>
            <a:lvl1pPr>
              <a:defRPr/>
            </a:lvl1pPr>
          </a:lstStyle>
          <a:p>
            <a:pPr>
              <a:defRPr/>
            </a:pPr>
            <a:fld id="{ECDBC18A-27B0-4F48-91DF-4970726BD5D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D51C2EE-79B7-427C-9E27-E56A2024030B}" type="datetime1">
              <a:rPr lang="ru-RU"/>
              <a:pPr>
                <a:defRPr/>
              </a:pPr>
              <a:t>15.05.2016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4BFDB6AA-690F-4A09-867B-4A37A561819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2D5B7E2-737E-4979-BAC2-E90E19C28980}" type="datetime1">
              <a:rPr lang="ru-RU"/>
              <a:pPr>
                <a:defRPr/>
              </a:pPr>
              <a:t>15.05.2016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F4D57E68-4B66-4556-A04D-CC89AF9627C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1B633DC-33F3-4775-AD08-9558A6450212}" type="datetime1">
              <a:rPr lang="ru-RU"/>
              <a:pPr>
                <a:defRPr/>
              </a:pPr>
              <a:t>15.05.2016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http://aida.ucoz.ru</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043ED2E-FD77-4561-8590-6A55EF641F8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642938" y="2571750"/>
            <a:ext cx="7772400" cy="1470025"/>
          </a:xfrm>
        </p:spPr>
        <p:txBody>
          <a:bodyPr/>
          <a:lstStyle/>
          <a:p>
            <a:r>
              <a:rPr lang="ru-RU" sz="4800" b="1" i="1" cap="all" dirty="0" smtClean="0">
                <a:latin typeface="Times New Roman" pitchFamily="18" charset="0"/>
                <a:cs typeface="Times New Roman" pitchFamily="18" charset="0"/>
              </a:rPr>
              <a:t>Картотека опытов и экспериментов</a:t>
            </a:r>
            <a:r>
              <a:rPr lang="ru-RU" sz="4800" dirty="0" smtClean="0"/>
              <a:t/>
            </a:r>
            <a:br>
              <a:rPr lang="ru-RU" sz="4800" dirty="0" smtClean="0"/>
            </a:br>
            <a:endParaRPr lang="ru-RU" sz="4800" dirty="0" smtClean="0">
              <a:solidFill>
                <a:srgbClr val="C00000"/>
              </a:solidFill>
              <a:latin typeface="Arial" charset="0"/>
              <a:cs typeface="Arial" charset="0"/>
            </a:endParaRPr>
          </a:p>
        </p:txBody>
      </p:sp>
      <p:pic>
        <p:nvPicPr>
          <p:cNvPr id="2052" name="Picture 3" descr="H:\Documents and Settings\Aida\Рабочий стол\НОвая ГРАФИКА сборник\КАРТИНКИ СБОРНИК_ школьные\Ballonnen 1 (8).gif"/>
          <p:cNvPicPr>
            <a:picLocks noChangeAspect="1" noChangeArrowheads="1" noCrop="1"/>
          </p:cNvPicPr>
          <p:nvPr/>
        </p:nvPicPr>
        <p:blipFill>
          <a:blip r:embed="rId3"/>
          <a:srcRect/>
          <a:stretch>
            <a:fillRect/>
          </a:stretch>
        </p:blipFill>
        <p:spPr bwMode="auto">
          <a:xfrm>
            <a:off x="7929563" y="357188"/>
            <a:ext cx="436562" cy="1714500"/>
          </a:xfrm>
          <a:prstGeom prst="rect">
            <a:avLst/>
          </a:prstGeom>
          <a:noFill/>
          <a:ln w="9525">
            <a:noFill/>
            <a:miter lim="800000"/>
            <a:headEnd/>
            <a:tailEnd/>
          </a:ln>
        </p:spPr>
      </p:pic>
      <p:pic>
        <p:nvPicPr>
          <p:cNvPr id="2053" name="Picture 4" descr="H:\Documents and Settings\Aida\Рабочий стол\НОвая ГРАФИКА сборник\КАРТИНКИ СБОРНИК_ школьные\Ballonnen 1 (8).gif"/>
          <p:cNvPicPr>
            <a:picLocks noChangeAspect="1" noChangeArrowheads="1" noCrop="1"/>
          </p:cNvPicPr>
          <p:nvPr/>
        </p:nvPicPr>
        <p:blipFill>
          <a:blip r:embed="rId3"/>
          <a:srcRect/>
          <a:stretch>
            <a:fillRect/>
          </a:stretch>
        </p:blipFill>
        <p:spPr bwMode="auto">
          <a:xfrm>
            <a:off x="7929563" y="2052638"/>
            <a:ext cx="428625" cy="2087562"/>
          </a:xfrm>
          <a:prstGeom prst="rect">
            <a:avLst/>
          </a:prstGeom>
          <a:noFill/>
          <a:ln w="9525">
            <a:noFill/>
            <a:miter lim="800000"/>
            <a:headEnd/>
            <a:tailEnd/>
          </a:ln>
        </p:spPr>
      </p:pic>
      <p:pic>
        <p:nvPicPr>
          <p:cNvPr id="2054" name="Picture 5" descr="H:\Documents and Settings\Aida\Рабочий стол\НОвая ГРАФИКА сборник\КАРТИНКИ СБОРНИК_ школьные\Ballonnen 1 (8).gif"/>
          <p:cNvPicPr>
            <a:picLocks noChangeAspect="1" noChangeArrowheads="1" noCrop="1"/>
          </p:cNvPicPr>
          <p:nvPr/>
        </p:nvPicPr>
        <p:blipFill>
          <a:blip r:embed="rId3"/>
          <a:srcRect/>
          <a:stretch>
            <a:fillRect/>
          </a:stretch>
        </p:blipFill>
        <p:spPr bwMode="auto">
          <a:xfrm>
            <a:off x="7896225" y="4114800"/>
            <a:ext cx="485775" cy="2428875"/>
          </a:xfrm>
          <a:prstGeom prst="rect">
            <a:avLst/>
          </a:prstGeom>
          <a:noFill/>
          <a:ln w="9525">
            <a:noFill/>
            <a:miter lim="800000"/>
            <a:headEnd/>
            <a:tailEnd/>
          </a:ln>
        </p:spPr>
      </p:pic>
      <p:pic>
        <p:nvPicPr>
          <p:cNvPr id="8" name="Рисунок 7"/>
          <p:cNvPicPr/>
          <p:nvPr/>
        </p:nvPicPr>
        <p:blipFill>
          <a:blip r:embed="rId4">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14282" y="3929066"/>
            <a:ext cx="2571768" cy="26467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258204" cy="5340369"/>
          </a:xfrm>
        </p:spPr>
        <p:txBody>
          <a:bodyPr/>
          <a:lstStyle/>
          <a:p>
            <a:pPr algn="ctr">
              <a:buNone/>
            </a:pPr>
            <a:r>
              <a:rPr lang="ru-RU" sz="1400" b="1" i="1" dirty="0" smtClean="0">
                <a:latin typeface="Times New Roman" pitchFamily="18" charset="0"/>
                <a:cs typeface="Times New Roman" pitchFamily="18" charset="0"/>
              </a:rPr>
              <a:t>ТАЮЩИЙ ЛЕД</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определить</a:t>
            </a:r>
            <a:r>
              <a:rPr lang="ru-RU" sz="1400" dirty="0" smtClean="0">
                <a:latin typeface="Times New Roman" pitchFamily="18" charset="0"/>
                <a:cs typeface="Times New Roman" pitchFamily="18" charset="0"/>
              </a:rPr>
              <a:t>, что лед тает от тепла, от надавливания; что в горячей воде он тает быстрее; что </a:t>
            </a:r>
            <a:r>
              <a:rPr lang="ru-RU" sz="1400" dirty="0" smtClean="0">
                <a:latin typeface="Times New Roman" pitchFamily="18" charset="0"/>
                <a:cs typeface="Times New Roman" pitchFamily="18" charset="0"/>
              </a:rPr>
              <a:t>вода на холоде </a:t>
            </a:r>
            <a:r>
              <a:rPr lang="ru-RU" sz="1400" dirty="0" smtClean="0">
                <a:latin typeface="Times New Roman" pitchFamily="18" charset="0"/>
                <a:cs typeface="Times New Roman" pitchFamily="18" charset="0"/>
              </a:rPr>
              <a:t>замерзает, а также принимает форму емкости, в которой находится.</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тарелка, миска с горячей водой, миска с холодной водой, кубики льда, ложка, акварельные краски, веревочки, разнообразные формочки.</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Дед </a:t>
            </a:r>
            <a:r>
              <a:rPr lang="ru-RU" sz="1400" dirty="0" smtClean="0">
                <a:latin typeface="Times New Roman" pitchFamily="18" charset="0"/>
                <a:cs typeface="Times New Roman" pitchFamily="18" charset="0"/>
              </a:rPr>
              <a:t>Знай предлагает отгадать, где быстрее растет лед — в миске с холодной водой или в миске с горячей водой. Раскладывает лед, и дети наблюдают за происходящими изменениями. Время фиксируется с помощью цифр, которые раскладываются возле мисок, дети делают выводы.</a:t>
            </a:r>
          </a:p>
          <a:p>
            <a:pPr algn="just">
              <a:buNone/>
            </a:pPr>
            <a:r>
              <a:rPr lang="ru-RU" sz="1400" dirty="0" smtClean="0">
                <a:latin typeface="Times New Roman" pitchFamily="18" charset="0"/>
                <a:cs typeface="Times New Roman" pitchFamily="18" charset="0"/>
              </a:rPr>
              <a:t>       Детям </a:t>
            </a:r>
            <a:r>
              <a:rPr lang="ru-RU" sz="1400" dirty="0" smtClean="0">
                <a:latin typeface="Times New Roman" pitchFamily="18" charset="0"/>
                <a:cs typeface="Times New Roman" pitchFamily="18" charset="0"/>
              </a:rPr>
              <a:t>предлагается рассмотреть цветную льдинку. Какой </a:t>
            </a:r>
            <a:r>
              <a:rPr lang="ru-RU" sz="1400" dirty="0" err="1" smtClean="0">
                <a:latin typeface="Times New Roman" pitchFamily="18" charset="0"/>
                <a:cs typeface="Times New Roman" pitchFamily="18" charset="0"/>
              </a:rPr>
              <a:t>лед?Как</a:t>
            </a:r>
            <a:r>
              <a:rPr lang="ru-RU" sz="1400" dirty="0" smtClean="0">
                <a:latin typeface="Times New Roman" pitchFamily="18" charset="0"/>
                <a:cs typeface="Times New Roman" pitchFamily="18" charset="0"/>
              </a:rPr>
              <a:t> сделана такая льдинка? Почему держится веревочка? (Примерзла к льдинке.)</a:t>
            </a:r>
          </a:p>
          <a:p>
            <a:pPr algn="just">
              <a:buNone/>
            </a:pPr>
            <a:r>
              <a:rPr lang="ru-RU" sz="1400" dirty="0" smtClean="0">
                <a:latin typeface="Times New Roman" pitchFamily="18" charset="0"/>
                <a:cs typeface="Times New Roman" pitchFamily="18" charset="0"/>
              </a:rPr>
              <a:t>	Как можно получить разноцветную воду? Дети добавляют в воду цветные краски по </a:t>
            </a:r>
            <a:r>
              <a:rPr lang="ru-RU" sz="1400" dirty="0" smtClean="0">
                <a:latin typeface="Times New Roman" pitchFamily="18" charset="0"/>
                <a:cs typeface="Times New Roman" pitchFamily="18" charset="0"/>
              </a:rPr>
              <a:t>выбору, заливают </a:t>
            </a:r>
            <a:r>
              <a:rPr lang="ru-RU" sz="1400" dirty="0" smtClean="0">
                <a:latin typeface="Times New Roman" pitchFamily="18" charset="0"/>
                <a:cs typeface="Times New Roman" pitchFamily="18" charset="0"/>
              </a:rPr>
              <a:t>в формочки (у всех разные формочки) и на подносах ставят на </a:t>
            </a:r>
            <a:r>
              <a:rPr lang="ru-RU" sz="1400" dirty="0" smtClean="0">
                <a:latin typeface="Times New Roman" pitchFamily="18" charset="0"/>
                <a:cs typeface="Times New Roman" pitchFamily="18" charset="0"/>
              </a:rPr>
              <a:t>холод.</a:t>
            </a:r>
            <a:r>
              <a:rPr lang="ru-RU" dirty="0" smtClean="0"/>
              <a:t>	</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10</a:t>
            </a:fld>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571480"/>
            <a:ext cx="8115328" cy="5786478"/>
          </a:xfrm>
        </p:spPr>
        <p:txBody>
          <a:bodyPr/>
          <a:lstStyle/>
          <a:p>
            <a:pPr algn="ctr">
              <a:buNone/>
            </a:pPr>
            <a:r>
              <a:rPr lang="ru-RU" sz="1400" b="1" i="1" dirty="0" smtClean="0">
                <a:latin typeface="Times New Roman" pitchFamily="18" charset="0"/>
                <a:cs typeface="Times New Roman" pitchFamily="18" charset="0"/>
              </a:rPr>
              <a:t>ТАИНСТВЕННЫЕ КАРТИНКИ</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показать детям, что окружающие предметы меняют цвет, если посмотреть на них через цветные стекла.</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цветные стекла, рабочие листы, цветные карандаши.</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Воспитатель предлагает детям посмотреть вокруг себя и назвать, какого цвета предметы они видят. Все вместе подсчитывают, сколько цветов назвали дети. Верите ли вы, что черепаха все видит только зеленым? Это действительно так. А хотели бы вы посмотреть на все вокруг глазами черепахи? Как это можно сделать? Воспитатель раздает детям зеленые стекла. Что видите? Каким вы еще хотели бы увидеть мир? Дети рассматривают предметы. Как получить цвета, если у нас нет нужных стеклышек? Дети получают новые оттенки путем наложения стекол — одно на другое.</a:t>
            </a:r>
          </a:p>
          <a:p>
            <a:pPr algn="just">
              <a:buNone/>
            </a:pPr>
            <a:r>
              <a:rPr lang="ru-RU" sz="1400" dirty="0" smtClean="0">
                <a:latin typeface="Times New Roman" pitchFamily="18" charset="0"/>
                <a:cs typeface="Times New Roman" pitchFamily="18" charset="0"/>
              </a:rPr>
              <a:t>Дети зарисовывают «таинственные картинки» на рабочем листе.</a:t>
            </a:r>
          </a:p>
          <a:p>
            <a:pPr algn="ctr">
              <a:buNone/>
            </a:pPr>
            <a:r>
              <a:rPr lang="ru-RU" sz="1400" b="1" i="1" dirty="0" smtClean="0">
                <a:latin typeface="Times New Roman" pitchFamily="18" charset="0"/>
                <a:cs typeface="Times New Roman" pitchFamily="18" charset="0"/>
              </a:rPr>
              <a:t>ВСЕ УВИДИМ, ВСЕ УЗНАЕМ</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познакомить с прибором-помощником — лупой и ее назначением.</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лупы, маленькие пуговицы, бусинки, семечки кабачков, подсолнуха, мелкие камешки и прочие предметы для рассматривания, рабочие листы, цветные карандаши.</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Дети получают «подарок» от деда Зная, рассматривают его. Что это? (Бусинка, пуговица.) Из чего состоит? Для чего нужна? Дед Знай предлагает рассмотреть маленькую пуговицу, бусинку. Как лучше видно — глазами или с помощью этого стеклышка? В чем секрет стеклышка? (Увеличивает предметы, их лучше видно.) Этот прибор-помощник </a:t>
            </a:r>
            <a:r>
              <a:rPr lang="ru-RU" sz="1400" dirty="0" err="1" smtClean="0">
                <a:latin typeface="Times New Roman" pitchFamily="18" charset="0"/>
                <a:cs typeface="Times New Roman" pitchFamily="18" charset="0"/>
              </a:rPr>
              <a:t>называ-ется</a:t>
            </a:r>
            <a:r>
              <a:rPr lang="ru-RU" sz="1400" dirty="0" smtClean="0">
                <a:latin typeface="Times New Roman" pitchFamily="18" charset="0"/>
                <a:cs typeface="Times New Roman" pitchFamily="18" charset="0"/>
              </a:rPr>
              <a:t> «лупа». Для чего человеку нужна лупа? Как вы думаете, где взрослые используют лупы? (При ремонте и изготовлении часов.)</a:t>
            </a:r>
          </a:p>
          <a:p>
            <a:pPr algn="just">
              <a:buNone/>
            </a:pPr>
            <a:r>
              <a:rPr lang="ru-RU" sz="1400" dirty="0" smtClean="0">
                <a:latin typeface="Times New Roman" pitchFamily="18" charset="0"/>
                <a:cs typeface="Times New Roman" pitchFamily="18" charset="0"/>
              </a:rPr>
              <a:t>	Детям предлагается самостоятельно рассмотреть </a:t>
            </a:r>
            <a:r>
              <a:rPr lang="ru-RU" sz="1400" dirty="0" smtClean="0">
                <a:latin typeface="Times New Roman" pitchFamily="18" charset="0"/>
                <a:cs typeface="Times New Roman" pitchFamily="18" charset="0"/>
              </a:rPr>
              <a:t>предметы  по </a:t>
            </a:r>
            <a:r>
              <a:rPr lang="ru-RU" sz="1400" dirty="0" smtClean="0">
                <a:latin typeface="Times New Roman" pitchFamily="18" charset="0"/>
                <a:cs typeface="Times New Roman" pitchFamily="18" charset="0"/>
              </a:rPr>
              <a:t>их желанию, а потом зарисовать в </a:t>
            </a:r>
            <a:r>
              <a:rPr lang="ru-RU" sz="1400" dirty="0" smtClean="0">
                <a:latin typeface="Times New Roman" pitchFamily="18" charset="0"/>
                <a:cs typeface="Times New Roman" pitchFamily="18" charset="0"/>
              </a:rPr>
              <a:t>    </a:t>
            </a: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рабочем </a:t>
            </a:r>
            <a:r>
              <a:rPr lang="ru-RU" sz="1400" dirty="0" smtClean="0">
                <a:latin typeface="Times New Roman" pitchFamily="18" charset="0"/>
                <a:cs typeface="Times New Roman" pitchFamily="18" charset="0"/>
              </a:rPr>
              <a:t>листе, каков предмет на самом деле и какой он, </a:t>
            </a:r>
            <a:r>
              <a:rPr lang="ru-RU" sz="1400" dirty="0" smtClean="0">
                <a:latin typeface="Times New Roman" pitchFamily="18" charset="0"/>
                <a:cs typeface="Times New Roman" pitchFamily="18" charset="0"/>
              </a:rPr>
              <a:t> если </a:t>
            </a:r>
            <a:r>
              <a:rPr lang="ru-RU" sz="1400" dirty="0" smtClean="0">
                <a:latin typeface="Times New Roman" pitchFamily="18" charset="0"/>
                <a:cs typeface="Times New Roman" pitchFamily="18" charset="0"/>
              </a:rPr>
              <a:t>посмотреть через лупу.</a:t>
            </a:r>
          </a:p>
          <a:p>
            <a:pPr>
              <a:buNone/>
            </a:pPr>
            <a:r>
              <a:rPr lang="ru-RU" dirty="0" smtClean="0"/>
              <a:t>   </a:t>
            </a:r>
            <a:endParaRPr lang="ru-RU" dirty="0" smtClean="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11</a:t>
            </a:fld>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14356"/>
            <a:ext cx="8258204" cy="5411807"/>
          </a:xfrm>
        </p:spPr>
        <p:txBody>
          <a:bodyPr/>
          <a:lstStyle/>
          <a:p>
            <a:pPr algn="ctr">
              <a:buNone/>
            </a:pPr>
            <a:r>
              <a:rPr lang="ru-RU" sz="1400" b="1" i="1" dirty="0" smtClean="0">
                <a:latin typeface="Times New Roman" pitchFamily="18" charset="0"/>
                <a:cs typeface="Times New Roman" pitchFamily="18" charset="0"/>
              </a:rPr>
              <a:t>ПЕСОЧНАЯ СТРАНА</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выделить свойства песка: сыпучесть, рыхлость, из мокрого можно лепить; познакомить со способом изготовления рисунка из песка.</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песок, вода, лупы, листы плотной цветной бумаги, клеевые карандаши.</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Дед Знай предлагает детям рассмотреть песок: какого цвета, попробовать на ощупь (сыпучий, сухой). Из чего состоит  песок? Как выглядят песчинки? С помощью чего мы можем рассмотреть песчинки? (С помощью лупы.) Песчинки маленькие, полупрозрачные, круглые, не прилипают друг к другу. Можно ли из песка лепить? Почему мы не можем ничего сменить из сухого песка? Пробуем слепить из влажного. Как можно играть с сухим песком? Можно ли сухим песком рисовать?</a:t>
            </a:r>
          </a:p>
          <a:p>
            <a:pPr algn="just">
              <a:buNone/>
            </a:pPr>
            <a:r>
              <a:rPr lang="ru-RU" sz="1400" dirty="0" smtClean="0">
                <a:latin typeface="Times New Roman" pitchFamily="18" charset="0"/>
                <a:cs typeface="Times New Roman" pitchFamily="18" charset="0"/>
              </a:rPr>
              <a:t>	На плотной бумаге клеевым карандашом детям предлагается что-либо нарисовать (или обвести готовый рисунок), а потом на клей насыпать песок. Стряхнуть лишний песок и посмотреть, что </a:t>
            </a:r>
            <a:r>
              <a:rPr lang="ru-RU" sz="1400" dirty="0" smtClean="0">
                <a:latin typeface="Times New Roman" pitchFamily="18" charset="0"/>
                <a:cs typeface="Times New Roman" pitchFamily="18" charset="0"/>
              </a:rPr>
              <a:t>получилось.</a:t>
            </a:r>
          </a:p>
          <a:p>
            <a:pPr algn="just">
              <a:buNone/>
            </a:pPr>
            <a:r>
              <a:rPr lang="ru-RU" sz="1400" dirty="0" smtClean="0">
                <a:latin typeface="Times New Roman" pitchFamily="18" charset="0"/>
                <a:cs typeface="Times New Roman" pitchFamily="18" charset="0"/>
              </a:rPr>
              <a:t>Все </a:t>
            </a:r>
            <a:r>
              <a:rPr lang="ru-RU" sz="1400" dirty="0" smtClean="0">
                <a:latin typeface="Times New Roman" pitchFamily="18" charset="0"/>
                <a:cs typeface="Times New Roman" pitchFamily="18" charset="0"/>
              </a:rPr>
              <a:t>вместе рассматривают детские рисунки</a:t>
            </a:r>
            <a:r>
              <a:rPr lang="ru-RU" dirty="0" smtClean="0"/>
              <a:t>.	</a:t>
            </a:r>
          </a:p>
          <a:p>
            <a:pPr>
              <a:buNone/>
            </a:pPr>
            <a:r>
              <a:rPr lang="ru-RU" dirty="0" smtClean="0"/>
              <a:t> </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12</a:t>
            </a:fld>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258204" cy="5340369"/>
          </a:xfrm>
        </p:spPr>
        <p:txBody>
          <a:bodyPr/>
          <a:lstStyle/>
          <a:p>
            <a:pPr algn="ctr">
              <a:buNone/>
            </a:pPr>
            <a:r>
              <a:rPr lang="ru-RU" sz="1400" b="1" i="1" dirty="0" smtClean="0">
                <a:latin typeface="Times New Roman" pitchFamily="18" charset="0"/>
                <a:cs typeface="Times New Roman" pitchFamily="18" charset="0"/>
              </a:rPr>
              <a:t>ГДЕ ВОДА?</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выявить, что песок и глина по-разному впитывают воду, выделить их свойства: сыпучесть, рыхлость.</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прозрачные емкости с сухим песком, с сухой глиной, мерные стаканчики с водой, лупа.</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Дед Знай предлагает детям наполнить стаканчики  песком и глиной следующим образом: сначала насыпается сухая глина (половина), а сверху вторую половину стакана заполняют песком. После этого дети рассматривают заполненные стаканы и рассказывают, что они видят. Затем детям предлагается закрыть глаза и по звуку угадать, что пересыпает дед Знай. Что лучше сыпалось? (Песок.)</a:t>
            </a:r>
          </a:p>
          <a:p>
            <a:pPr algn="just">
              <a:buNone/>
            </a:pPr>
            <a:r>
              <a:rPr lang="ru-RU" sz="1400" dirty="0" smtClean="0">
                <a:latin typeface="Times New Roman" pitchFamily="18" charset="0"/>
                <a:cs typeface="Times New Roman" pitchFamily="18" charset="0"/>
              </a:rPr>
              <a:t>Дети пересыпают песок и глину на подносы. Одинаковые ли горки? (Горка из песка ровная, из глины неровная.) Почему горки разные?</a:t>
            </a:r>
          </a:p>
          <a:p>
            <a:pPr algn="just">
              <a:buNone/>
            </a:pPr>
            <a:r>
              <a:rPr lang="ru-RU" sz="1400" dirty="0" smtClean="0">
                <a:latin typeface="Times New Roman" pitchFamily="18" charset="0"/>
                <a:cs typeface="Times New Roman" pitchFamily="18" charset="0"/>
              </a:rPr>
              <a:t>•	Рассматривают частички песка и глины через лупу. Из чего состоит песок? (Песчинки маленькие, полупрозрачные, круглые, не прилипают друг к другу.) А из чего состоит глина? (Частички глины мелкие, тесно прижаты друг к другу.) Что будет, если в стаканчики с песком и глиной налить воды? Дети пробуют это сделать и наблюдают. (Вся вода ушла в песок, но стоит на поверхности глины.)</a:t>
            </a:r>
          </a:p>
          <a:p>
            <a:pPr algn="just">
              <a:buNone/>
            </a:pPr>
            <a:r>
              <a:rPr lang="ru-RU" sz="1400" dirty="0" smtClean="0">
                <a:latin typeface="Times New Roman" pitchFamily="18" charset="0"/>
                <a:cs typeface="Times New Roman" pitchFamily="18" charset="0"/>
              </a:rPr>
              <a:t>•	Почему глина не впитывает воду? (У глины частички ближе друг к другу, не пропускают воду.) Все вместе вспоминают, где больше луж после дождя — на песке, на асфальте, на глинистой почве. Почему дорожки в огороде посыпают песком? (Для впитывания воды.)</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13</a:t>
            </a:fld>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857232"/>
            <a:ext cx="8329642" cy="5268931"/>
          </a:xfrm>
        </p:spPr>
        <p:txBody>
          <a:bodyPr/>
          <a:lstStyle/>
          <a:p>
            <a:pPr algn="ctr">
              <a:buNone/>
            </a:pPr>
            <a:r>
              <a:rPr lang="ru-RU" sz="1600" b="1" i="1" dirty="0" smtClean="0">
                <a:latin typeface="Times New Roman" pitchFamily="18" charset="0"/>
                <a:cs typeface="Times New Roman" pitchFamily="18" charset="0"/>
              </a:rPr>
              <a:t>ВОДЯНАЯ МЕЛЬНИЦА</a:t>
            </a:r>
            <a:endParaRPr lang="ru-RU" sz="1600" dirty="0" smtClean="0">
              <a:latin typeface="Times New Roman" pitchFamily="18" charset="0"/>
              <a:cs typeface="Times New Roman" pitchFamily="18" charset="0"/>
            </a:endParaRPr>
          </a:p>
          <a:p>
            <a:pPr algn="just">
              <a:buNone/>
            </a:pPr>
            <a:r>
              <a:rPr lang="ru-RU" sz="1600" b="1" i="1" dirty="0" smtClean="0">
                <a:latin typeface="Times New Roman" pitchFamily="18" charset="0"/>
                <a:cs typeface="Times New Roman" pitchFamily="18" charset="0"/>
              </a:rPr>
              <a:t>Задача:</a:t>
            </a:r>
            <a:r>
              <a:rPr lang="ru-RU" sz="1600" dirty="0" smtClean="0">
                <a:latin typeface="Times New Roman" pitchFamily="18" charset="0"/>
                <a:cs typeface="Times New Roman" pitchFamily="18" charset="0"/>
              </a:rPr>
              <a:t> дать представление о том, что вода может приводить в движение другие предметы.</a:t>
            </a:r>
          </a:p>
          <a:p>
            <a:pPr algn="just">
              <a:buNone/>
            </a:pPr>
            <a:r>
              <a:rPr lang="ru-RU" sz="1600" b="1" i="1" dirty="0" smtClean="0">
                <a:latin typeface="Times New Roman" pitchFamily="18" charset="0"/>
                <a:cs typeface="Times New Roman" pitchFamily="18" charset="0"/>
              </a:rPr>
              <a:t>Материалы:</a:t>
            </a:r>
            <a:r>
              <a:rPr lang="ru-RU" sz="1600" dirty="0" smtClean="0">
                <a:latin typeface="Times New Roman" pitchFamily="18" charset="0"/>
                <a:cs typeface="Times New Roman" pitchFamily="18" charset="0"/>
              </a:rPr>
              <a:t> игрушечная водяная мельница, таз, кувшин с кодой, тряпка, фартуки по числу детей.</a:t>
            </a:r>
          </a:p>
          <a:p>
            <a:pPr algn="just">
              <a:buNone/>
            </a:pPr>
            <a:r>
              <a:rPr lang="ru-RU" sz="1600" b="1" i="1" dirty="0" smtClean="0">
                <a:latin typeface="Times New Roman" pitchFamily="18" charset="0"/>
                <a:cs typeface="Times New Roman" pitchFamily="18" charset="0"/>
              </a:rPr>
              <a:t>Описание</a:t>
            </a:r>
            <a:r>
              <a:rPr lang="ru-RU" sz="1600" b="1" i="1" dirty="0" smtClean="0">
                <a:latin typeface="Times New Roman" pitchFamily="18" charset="0"/>
                <a:cs typeface="Times New Roman" pitchFamily="18" charset="0"/>
              </a:rPr>
              <a:t>.</a:t>
            </a:r>
          </a:p>
          <a:p>
            <a:pPr algn="just">
              <a:buNone/>
            </a:pPr>
            <a:r>
              <a:rPr lang="ru-RU" sz="1600" b="1" i="1" dirty="0" smtClean="0">
                <a:latin typeface="Times New Roman" pitchFamily="18" charset="0"/>
                <a:cs typeface="Times New Roman" pitchFamily="18" charset="0"/>
              </a:rPr>
              <a:t> </a:t>
            </a:r>
            <a:r>
              <a:rPr lang="ru-RU" sz="1600" b="1" i="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ДедЗнай</a:t>
            </a:r>
            <a:r>
              <a:rPr lang="ru-RU" sz="1600" dirty="0" smtClean="0">
                <a:latin typeface="Times New Roman" pitchFamily="18" charset="0"/>
                <a:cs typeface="Times New Roman" pitchFamily="18" charset="0"/>
              </a:rPr>
              <a:t> проводит с детьми беседу о том, для чего человеку вода. В ходе беседы дети вспоминают ее свойства. Может ли вода заставить работать другие предметы? После ответов детей дед Знай показывает им водяную мельницу. Что это? Как заставить мельницу работать? Дети надевают фартуки и закатывают рукава; берут кувшин с водой в правую руку, а левой поддерживают его около носика и льют воду на лопасти мельницы, направляя струю воды на центр попасти. Что видим? Почему мельница движется? Что ее приходит в движение? Вода приводит в движение мельницу.</a:t>
            </a:r>
          </a:p>
          <a:p>
            <a:pPr algn="just">
              <a:buNone/>
            </a:pPr>
            <a:r>
              <a:rPr lang="ru-RU" sz="1600" dirty="0" smtClean="0">
                <a:latin typeface="Times New Roman" pitchFamily="18" charset="0"/>
                <a:cs typeface="Times New Roman" pitchFamily="18" charset="0"/>
              </a:rPr>
              <a:t>	Дети играют с мельницей.</a:t>
            </a:r>
          </a:p>
          <a:p>
            <a:pPr algn="just">
              <a:buNone/>
            </a:pPr>
            <a:r>
              <a:rPr lang="ru-RU" sz="1600" dirty="0" smtClean="0">
                <a:latin typeface="Times New Roman" pitchFamily="18" charset="0"/>
                <a:cs typeface="Times New Roman" pitchFamily="18" charset="0"/>
              </a:rPr>
              <a:t>Отмечается, что, если маленькой струйкой лить воду, мельница работает медленно, а если лить большой струей, </a:t>
            </a:r>
            <a:r>
              <a:rPr lang="ru-RU" sz="1600" dirty="0" err="1" smtClean="0">
                <a:latin typeface="Times New Roman" pitchFamily="18" charset="0"/>
                <a:cs typeface="Times New Roman" pitchFamily="18" charset="0"/>
              </a:rPr>
              <a:t>томельница</a:t>
            </a:r>
            <a:r>
              <a:rPr lang="ru-RU" sz="1600" dirty="0" smtClean="0">
                <a:latin typeface="Times New Roman" pitchFamily="18" charset="0"/>
                <a:cs typeface="Times New Roman" pitchFamily="18" charset="0"/>
              </a:rPr>
              <a:t> работает быстрее.</a:t>
            </a:r>
            <a:endParaRPr lang="ru-RU" sz="1600" dirty="0">
              <a:latin typeface="Times New Roman" pitchFamily="18" charset="0"/>
              <a:cs typeface="Times New Roman" pitchFamily="18" charset="0"/>
            </a:endParaRPr>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14</a:t>
            </a:fld>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42852"/>
            <a:ext cx="8329642" cy="5983311"/>
          </a:xfrm>
        </p:spPr>
        <p:txBody>
          <a:bodyPr/>
          <a:lstStyle/>
          <a:p>
            <a:pPr algn="ctr">
              <a:buNone/>
            </a:pPr>
            <a:r>
              <a:rPr lang="ru-RU" b="1" i="1" dirty="0" smtClean="0"/>
              <a:t> </a:t>
            </a:r>
            <a:endParaRPr lang="ru-RU" dirty="0" smtClean="0"/>
          </a:p>
          <a:p>
            <a:pPr algn="ctr">
              <a:buNone/>
            </a:pPr>
            <a:r>
              <a:rPr lang="ru-RU" sz="1600" b="1" i="1" dirty="0" smtClean="0">
                <a:latin typeface="Times New Roman" pitchFamily="18" charset="0"/>
                <a:cs typeface="Times New Roman" pitchFamily="18" charset="0"/>
              </a:rPr>
              <a:t>«УГАДАЙ-КА»</a:t>
            </a:r>
            <a:endParaRPr lang="ru-RU" sz="1600" dirty="0" smtClean="0">
              <a:latin typeface="Times New Roman" pitchFamily="18" charset="0"/>
              <a:cs typeface="Times New Roman" pitchFamily="18" charset="0"/>
            </a:endParaRPr>
          </a:p>
          <a:p>
            <a:pPr algn="just">
              <a:buNone/>
            </a:pPr>
            <a:r>
              <a:rPr lang="ru-RU" sz="1600" b="1" i="1" dirty="0" smtClean="0">
                <a:latin typeface="Times New Roman" pitchFamily="18" charset="0"/>
                <a:cs typeface="Times New Roman" pitchFamily="18" charset="0"/>
              </a:rPr>
              <a:t>Задача:</a:t>
            </a:r>
            <a:r>
              <a:rPr lang="ru-RU" sz="1600" dirty="0" smtClean="0">
                <a:latin typeface="Times New Roman" pitchFamily="18" charset="0"/>
                <a:cs typeface="Times New Roman" pitchFamily="18" charset="0"/>
              </a:rPr>
              <a:t> показать детям, что предметы имеют вес, который  зависит от материала.	</a:t>
            </a:r>
          </a:p>
          <a:p>
            <a:pPr algn="just">
              <a:buNone/>
            </a:pPr>
            <a:r>
              <a:rPr lang="ru-RU" sz="1600" b="1" i="1" dirty="0" smtClean="0">
                <a:latin typeface="Times New Roman" pitchFamily="18" charset="0"/>
                <a:cs typeface="Times New Roman" pitchFamily="18" charset="0"/>
              </a:rPr>
              <a:t>Материалы:</a:t>
            </a:r>
            <a:r>
              <a:rPr lang="ru-RU" sz="1600" dirty="0" smtClean="0">
                <a:latin typeface="Times New Roman" pitchFamily="18" charset="0"/>
                <a:cs typeface="Times New Roman" pitchFamily="18" charset="0"/>
              </a:rPr>
              <a:t> предметы одинаковой формы и размера из  разных материалов: дерева, металла, поролона, пластмассы;  емкость с водой; емкость с песком; шарики из разного материала одинакового цвета, сенсорный ящик.	</a:t>
            </a:r>
          </a:p>
          <a:p>
            <a:pPr algn="just">
              <a:buNone/>
            </a:pPr>
            <a:r>
              <a:rPr lang="ru-RU" sz="1600" b="1" i="1" dirty="0" smtClean="0">
                <a:latin typeface="Times New Roman" pitchFamily="18" charset="0"/>
                <a:cs typeface="Times New Roman" pitchFamily="18" charset="0"/>
              </a:rPr>
              <a:t>Описание.</a:t>
            </a:r>
            <a:r>
              <a:rPr lang="ru-RU" sz="1600" dirty="0" smtClean="0">
                <a:latin typeface="Times New Roman" pitchFamily="18" charset="0"/>
                <a:cs typeface="Times New Roman" pitchFamily="18" charset="0"/>
              </a:rPr>
              <a:t> Перед детьми находятся различные пары предметов. Дети рассматривают их и определяют, чем они похожи и чем отличаются. (Похожи по размеру, отличаются по весу.)  </a:t>
            </a:r>
          </a:p>
          <a:p>
            <a:pPr algn="just">
              <a:buNone/>
            </a:pPr>
            <a:r>
              <a:rPr lang="ru-RU" sz="1600" dirty="0" smtClean="0">
                <a:latin typeface="Times New Roman" pitchFamily="18" charset="0"/>
                <a:cs typeface="Times New Roman" pitchFamily="18" charset="0"/>
              </a:rPr>
              <a:t>      Берут </a:t>
            </a:r>
            <a:r>
              <a:rPr lang="ru-RU" sz="1600" dirty="0" smtClean="0">
                <a:latin typeface="Times New Roman" pitchFamily="18" charset="0"/>
                <a:cs typeface="Times New Roman" pitchFamily="18" charset="0"/>
              </a:rPr>
              <a:t>предметы в руки, проверяют разницу в весе!</a:t>
            </a:r>
          </a:p>
          <a:p>
            <a:pPr algn="just">
              <a:buNone/>
            </a:pPr>
            <a:r>
              <a:rPr lang="ru-RU" sz="1600" b="1" i="1" dirty="0" smtClean="0">
                <a:latin typeface="Times New Roman" pitchFamily="18" charset="0"/>
                <a:cs typeface="Times New Roman" pitchFamily="18" charset="0"/>
              </a:rPr>
              <a:t>•	Игра «Угадай-ка»</a:t>
            </a:r>
            <a:r>
              <a:rPr lang="ru-RU" sz="1600" dirty="0" smtClean="0">
                <a:latin typeface="Times New Roman" pitchFamily="18" charset="0"/>
                <a:cs typeface="Times New Roman" pitchFamily="18" charset="0"/>
              </a:rPr>
              <a:t>— из сенсорного ящика дети выбирают предметы на ощупь, объясняя, как догадались, тяжелый он или легкий. От чего зависит легкость или тяжесть предмета? (От того, из какого материала он сделан.)	</a:t>
            </a:r>
          </a:p>
          <a:p>
            <a:pPr algn="just">
              <a:buNone/>
            </a:pPr>
            <a:r>
              <a:rPr lang="ru-RU" sz="1600" dirty="0" smtClean="0">
                <a:latin typeface="Times New Roman" pitchFamily="18" charset="0"/>
                <a:cs typeface="Times New Roman" pitchFamily="18" charset="0"/>
              </a:rPr>
              <a:t>      Детям </a:t>
            </a:r>
            <a:r>
              <a:rPr lang="ru-RU" sz="1600" dirty="0" smtClean="0">
                <a:latin typeface="Times New Roman" pitchFamily="18" charset="0"/>
                <a:cs typeface="Times New Roman" pitchFamily="18" charset="0"/>
              </a:rPr>
              <a:t>предлагается с закрытыми глазами по звуку упавшего на пол предмета определить, легкий он или тяжелый. (У тяжелого предмета звук от удара громче.)</a:t>
            </a:r>
          </a:p>
          <a:p>
            <a:pPr algn="just">
              <a:buNone/>
            </a:pPr>
            <a:r>
              <a:rPr lang="ru-RU" sz="1600" dirty="0" smtClean="0">
                <a:latin typeface="Times New Roman" pitchFamily="18" charset="0"/>
                <a:cs typeface="Times New Roman" pitchFamily="18" charset="0"/>
              </a:rPr>
              <a:t>       Так </a:t>
            </a:r>
            <a:r>
              <a:rPr lang="ru-RU" sz="1600" dirty="0" smtClean="0">
                <a:latin typeface="Times New Roman" pitchFamily="18" charset="0"/>
                <a:cs typeface="Times New Roman" pitchFamily="18" charset="0"/>
              </a:rPr>
              <a:t>же они определяют, легкий предмет или тяжелый, по звуку упавшего в воду предмета. (От тяжелого предмета всплеск сильнее.) Затем бросают предметы в таз с песком и определяют вес предмета по оставшемуся после падения углублению в песке. (От тяжелого предмета углубление в песке больше.)</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15</a:t>
            </a:fld>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714356"/>
            <a:ext cx="8329642" cy="5411807"/>
          </a:xfrm>
        </p:spPr>
        <p:txBody>
          <a:bodyPr/>
          <a:lstStyle/>
          <a:p>
            <a:pPr algn="ctr">
              <a:buNone/>
            </a:pPr>
            <a:r>
              <a:rPr lang="ru-RU" sz="1600" b="1" i="1" dirty="0" smtClean="0">
                <a:latin typeface="Times New Roman" pitchFamily="18" charset="0"/>
                <a:cs typeface="Times New Roman" pitchFamily="18" charset="0"/>
              </a:rPr>
              <a:t>ЛОВИСЬ РЫБКА, И МАЛА, И ВЕЛИКА</a:t>
            </a:r>
            <a:endParaRPr lang="ru-RU" sz="1600" dirty="0" smtClean="0">
              <a:latin typeface="Times New Roman" pitchFamily="18" charset="0"/>
              <a:cs typeface="Times New Roman" pitchFamily="18" charset="0"/>
            </a:endParaRPr>
          </a:p>
          <a:p>
            <a:pPr algn="just">
              <a:buNone/>
            </a:pPr>
            <a:r>
              <a:rPr lang="ru-RU" sz="1600" b="1" i="1" dirty="0" smtClean="0">
                <a:latin typeface="Times New Roman" pitchFamily="18" charset="0"/>
                <a:cs typeface="Times New Roman" pitchFamily="18" charset="0"/>
              </a:rPr>
              <a:t>Задача:</a:t>
            </a:r>
            <a:r>
              <a:rPr lang="ru-RU" sz="1600" dirty="0" smtClean="0">
                <a:latin typeface="Times New Roman" pitchFamily="18" charset="0"/>
                <a:cs typeface="Times New Roman" pitchFamily="18" charset="0"/>
              </a:rPr>
              <a:t> выяснить способность магнита притягивать некоторые предметы.</a:t>
            </a:r>
          </a:p>
          <a:p>
            <a:pPr algn="just">
              <a:buNone/>
            </a:pPr>
            <a:r>
              <a:rPr lang="ru-RU" sz="1600" b="1" i="1" dirty="0" smtClean="0">
                <a:latin typeface="Times New Roman" pitchFamily="18" charset="0"/>
                <a:cs typeface="Times New Roman" pitchFamily="18" charset="0"/>
              </a:rPr>
              <a:t>Материалы:</a:t>
            </a:r>
            <a:r>
              <a:rPr lang="ru-RU" sz="1600" dirty="0" smtClean="0">
                <a:latin typeface="Times New Roman" pitchFamily="18" charset="0"/>
                <a:cs typeface="Times New Roman" pitchFamily="18" charset="0"/>
              </a:rPr>
              <a:t> игра магнитная «Рыбалка», магниты, мелкие предметы из разных материалов, таз с водой, рабочие листы.</a:t>
            </a:r>
          </a:p>
          <a:p>
            <a:pPr algn="just">
              <a:buNone/>
            </a:pPr>
            <a:r>
              <a:rPr lang="ru-RU" sz="1600" b="1" i="1" dirty="0" smtClean="0">
                <a:latin typeface="Times New Roman" pitchFamily="18" charset="0"/>
                <a:cs typeface="Times New Roman" pitchFamily="18" charset="0"/>
              </a:rPr>
              <a:t>Описание.</a:t>
            </a:r>
            <a:r>
              <a:rPr lang="ru-RU" sz="1600" dirty="0" smtClean="0">
                <a:latin typeface="Times New Roman" pitchFamily="18" charset="0"/>
                <a:cs typeface="Times New Roman" pitchFamily="18" charset="0"/>
              </a:rPr>
              <a:t> Кот-рыболов предлагает детям игру «Рыбалка». Чем можно ловить рыбу? Пробуют ловить удочкой. Рассказывают, видел ли кто-нибудь из детей настоящие удочки, как они выглядят, на какую приманку ловится рыбка. На что же у нас ловится рыбка? Почему она держится и не падает?</a:t>
            </a:r>
          </a:p>
          <a:p>
            <a:pPr algn="just">
              <a:buNone/>
            </a:pPr>
            <a:r>
              <a:rPr lang="ru-RU" sz="1600" dirty="0" smtClean="0">
                <a:latin typeface="Times New Roman" pitchFamily="18" charset="0"/>
                <a:cs typeface="Times New Roman" pitchFamily="18" charset="0"/>
              </a:rPr>
              <a:t>	Рассматривают рыбок, удочку и обнаруживают металлические пластины, магниты.</a:t>
            </a:r>
          </a:p>
          <a:p>
            <a:pPr algn="just">
              <a:buNone/>
            </a:pPr>
            <a:r>
              <a:rPr lang="ru-RU" sz="1600" dirty="0" smtClean="0">
                <a:latin typeface="Times New Roman" pitchFamily="18" charset="0"/>
                <a:cs typeface="Times New Roman" pitchFamily="18" charset="0"/>
              </a:rPr>
              <a:t>       Какие </a:t>
            </a:r>
            <a:r>
              <a:rPr lang="ru-RU" sz="1600" dirty="0" smtClean="0">
                <a:latin typeface="Times New Roman" pitchFamily="18" charset="0"/>
                <a:cs typeface="Times New Roman" pitchFamily="18" charset="0"/>
              </a:rPr>
              <a:t>предметы притягивает магнит? Детям предлагаются магниты, различные предметы, две коробочки. Они раскладывают в одну коробочку предметы, которые притягивает магнит, в другую — которые не притягивает. Магнит притягивает только металлические предметы.</a:t>
            </a:r>
          </a:p>
          <a:p>
            <a:pPr algn="just">
              <a:buNone/>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В </a:t>
            </a:r>
            <a:r>
              <a:rPr lang="ru-RU" sz="1600" dirty="0" smtClean="0">
                <a:latin typeface="Times New Roman" pitchFamily="18" charset="0"/>
                <a:cs typeface="Times New Roman" pitchFamily="18" charset="0"/>
              </a:rPr>
              <a:t>каких еще играх вы видели магниты? Для чего человеку нужен магнит? Как он ему помогает?</a:t>
            </a:r>
          </a:p>
          <a:p>
            <a:pPr algn="just">
              <a:buNone/>
            </a:pPr>
            <a:r>
              <a:rPr lang="ru-RU" sz="1600" dirty="0" smtClean="0">
                <a:latin typeface="Times New Roman" pitchFamily="18" charset="0"/>
                <a:cs typeface="Times New Roman" pitchFamily="18" charset="0"/>
              </a:rPr>
              <a:t>      Детям </a:t>
            </a:r>
            <a:r>
              <a:rPr lang="ru-RU" sz="1600" dirty="0" smtClean="0">
                <a:latin typeface="Times New Roman" pitchFamily="18" charset="0"/>
                <a:cs typeface="Times New Roman" pitchFamily="18" charset="0"/>
              </a:rPr>
              <a:t>выдаются рабочие листы, в которых они выполняют задание «Проведи линию к магниту от предмета, который к нему притягивается»</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16</a:t>
            </a:fld>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642918"/>
            <a:ext cx="8258204" cy="5911873"/>
          </a:xfrm>
        </p:spPr>
        <p:txBody>
          <a:bodyPr/>
          <a:lstStyle/>
          <a:p>
            <a:pPr algn="ctr">
              <a:buNone/>
            </a:pPr>
            <a:r>
              <a:rPr lang="ru-RU" sz="1400" b="1" i="1" dirty="0" smtClean="0">
                <a:latin typeface="Times New Roman" pitchFamily="18" charset="0"/>
                <a:cs typeface="Times New Roman" pitchFamily="18" charset="0"/>
              </a:rPr>
              <a:t>ФОКУСЫ С МАГНИТАМИ</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выделить предметы, взаимодействующие с магнитом.</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магниты, вырезанный из пенопласта гусь с вставленным в клюв металлическим </a:t>
            </a:r>
            <a:r>
              <a:rPr lang="ru-RU" sz="1400" dirty="0" err="1" smtClean="0">
                <a:latin typeface="Times New Roman" pitchFamily="18" charset="0"/>
                <a:cs typeface="Times New Roman" pitchFamily="18" charset="0"/>
              </a:rPr>
              <a:t>стержнем;миска</a:t>
            </a:r>
            <a:r>
              <a:rPr lang="ru-RU" sz="1400" dirty="0" smtClean="0">
                <a:latin typeface="Times New Roman" pitchFamily="18" charset="0"/>
                <a:cs typeface="Times New Roman" pitchFamily="18" charset="0"/>
              </a:rPr>
              <a:t> с водой, банка с вареньем и с </a:t>
            </a:r>
            <a:r>
              <a:rPr lang="ru-RU" sz="1400" dirty="0" err="1" smtClean="0">
                <a:latin typeface="Times New Roman" pitchFamily="18" charset="0"/>
                <a:cs typeface="Times New Roman" pitchFamily="18" charset="0"/>
              </a:rPr>
              <a:t>горчицей;деревянная</a:t>
            </a:r>
            <a:r>
              <a:rPr lang="ru-RU" sz="1400" dirty="0" smtClean="0">
                <a:latin typeface="Times New Roman" pitchFamily="18" charset="0"/>
                <a:cs typeface="Times New Roman" pitchFamily="18" charset="0"/>
              </a:rPr>
              <a:t> палочка, с одного края которой прикреплен магнит и сверху покрыт </a:t>
            </a:r>
            <a:r>
              <a:rPr lang="ru-RU" sz="1400" dirty="0" err="1" smtClean="0">
                <a:latin typeface="Times New Roman" pitchFamily="18" charset="0"/>
                <a:cs typeface="Times New Roman" pitchFamily="18" charset="0"/>
              </a:rPr>
              <a:t>ватой,а</a:t>
            </a:r>
            <a:r>
              <a:rPr lang="ru-RU" sz="1400" dirty="0" smtClean="0">
                <a:latin typeface="Times New Roman" pitchFamily="18" charset="0"/>
                <a:cs typeface="Times New Roman" pitchFamily="18" charset="0"/>
              </a:rPr>
              <a:t> с другой—на конце только </a:t>
            </a:r>
            <a:r>
              <a:rPr lang="ru-RU" sz="1400" dirty="0" err="1" smtClean="0">
                <a:latin typeface="Times New Roman" pitchFamily="18" charset="0"/>
                <a:cs typeface="Times New Roman" pitchFamily="18" charset="0"/>
              </a:rPr>
              <a:t>вата;фигурки</a:t>
            </a:r>
            <a:r>
              <a:rPr lang="ru-RU" sz="1400" dirty="0" smtClean="0">
                <a:latin typeface="Times New Roman" pitchFamily="18" charset="0"/>
                <a:cs typeface="Times New Roman" pitchFamily="18" charset="0"/>
              </a:rPr>
              <a:t> животных на картонных </a:t>
            </a:r>
            <a:r>
              <a:rPr lang="ru-RU" sz="1400" dirty="0" err="1" smtClean="0">
                <a:latin typeface="Times New Roman" pitchFamily="18" charset="0"/>
                <a:cs typeface="Times New Roman" pitchFamily="18" charset="0"/>
              </a:rPr>
              <a:t>подставках;коробка</a:t>
            </a:r>
            <a:r>
              <a:rPr lang="ru-RU" sz="1400" dirty="0" smtClean="0">
                <a:latin typeface="Times New Roman" pitchFamily="18" charset="0"/>
                <a:cs typeface="Times New Roman" pitchFamily="18" charset="0"/>
              </a:rPr>
              <a:t> из-под обуви с отрезанной стенкой с одной </a:t>
            </a:r>
            <a:r>
              <a:rPr lang="ru-RU" sz="1400" dirty="0" err="1" smtClean="0">
                <a:latin typeface="Times New Roman" pitchFamily="18" charset="0"/>
                <a:cs typeface="Times New Roman" pitchFamily="18" charset="0"/>
              </a:rPr>
              <a:t>стороны;скрепки</a:t>
            </a:r>
            <a:r>
              <a:rPr lang="ru-RU" sz="1400" dirty="0" smtClean="0">
                <a:latin typeface="Times New Roman" pitchFamily="18" charset="0"/>
                <a:cs typeface="Times New Roman" pitchFamily="18" charset="0"/>
              </a:rPr>
              <a:t>; магнит, прикрепленный с помощью скотча к </a:t>
            </a:r>
            <a:r>
              <a:rPr lang="ru-RU" sz="1400" dirty="0" err="1" smtClean="0">
                <a:latin typeface="Times New Roman" pitchFamily="18" charset="0"/>
                <a:cs typeface="Times New Roman" pitchFamily="18" charset="0"/>
              </a:rPr>
              <a:t>карандашу;стакан</a:t>
            </a:r>
            <a:r>
              <a:rPr lang="ru-RU" sz="1400" dirty="0" smtClean="0">
                <a:latin typeface="Times New Roman" pitchFamily="18" charset="0"/>
                <a:cs typeface="Times New Roman" pitchFamily="18" charset="0"/>
              </a:rPr>
              <a:t> с </a:t>
            </a:r>
            <a:r>
              <a:rPr lang="ru-RU" sz="1400" dirty="0" err="1" smtClean="0">
                <a:latin typeface="Times New Roman" pitchFamily="18" charset="0"/>
                <a:cs typeface="Times New Roman" pitchFamily="18" charset="0"/>
              </a:rPr>
              <a:t>водой,небольшие</a:t>
            </a:r>
            <a:r>
              <a:rPr lang="ru-RU" sz="1400" dirty="0" smtClean="0">
                <a:latin typeface="Times New Roman" pitchFamily="18" charset="0"/>
                <a:cs typeface="Times New Roman" pitchFamily="18" charset="0"/>
              </a:rPr>
              <a:t> металлические стержни или иголка.</a:t>
            </a:r>
          </a:p>
          <a:p>
            <a:pPr algn="just">
              <a:buNone/>
            </a:pPr>
            <a:r>
              <a:rPr lang="ru-RU" sz="1400" b="1" i="1" dirty="0" err="1" smtClean="0">
                <a:latin typeface="Times New Roman" pitchFamily="18" charset="0"/>
                <a:cs typeface="Times New Roman" pitchFamily="18" charset="0"/>
              </a:rPr>
              <a:t>Описание.</a:t>
            </a:r>
            <a:r>
              <a:rPr lang="ru-RU" sz="1400" dirty="0" err="1" smtClean="0">
                <a:latin typeface="Times New Roman" pitchFamily="18" charset="0"/>
                <a:cs typeface="Times New Roman" pitchFamily="18" charset="0"/>
              </a:rPr>
              <a:t>Детей</a:t>
            </a:r>
            <a:r>
              <a:rPr lang="ru-RU" sz="1400" dirty="0" smtClean="0">
                <a:latin typeface="Times New Roman" pitchFamily="18" charset="0"/>
                <a:cs typeface="Times New Roman" pitchFamily="18" charset="0"/>
              </a:rPr>
              <a:t> встречает фокусник и показывает фокус «разборчивый гусь».</a:t>
            </a:r>
          </a:p>
          <a:p>
            <a:pPr algn="just">
              <a:buNone/>
            </a:pP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Фокусник:Многие</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считают гуся глупой </a:t>
            </a:r>
            <a:r>
              <a:rPr lang="ru-RU" sz="1400" dirty="0" err="1" smtClean="0">
                <a:latin typeface="Times New Roman" pitchFamily="18" charset="0"/>
                <a:cs typeface="Times New Roman" pitchFamily="18" charset="0"/>
              </a:rPr>
              <a:t>птицей.Но</a:t>
            </a:r>
            <a:r>
              <a:rPr lang="ru-RU" sz="1400" dirty="0" smtClean="0">
                <a:latin typeface="Times New Roman" pitchFamily="18" charset="0"/>
                <a:cs typeface="Times New Roman" pitchFamily="18" charset="0"/>
              </a:rPr>
              <a:t> это не так. Даже маленький гусенок понимает, что для него </a:t>
            </a:r>
            <a:r>
              <a:rPr lang="ru-RU" sz="1400" dirty="0" err="1" smtClean="0">
                <a:latin typeface="Times New Roman" pitchFamily="18" charset="0"/>
                <a:cs typeface="Times New Roman" pitchFamily="18" charset="0"/>
              </a:rPr>
              <a:t>хорошо,что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плохо.Хотя</a:t>
            </a:r>
            <a:r>
              <a:rPr lang="ru-RU" sz="1400" dirty="0" smtClean="0">
                <a:latin typeface="Times New Roman" pitchFamily="18" charset="0"/>
                <a:cs typeface="Times New Roman" pitchFamily="18" charset="0"/>
              </a:rPr>
              <a:t> бы этот малыш. Только что вылупился из </a:t>
            </a:r>
            <a:r>
              <a:rPr lang="ru-RU" sz="1400" dirty="0" err="1" smtClean="0">
                <a:latin typeface="Times New Roman" pitchFamily="18" charset="0"/>
                <a:cs typeface="Times New Roman" pitchFamily="18" charset="0"/>
              </a:rPr>
              <a:t>яйца,а</a:t>
            </a:r>
            <a:r>
              <a:rPr lang="ru-RU" sz="1400" dirty="0" smtClean="0">
                <a:latin typeface="Times New Roman" pitchFamily="18" charset="0"/>
                <a:cs typeface="Times New Roman" pitchFamily="18" charset="0"/>
              </a:rPr>
              <a:t> уже добрался до воды и </a:t>
            </a:r>
            <a:r>
              <a:rPr lang="ru-RU" sz="1400" dirty="0" err="1" smtClean="0">
                <a:latin typeface="Times New Roman" pitchFamily="18" charset="0"/>
                <a:cs typeface="Times New Roman" pitchFamily="18" charset="0"/>
              </a:rPr>
              <a:t>поплыл.Значит,он</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понимает,что</a:t>
            </a:r>
            <a:r>
              <a:rPr lang="ru-RU" sz="1400" dirty="0" smtClean="0">
                <a:latin typeface="Times New Roman" pitchFamily="18" charset="0"/>
                <a:cs typeface="Times New Roman" pitchFamily="18" charset="0"/>
              </a:rPr>
              <a:t> ходить ему будет </a:t>
            </a:r>
            <a:r>
              <a:rPr lang="ru-RU" sz="1400" dirty="0" err="1" smtClean="0">
                <a:latin typeface="Times New Roman" pitchFamily="18" charset="0"/>
                <a:cs typeface="Times New Roman" pitchFamily="18" charset="0"/>
              </a:rPr>
              <a:t>трудно,а</a:t>
            </a:r>
            <a:r>
              <a:rPr lang="ru-RU" sz="1400" dirty="0" smtClean="0">
                <a:latin typeface="Times New Roman" pitchFamily="18" charset="0"/>
                <a:cs typeface="Times New Roman" pitchFamily="18" charset="0"/>
              </a:rPr>
              <a:t> плавать—</a:t>
            </a:r>
            <a:r>
              <a:rPr lang="ru-RU" sz="1400" dirty="0" err="1" smtClean="0">
                <a:latin typeface="Times New Roman" pitchFamily="18" charset="0"/>
                <a:cs typeface="Times New Roman" pitchFamily="18" charset="0"/>
              </a:rPr>
              <a:t>легко.И</a:t>
            </a:r>
            <a:r>
              <a:rPr lang="ru-RU" sz="1400" dirty="0" smtClean="0">
                <a:latin typeface="Times New Roman" pitchFamily="18" charset="0"/>
                <a:cs typeface="Times New Roman" pitchFamily="18" charset="0"/>
              </a:rPr>
              <a:t> в пище </a:t>
            </a:r>
            <a:r>
              <a:rPr lang="ru-RU" sz="1400" dirty="0" err="1" smtClean="0">
                <a:latin typeface="Times New Roman" pitchFamily="18" charset="0"/>
                <a:cs typeface="Times New Roman" pitchFamily="18" charset="0"/>
              </a:rPr>
              <a:t>разбирается.Вот</a:t>
            </a:r>
            <a:r>
              <a:rPr lang="ru-RU" sz="1400" dirty="0" smtClean="0">
                <a:latin typeface="Times New Roman" pitchFamily="18" charset="0"/>
                <a:cs typeface="Times New Roman" pitchFamily="18" charset="0"/>
              </a:rPr>
              <a:t> тут у меня привязаны две </a:t>
            </a:r>
            <a:r>
              <a:rPr lang="ru-RU" sz="1400" dirty="0" err="1" smtClean="0">
                <a:latin typeface="Times New Roman" pitchFamily="18" charset="0"/>
                <a:cs typeface="Times New Roman" pitchFamily="18" charset="0"/>
              </a:rPr>
              <a:t>ватки,макаю</a:t>
            </a:r>
            <a:r>
              <a:rPr lang="ru-RU" sz="1400" dirty="0" smtClean="0">
                <a:latin typeface="Times New Roman" pitchFamily="18" charset="0"/>
                <a:cs typeface="Times New Roman" pitchFamily="18" charset="0"/>
              </a:rPr>
              <a:t> в горчицу и предлагаю гусенку ее отведать (подносится палочка без магнита). </a:t>
            </a:r>
            <a:r>
              <a:rPr lang="ru-RU" sz="1400" dirty="0" err="1" smtClean="0">
                <a:latin typeface="Times New Roman" pitchFamily="18" charset="0"/>
                <a:cs typeface="Times New Roman" pitchFamily="18" charset="0"/>
              </a:rPr>
              <a:t>Кушай,маленький!Смотрите,отворачивается.Какая</a:t>
            </a:r>
            <a:r>
              <a:rPr lang="ru-RU" sz="1400" dirty="0" smtClean="0">
                <a:latin typeface="Times New Roman" pitchFamily="18" charset="0"/>
                <a:cs typeface="Times New Roman" pitchFamily="18" charset="0"/>
              </a:rPr>
              <a:t> горчица на </a:t>
            </a:r>
            <a:r>
              <a:rPr lang="ru-RU" sz="1400" dirty="0" err="1" smtClean="0">
                <a:latin typeface="Times New Roman" pitchFamily="18" charset="0"/>
                <a:cs typeface="Times New Roman" pitchFamily="18" charset="0"/>
              </a:rPr>
              <a:t>вкус?Почему</a:t>
            </a:r>
            <a:r>
              <a:rPr lang="ru-RU" sz="1400" dirty="0" smtClean="0">
                <a:latin typeface="Times New Roman" pitchFamily="18" charset="0"/>
                <a:cs typeface="Times New Roman" pitchFamily="18" charset="0"/>
              </a:rPr>
              <a:t> гусь не хочет </a:t>
            </a:r>
            <a:r>
              <a:rPr lang="ru-RU" sz="1400" dirty="0" err="1" smtClean="0">
                <a:latin typeface="Times New Roman" pitchFamily="18" charset="0"/>
                <a:cs typeface="Times New Roman" pitchFamily="18" charset="0"/>
              </a:rPr>
              <a:t>есть?Теперь</a:t>
            </a:r>
            <a:r>
              <a:rPr lang="ru-RU" sz="1400" dirty="0" smtClean="0">
                <a:latin typeface="Times New Roman" pitchFamily="18" charset="0"/>
                <a:cs typeface="Times New Roman" pitchFamily="18" charset="0"/>
              </a:rPr>
              <a:t> попробуем макнуть другую ватку в варенье (подносится палочка с магнитом).Ага, потянулся к </a:t>
            </a:r>
            <a:r>
              <a:rPr lang="ru-RU" sz="1400" dirty="0" err="1" smtClean="0">
                <a:latin typeface="Times New Roman" pitchFamily="18" charset="0"/>
                <a:cs typeface="Times New Roman" pitchFamily="18" charset="0"/>
              </a:rPr>
              <a:t>сладенькому.Не</a:t>
            </a:r>
            <a:r>
              <a:rPr lang="ru-RU" sz="1400" dirty="0" smtClean="0">
                <a:latin typeface="Times New Roman" pitchFamily="18" charset="0"/>
                <a:cs typeface="Times New Roman" pitchFamily="18" charset="0"/>
              </a:rPr>
              <a:t> глупая птица.</a:t>
            </a:r>
          </a:p>
          <a:p>
            <a:pPr algn="just">
              <a:buNone/>
            </a:pPr>
            <a:r>
              <a:rPr lang="ru-RU" sz="1400" dirty="0" smtClean="0">
                <a:latin typeface="Times New Roman" pitchFamily="18" charset="0"/>
                <a:cs typeface="Times New Roman" pitchFamily="18" charset="0"/>
              </a:rPr>
              <a:t>	Почему наш гусенок тянется клювом к </a:t>
            </a:r>
            <a:r>
              <a:rPr lang="ru-RU" sz="1400" dirty="0" err="1" smtClean="0">
                <a:latin typeface="Times New Roman" pitchFamily="18" charset="0"/>
                <a:cs typeface="Times New Roman" pitchFamily="18" charset="0"/>
              </a:rPr>
              <a:t>варенью,а</a:t>
            </a:r>
            <a:r>
              <a:rPr lang="ru-RU" sz="1400" dirty="0" smtClean="0">
                <a:latin typeface="Times New Roman" pitchFamily="18" charset="0"/>
                <a:cs typeface="Times New Roman" pitchFamily="18" charset="0"/>
              </a:rPr>
              <a:t> от горчицы </a:t>
            </a:r>
            <a:r>
              <a:rPr lang="ru-RU" sz="1400" dirty="0" err="1" smtClean="0">
                <a:latin typeface="Times New Roman" pitchFamily="18" charset="0"/>
                <a:cs typeface="Times New Roman" pitchFamily="18" charset="0"/>
              </a:rPr>
              <a:t>отворачивается?В</a:t>
            </a:r>
            <a:r>
              <a:rPr lang="ru-RU" sz="1400" dirty="0" smtClean="0">
                <a:latin typeface="Times New Roman" pitchFamily="18" charset="0"/>
                <a:cs typeface="Times New Roman" pitchFamily="18" charset="0"/>
              </a:rPr>
              <a:t> чем его </a:t>
            </a:r>
            <a:r>
              <a:rPr lang="ru-RU" sz="1400" dirty="0" err="1" smtClean="0">
                <a:latin typeface="Times New Roman" pitchFamily="18" charset="0"/>
                <a:cs typeface="Times New Roman" pitchFamily="18" charset="0"/>
              </a:rPr>
              <a:t>секрет?Дети</a:t>
            </a:r>
            <a:r>
              <a:rPr lang="ru-RU" sz="1400" dirty="0" smtClean="0">
                <a:latin typeface="Times New Roman" pitchFamily="18" charset="0"/>
                <a:cs typeface="Times New Roman" pitchFamily="18" charset="0"/>
              </a:rPr>
              <a:t> рассматривают палочку с магнитом на </a:t>
            </a:r>
            <a:r>
              <a:rPr lang="ru-RU" sz="1400" dirty="0" err="1" smtClean="0">
                <a:latin typeface="Times New Roman" pitchFamily="18" charset="0"/>
                <a:cs typeface="Times New Roman" pitchFamily="18" charset="0"/>
              </a:rPr>
              <a:t>конце.Почему</a:t>
            </a:r>
            <a:r>
              <a:rPr lang="ru-RU" sz="1400" dirty="0" smtClean="0">
                <a:latin typeface="Times New Roman" pitchFamily="18" charset="0"/>
                <a:cs typeface="Times New Roman" pitchFamily="18" charset="0"/>
              </a:rPr>
              <a:t> гусь взаимодействовал с магнитом? (В гусе есть что-то металлическое). Рассматривают гуся и </a:t>
            </a:r>
            <a:r>
              <a:rPr lang="ru-RU" sz="1400" dirty="0" err="1" smtClean="0">
                <a:latin typeface="Times New Roman" pitchFamily="18" charset="0"/>
                <a:cs typeface="Times New Roman" pitchFamily="18" charset="0"/>
              </a:rPr>
              <a:t>видят,что</a:t>
            </a:r>
            <a:r>
              <a:rPr lang="ru-RU" sz="1400" dirty="0" smtClean="0">
                <a:latin typeface="Times New Roman" pitchFamily="18" charset="0"/>
                <a:cs typeface="Times New Roman" pitchFamily="18" charset="0"/>
              </a:rPr>
              <a:t> в клюве есть металлический стержень.</a:t>
            </a:r>
          </a:p>
          <a:p>
            <a:pPr algn="just">
              <a:buNone/>
            </a:pPr>
            <a:r>
              <a:rPr lang="ru-RU" sz="1400" dirty="0" smtClean="0">
                <a:latin typeface="Times New Roman" pitchFamily="18" charset="0"/>
                <a:cs typeface="Times New Roman" pitchFamily="18" charset="0"/>
              </a:rPr>
              <a:t>	Фокусник показывает детям картинки животных и спрашивает:«Могут ли мои звери сами двигаться?»(Нет.)Фокусник заменяет этих животных на картинки,  с прикрепленными к их нижнему краю скрепками. Ставит фигурки на коробку и водит магнитом внутри </a:t>
            </a:r>
            <a:r>
              <a:rPr lang="ru-RU" sz="1400" dirty="0" err="1" smtClean="0">
                <a:latin typeface="Times New Roman" pitchFamily="18" charset="0"/>
                <a:cs typeface="Times New Roman" pitchFamily="18" charset="0"/>
              </a:rPr>
              <a:t>коробки.Почему</a:t>
            </a:r>
            <a:r>
              <a:rPr lang="ru-RU" sz="1400" dirty="0" smtClean="0">
                <a:latin typeface="Times New Roman" pitchFamily="18" charset="0"/>
                <a:cs typeface="Times New Roman" pitchFamily="18" charset="0"/>
              </a:rPr>
              <a:t> стали двигаться </a:t>
            </a:r>
            <a:r>
              <a:rPr lang="ru-RU" sz="1400" dirty="0" err="1" smtClean="0">
                <a:latin typeface="Times New Roman" pitchFamily="18" charset="0"/>
                <a:cs typeface="Times New Roman" pitchFamily="18" charset="0"/>
              </a:rPr>
              <a:t>животные?Дети</a:t>
            </a:r>
            <a:r>
              <a:rPr lang="ru-RU" sz="1400" dirty="0" smtClean="0">
                <a:latin typeface="Times New Roman" pitchFamily="18" charset="0"/>
                <a:cs typeface="Times New Roman" pitchFamily="18" charset="0"/>
              </a:rPr>
              <a:t> рассматривают фигурки и </a:t>
            </a:r>
            <a:r>
              <a:rPr lang="ru-RU" sz="1400" dirty="0" err="1" smtClean="0">
                <a:latin typeface="Times New Roman" pitchFamily="18" charset="0"/>
                <a:cs typeface="Times New Roman" pitchFamily="18" charset="0"/>
              </a:rPr>
              <a:t>видят,что</a:t>
            </a:r>
            <a:r>
              <a:rPr lang="ru-RU" sz="1400" dirty="0" smtClean="0">
                <a:latin typeface="Times New Roman" pitchFamily="18" charset="0"/>
                <a:cs typeface="Times New Roman" pitchFamily="18" charset="0"/>
              </a:rPr>
              <a:t> к подставкам прикреплены </a:t>
            </a:r>
            <a:r>
              <a:rPr lang="ru-RU" sz="1400" dirty="0" err="1" smtClean="0">
                <a:latin typeface="Times New Roman" pitchFamily="18" charset="0"/>
                <a:cs typeface="Times New Roman" pitchFamily="18" charset="0"/>
              </a:rPr>
              <a:t>скрепки.Дети</a:t>
            </a:r>
            <a:r>
              <a:rPr lang="ru-RU" sz="1400" dirty="0" smtClean="0">
                <a:latin typeface="Times New Roman" pitchFamily="18" charset="0"/>
                <a:cs typeface="Times New Roman" pitchFamily="18" charset="0"/>
              </a:rPr>
              <a:t> пробуют управлять </a:t>
            </a:r>
            <a:r>
              <a:rPr lang="ru-RU" sz="1400" dirty="0" err="1" smtClean="0">
                <a:latin typeface="Times New Roman" pitchFamily="18" charset="0"/>
                <a:cs typeface="Times New Roman" pitchFamily="18" charset="0"/>
              </a:rPr>
              <a:t>животными.Фокусник</a:t>
            </a:r>
            <a:r>
              <a:rPr lang="ru-RU" sz="1400" dirty="0" smtClean="0">
                <a:latin typeface="Times New Roman" pitchFamily="18" charset="0"/>
                <a:cs typeface="Times New Roman" pitchFamily="18" charset="0"/>
              </a:rPr>
              <a:t> «нечаянно»роняет иголку в стакан с </a:t>
            </a:r>
            <a:r>
              <a:rPr lang="ru-RU" sz="1400" dirty="0" err="1" smtClean="0">
                <a:latin typeface="Times New Roman" pitchFamily="18" charset="0"/>
                <a:cs typeface="Times New Roman" pitchFamily="18" charset="0"/>
              </a:rPr>
              <a:t>водой.Как</a:t>
            </a:r>
            <a:r>
              <a:rPr lang="ru-RU" sz="1400" dirty="0" smtClean="0">
                <a:latin typeface="Times New Roman" pitchFamily="18" charset="0"/>
                <a:cs typeface="Times New Roman" pitchFamily="18" charset="0"/>
              </a:rPr>
              <a:t> достать ее, не замочив руки?(Поднести магнит к стакану.)</a:t>
            </a:r>
          </a:p>
          <a:p>
            <a:pPr algn="just">
              <a:buNone/>
            </a:pPr>
            <a:r>
              <a:rPr lang="ru-RU" sz="1400" dirty="0" smtClean="0">
                <a:latin typeface="Times New Roman" pitchFamily="18" charset="0"/>
                <a:cs typeface="Times New Roman" pitchFamily="18" charset="0"/>
              </a:rPr>
              <a:t>	Дети сами достают различные предметы из воды с помощью магнита.</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17</a:t>
            </a:fld>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94"/>
            <a:ext cx="8115328" cy="5340369"/>
          </a:xfrm>
        </p:spPr>
        <p:txBody>
          <a:bodyPr/>
          <a:lstStyle/>
          <a:p>
            <a:pPr algn="ctr">
              <a:buNone/>
            </a:pPr>
            <a:r>
              <a:rPr lang="ru-RU" sz="1600" b="1" i="1" dirty="0" smtClean="0">
                <a:latin typeface="Times New Roman" pitchFamily="18" charset="0"/>
                <a:cs typeface="Times New Roman" pitchFamily="18" charset="0"/>
              </a:rPr>
              <a:t>СОЛНЕЧНЫЕ ЗАЙЧИКИ</a:t>
            </a:r>
            <a:endParaRPr lang="ru-RU" sz="1600" dirty="0" smtClean="0">
              <a:latin typeface="Times New Roman" pitchFamily="18" charset="0"/>
              <a:cs typeface="Times New Roman" pitchFamily="18" charset="0"/>
            </a:endParaRPr>
          </a:p>
          <a:p>
            <a:pPr algn="just">
              <a:buNone/>
            </a:pPr>
            <a:r>
              <a:rPr lang="ru-RU" sz="1600" b="1" i="1" dirty="0" smtClean="0">
                <a:latin typeface="Times New Roman" pitchFamily="18" charset="0"/>
                <a:cs typeface="Times New Roman" pitchFamily="18" charset="0"/>
              </a:rPr>
              <a:t>Задачи:</a:t>
            </a:r>
            <a:r>
              <a:rPr lang="ru-RU" sz="1600" dirty="0" smtClean="0">
                <a:latin typeface="Times New Roman" pitchFamily="18" charset="0"/>
                <a:cs typeface="Times New Roman" pitchFamily="18" charset="0"/>
              </a:rPr>
              <a:t> понять причину возникновения солнечных зайчиков, научить пускать солнечных зайчиков (отражать свет зеркалом).</a:t>
            </a:r>
          </a:p>
          <a:p>
            <a:pPr algn="just">
              <a:buNone/>
            </a:pPr>
            <a:r>
              <a:rPr lang="ru-RU" sz="1600" b="1" i="1" dirty="0" smtClean="0">
                <a:latin typeface="Times New Roman" pitchFamily="18" charset="0"/>
                <a:cs typeface="Times New Roman" pitchFamily="18" charset="0"/>
              </a:rPr>
              <a:t>Материал:</a:t>
            </a:r>
            <a:r>
              <a:rPr lang="ru-RU" sz="1600" dirty="0" smtClean="0">
                <a:latin typeface="Times New Roman" pitchFamily="18" charset="0"/>
                <a:cs typeface="Times New Roman" pitchFamily="18" charset="0"/>
              </a:rPr>
              <a:t> зеркала.</a:t>
            </a:r>
          </a:p>
          <a:p>
            <a:pPr algn="just">
              <a:buNone/>
            </a:pPr>
            <a:r>
              <a:rPr lang="ru-RU" sz="1600" b="1" i="1" dirty="0" smtClean="0">
                <a:latin typeface="Times New Roman" pitchFamily="18" charset="0"/>
                <a:cs typeface="Times New Roman" pitchFamily="18" charset="0"/>
              </a:rPr>
              <a:t>Описание.</a:t>
            </a:r>
            <a:r>
              <a:rPr lang="ru-RU" sz="1600" dirty="0" smtClean="0">
                <a:latin typeface="Times New Roman" pitchFamily="18" charset="0"/>
                <a:cs typeface="Times New Roman" pitchFamily="18" charset="0"/>
              </a:rPr>
              <a:t> Дед Знай помогает детям вспомнить стихотворение о солнечном зайчике. Когда он получается? (При свете, от предметов, отражающих свет.) Затем он показывает, как с помощью зеркала появляется солнечный зайчик. (Зеркало отражает луч света и само становится источником света). Предлагает детям пускать солнечные зайчики (для этого надо поймать зеркалом луч света и направить его в нужном направлении), прятать их (прикрыв ладошкой).</a:t>
            </a:r>
          </a:p>
          <a:p>
            <a:pPr algn="just">
              <a:buNone/>
            </a:pPr>
            <a:r>
              <a:rPr lang="ru-RU" sz="1600" b="1" i="1" dirty="0" smtClean="0">
                <a:latin typeface="Times New Roman" pitchFamily="18" charset="0"/>
                <a:cs typeface="Times New Roman" pitchFamily="18" charset="0"/>
              </a:rPr>
              <a:t>	Игры с солнечным </a:t>
            </a:r>
            <a:r>
              <a:rPr lang="ru-RU" sz="1600" b="1" i="1" dirty="0" err="1" smtClean="0">
                <a:latin typeface="Times New Roman" pitchFamily="18" charset="0"/>
                <a:cs typeface="Times New Roman" pitchFamily="18" charset="0"/>
              </a:rPr>
              <a:t>зайчиком:</a:t>
            </a:r>
            <a:r>
              <a:rPr lang="ru-RU" sz="1600" dirty="0" err="1" smtClean="0">
                <a:latin typeface="Times New Roman" pitchFamily="18" charset="0"/>
                <a:cs typeface="Times New Roman" pitchFamily="18" charset="0"/>
              </a:rPr>
              <a:t>догони</a:t>
            </a:r>
            <a:r>
              <a:rPr lang="ru-RU" sz="1600" dirty="0" smtClean="0">
                <a:latin typeface="Times New Roman" pitchFamily="18" charset="0"/>
                <a:cs typeface="Times New Roman" pitchFamily="18" charset="0"/>
              </a:rPr>
              <a:t>, поймай, спрячь его.</a:t>
            </a:r>
          </a:p>
          <a:p>
            <a:pPr algn="just">
              <a:buNone/>
            </a:pPr>
            <a:r>
              <a:rPr lang="ru-RU" sz="1600" dirty="0" smtClean="0">
                <a:latin typeface="Times New Roman" pitchFamily="18" charset="0"/>
                <a:cs typeface="Times New Roman" pitchFamily="18" charset="0"/>
              </a:rPr>
              <a:t>      Дети </a:t>
            </a:r>
            <a:r>
              <a:rPr lang="ru-RU" sz="1600" dirty="0" smtClean="0">
                <a:latin typeface="Times New Roman" pitchFamily="18" charset="0"/>
                <a:cs typeface="Times New Roman" pitchFamily="18" charset="0"/>
              </a:rPr>
              <a:t>выясняют, что играть с зайчиком сложно: от небольшого движения зеркала он перемещается на большое расстояние.</a:t>
            </a:r>
          </a:p>
          <a:p>
            <a:pPr algn="just">
              <a:buNone/>
            </a:pPr>
            <a:r>
              <a:rPr lang="ru-RU" sz="1600" dirty="0" smtClean="0">
                <a:latin typeface="Times New Roman" pitchFamily="18" charset="0"/>
                <a:cs typeface="Times New Roman" pitchFamily="18" charset="0"/>
              </a:rPr>
              <a:t>      Детям </a:t>
            </a:r>
            <a:r>
              <a:rPr lang="ru-RU" sz="1600" dirty="0" smtClean="0">
                <a:latin typeface="Times New Roman" pitchFamily="18" charset="0"/>
                <a:cs typeface="Times New Roman" pitchFamily="18" charset="0"/>
              </a:rPr>
              <a:t>предлагается поиграть с зайчиком в слабоосвещенном помещении. Почему солнечный зайчик не появляется? (Нет яркого света.)</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18</a:t>
            </a:fld>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642918"/>
            <a:ext cx="8329642" cy="5483245"/>
          </a:xfrm>
        </p:spPr>
        <p:txBody>
          <a:bodyPr/>
          <a:lstStyle/>
          <a:p>
            <a:pPr algn="just">
              <a:buNone/>
            </a:pPr>
            <a:r>
              <a:rPr lang="ru-RU" sz="1400" b="1" i="1" dirty="0" smtClean="0">
                <a:latin typeface="Times New Roman" pitchFamily="18" charset="0"/>
                <a:cs typeface="Times New Roman" pitchFamily="18" charset="0"/>
              </a:rPr>
              <a:t>ЧТО РАСТВОРЯЕТСЯ В ВОДЕ?</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показать детям растворимость и нерастворимость в воде различных веществ.</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мука, сахарный песок, речной песок, пищевой краситель, стиральный порошок, стаканы с чистой водой, ложки или палочки, подносы, картинки с изображением представленных веществ.</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Перед детьми на подносах стаканы с водой, палочки, ложки и вещества в различных емкостях. Дети рассматривают воду, вспоминают ее свойства. Как вы думаете, что произойдет, если в воду добавить сахарный песок? </a:t>
            </a:r>
            <a:r>
              <a:rPr lang="ru-RU" sz="1400" dirty="0" err="1" smtClean="0">
                <a:latin typeface="Times New Roman" pitchFamily="18" charset="0"/>
                <a:cs typeface="Times New Roman" pitchFamily="18" charset="0"/>
              </a:rPr>
              <a:t>ДедЗнай</a:t>
            </a:r>
            <a:r>
              <a:rPr lang="ru-RU" sz="1400" dirty="0" smtClean="0">
                <a:latin typeface="Times New Roman" pitchFamily="18" charset="0"/>
                <a:cs typeface="Times New Roman" pitchFamily="18" charset="0"/>
              </a:rPr>
              <a:t> добавляет сахар, перемешивает, и все вместе наблюдают, что изменилось. Что произойдет, если мы добавим в воду речной песок ?</a:t>
            </a:r>
            <a:r>
              <a:rPr lang="ru-RU" sz="1400" dirty="0" err="1" smtClean="0">
                <a:latin typeface="Times New Roman" pitchFamily="18" charset="0"/>
                <a:cs typeface="Times New Roman" pitchFamily="18" charset="0"/>
              </a:rPr>
              <a:t>До-бавляет</a:t>
            </a:r>
            <a:r>
              <a:rPr lang="ru-RU" sz="1400" dirty="0" smtClean="0">
                <a:latin typeface="Times New Roman" pitchFamily="18" charset="0"/>
                <a:cs typeface="Times New Roman" pitchFamily="18" charset="0"/>
              </a:rPr>
              <a:t> к воде речной песок, перемешивает. Изменилась ли вода? Стала ли она мутной или осталась прозрачной? Растворился ли речной песок?</a:t>
            </a:r>
          </a:p>
          <a:p>
            <a:pPr algn="just">
              <a:buNone/>
            </a:pPr>
            <a:r>
              <a:rPr lang="ru-RU" sz="1400" dirty="0" smtClean="0">
                <a:latin typeface="Times New Roman" pitchFamily="18" charset="0"/>
                <a:cs typeface="Times New Roman" pitchFamily="18" charset="0"/>
              </a:rPr>
              <a:t>	Что произойдет с водой, если мы добавим в нее пищевую краску? Добавляет краску, перемешивает. Что изменилось? (Вода изменила цвет.) Растворилась ли краска? (Краска растворилась и изменила цвет воды, вода стала непрозрачной.)</a:t>
            </a:r>
          </a:p>
          <a:p>
            <a:pPr algn="just">
              <a:buNone/>
            </a:pPr>
            <a:r>
              <a:rPr lang="ru-RU" sz="1400" dirty="0" smtClean="0">
                <a:latin typeface="Times New Roman" pitchFamily="18" charset="0"/>
                <a:cs typeface="Times New Roman" pitchFamily="18" charset="0"/>
              </a:rPr>
              <a:t>	Растворится ли в воде мука? Дети добавляют в воду муку, перемешивают. Какой стала вода? Мутной или прозрачной? Растворилась ли мука в воде?</a:t>
            </a:r>
          </a:p>
          <a:p>
            <a:pPr algn="just">
              <a:buNone/>
            </a:pPr>
            <a:r>
              <a:rPr lang="ru-RU" sz="1400" dirty="0" smtClean="0">
                <a:latin typeface="Times New Roman" pitchFamily="18" charset="0"/>
                <a:cs typeface="Times New Roman" pitchFamily="18" charset="0"/>
              </a:rPr>
              <a:t>	Растворится ли в воде стиральный порошок? Добавляется стиральный порошок, перемешивается. Растворился ли порошок в воде? Что вы заметили необычного? Окуните в смесь пальцы и проверьте, осталась ли она на ощупь такой же, как чистая вода? (Вода стала мыльной.) Какие вещества у нас растворились в воде? Какие вещества не растворились в воде?</a:t>
            </a:r>
          </a:p>
          <a:p>
            <a:pPr algn="just">
              <a:buNone/>
            </a:pPr>
            <a:r>
              <a:rPr lang="ru-RU" sz="1400" dirty="0" smtClean="0">
                <a:latin typeface="Times New Roman" pitchFamily="18" charset="0"/>
                <a:cs typeface="Times New Roman" pitchFamily="18" charset="0"/>
              </a:rPr>
              <a:t>(Результаты фиксируются на </a:t>
            </a:r>
            <a:r>
              <a:rPr lang="ru-RU" sz="1400" dirty="0" err="1" smtClean="0">
                <a:latin typeface="Times New Roman" pitchFamily="18" charset="0"/>
                <a:cs typeface="Times New Roman" pitchFamily="18" charset="0"/>
              </a:rPr>
              <a:t>фланелеграфе</a:t>
            </a:r>
            <a:r>
              <a:rPr lang="ru-RU" sz="1400" dirty="0" smtClean="0">
                <a:latin typeface="Times New Roman" pitchFamily="18" charset="0"/>
                <a:cs typeface="Times New Roman" pitchFamily="18" charset="0"/>
              </a:rPr>
              <a:t>.)</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19</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2B97CFEC-DE48-4B82-AF3B-8BC8FE9A9A07}" type="slidenum">
              <a:rPr lang="ru-RU"/>
              <a:pPr>
                <a:defRPr/>
              </a:pPr>
              <a:t>2</a:t>
            </a:fld>
            <a:endParaRPr lang="ru-RU"/>
          </a:p>
        </p:txBody>
      </p:sp>
      <p:sp>
        <p:nvSpPr>
          <p:cNvPr id="8" name="Содержимое 7"/>
          <p:cNvSpPr>
            <a:spLocks noGrp="1"/>
          </p:cNvSpPr>
          <p:nvPr>
            <p:ph idx="1"/>
          </p:nvPr>
        </p:nvSpPr>
        <p:spPr>
          <a:xfrm>
            <a:off x="571472" y="428604"/>
            <a:ext cx="8215370" cy="6215106"/>
          </a:xfrm>
        </p:spPr>
        <p:txBody>
          <a:bodyPr/>
          <a:lstStyle/>
          <a:p>
            <a:pPr>
              <a:buNone/>
            </a:pPr>
            <a:endParaRPr lang="ru-RU" sz="1400" b="1" i="1" dirty="0" smtClean="0">
              <a:latin typeface="Times New Roman" pitchFamily="18" charset="0"/>
              <a:cs typeface="Times New Roman" pitchFamily="18" charset="0"/>
            </a:endParaRPr>
          </a:p>
          <a:p>
            <a:pPr>
              <a:buNone/>
            </a:pPr>
            <a:r>
              <a:rPr lang="ru-RU" sz="1400" b="1" i="1" dirty="0" smtClean="0">
                <a:latin typeface="Times New Roman" pitchFamily="18" charset="0"/>
                <a:cs typeface="Times New Roman" pitchFamily="18" charset="0"/>
              </a:rPr>
              <a:t>НЮХАЕМ</a:t>
            </a:r>
            <a:r>
              <a:rPr lang="ru-RU" sz="1400" b="1" i="1" dirty="0" smtClean="0">
                <a:latin typeface="Times New Roman" pitchFamily="18" charset="0"/>
                <a:cs typeface="Times New Roman" pitchFamily="18" charset="0"/>
              </a:rPr>
              <a:t>, ПРОБУЕМ, ТРОГАЕМ, СЛУШАЕМ</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закрепить представления детей об органах чувств, их назначении (уши — слышать, узнавать различные звуки; нос — определять запах; пальцы — определять форму, структуру поверхности; язык — определять на вкус).</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ширма с тремя круглыми прорезями (для рук и носа), газета, колокольчик, молоток, два камня, погремушка, свисток, говорящая кукла, футляры от киндер-сюрпризов с дырочками; в футлярах: чеснок, кусочек апельсина; поролон с духами, лимон, сахар.</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На столе разложены газеты, колокольчик, молоток, два камня, погремушка, свисток, говорящая кукла. Дед Знай предлагает детям поиграть с ним. Детям предоставляется возможность самостоятельно изучить предметы. В ходе этого знакомства дед Знай беседует с детьми, задавая вопросы, например: «Как звучат эти предметы?», «С помощью чего вы смогли услышать эти звуки?» и т.д.</a:t>
            </a:r>
          </a:p>
          <a:p>
            <a:pPr algn="just">
              <a:buNone/>
            </a:pPr>
            <a:r>
              <a:rPr lang="ru-RU" sz="1400" b="1" i="1" dirty="0" smtClean="0">
                <a:latin typeface="Times New Roman" pitchFamily="18" charset="0"/>
                <a:cs typeface="Times New Roman" pitchFamily="18" charset="0"/>
              </a:rPr>
              <a:t>•         Игра «Угадай, что звучит»</a:t>
            </a:r>
            <a:r>
              <a:rPr lang="ru-RU" sz="1400" dirty="0" smtClean="0">
                <a:latin typeface="Times New Roman" pitchFamily="18" charset="0"/>
                <a:cs typeface="Times New Roman" pitchFamily="18" charset="0"/>
              </a:rPr>
              <a:t>— ребенок за ширмой выбирает предмет, которым затем издает звук, другие дети отгадывают. Они называют предмет, с помощью которого издан звук, и говорят, что услышали его ушами.</a:t>
            </a:r>
          </a:p>
          <a:p>
            <a:pPr algn="just">
              <a:buNone/>
            </a:pPr>
            <a:r>
              <a:rPr lang="ru-RU" sz="1400"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Игра «Отгадай по запаху»</a:t>
            </a:r>
            <a:r>
              <a:rPr lang="ru-RU" sz="1400" dirty="0" smtClean="0">
                <a:latin typeface="Times New Roman" pitchFamily="18" charset="0"/>
                <a:cs typeface="Times New Roman" pitchFamily="18" charset="0"/>
              </a:rPr>
              <a:t>— дети подставляют свои носики к окошку ширмы, а воспитатель предлагает отгадать по запаху, что у него в руках. Что это? Как узнали? (Нам помог нос</a:t>
            </a:r>
            <a:r>
              <a:rPr lang="ru-RU" sz="1400" dirty="0" smtClean="0">
                <a:latin typeface="Times New Roman" pitchFamily="18" charset="0"/>
                <a:cs typeface="Times New Roman" pitchFamily="18" charset="0"/>
              </a:rPr>
              <a:t>.)</a:t>
            </a:r>
          </a:p>
          <a:p>
            <a:pPr algn="just">
              <a:buNone/>
            </a:pPr>
            <a:r>
              <a:rPr lang="ru-RU"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Игра «Отгадай на вкус»</a:t>
            </a:r>
            <a:r>
              <a:rPr lang="ru-RU" sz="1400" dirty="0" smtClean="0">
                <a:latin typeface="Times New Roman" pitchFamily="18" charset="0"/>
                <a:cs typeface="Times New Roman" pitchFamily="18" charset="0"/>
              </a:rPr>
              <a:t>— воспитатель предлагает детям отгадать по вкусу лимон, сахар.</a:t>
            </a:r>
          </a:p>
          <a:p>
            <a:pPr algn="just">
              <a:buNone/>
            </a:pPr>
            <a:r>
              <a:rPr lang="ru-RU" sz="1400"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Игра «Отгадай на ощупь»</a:t>
            </a:r>
            <a:r>
              <a:rPr lang="ru-RU" sz="1400" dirty="0" smtClean="0">
                <a:latin typeface="Times New Roman" pitchFamily="18" charset="0"/>
                <a:cs typeface="Times New Roman" pitchFamily="18" charset="0"/>
              </a:rPr>
              <a:t>— дети опускают руку в отверстие ширмы, отгадывают предмет и затем достают его.</a:t>
            </a:r>
          </a:p>
          <a:p>
            <a:pPr algn="just">
              <a:buNone/>
            </a:pPr>
            <a:r>
              <a:rPr lang="ru-RU" sz="1400" dirty="0" smtClean="0">
                <a:latin typeface="Times New Roman" pitchFamily="18" charset="0"/>
                <a:cs typeface="Times New Roman" pitchFamily="18" charset="0"/>
              </a:rPr>
              <a:t>•	Назовите наших помощников, которые помогают узнать нам предмет по звуку, по запаху, по вкусу. Что было бы, если бы их у нас не было?</a:t>
            </a: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На </a:t>
            </a:r>
            <a:r>
              <a:rPr lang="ru-RU" sz="1400" dirty="0" err="1" smtClean="0">
                <a:latin typeface="Times New Roman" pitchFamily="18" charset="0"/>
                <a:cs typeface="Times New Roman" pitchFamily="18" charset="0"/>
              </a:rPr>
              <a:t>фланелеграфе</a:t>
            </a:r>
            <a:r>
              <a:rPr lang="ru-RU" sz="1400" dirty="0" smtClean="0">
                <a:latin typeface="Times New Roman" pitchFamily="18" charset="0"/>
                <a:cs typeface="Times New Roman" pitchFamily="18" charset="0"/>
              </a:rPr>
              <a:t> с помощью картинок фиксируется назначение органов чувств.)</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8258204" cy="5554683"/>
          </a:xfrm>
        </p:spPr>
        <p:txBody>
          <a:bodyPr/>
          <a:lstStyle/>
          <a:p>
            <a:pPr algn="ctr">
              <a:buNone/>
            </a:pPr>
            <a:endParaRPr lang="ru-RU" dirty="0" smtClean="0"/>
          </a:p>
          <a:p>
            <a:pPr algn="ctr">
              <a:buNone/>
            </a:pPr>
            <a:r>
              <a:rPr lang="ru-RU" sz="1400" b="1" i="1" dirty="0" smtClean="0">
                <a:latin typeface="Times New Roman" pitchFamily="18" charset="0"/>
                <a:cs typeface="Times New Roman" pitchFamily="18" charset="0"/>
              </a:rPr>
              <a:t>ИГРЫ С ПЕСКОМ</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закрепить представления детей о свойствах песка, развить любознательность, наблюдательность, активизировать речь детей, развить конструктивные умения.</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большая детская песочница, в которой оставлены следы от пластмассовых животных, игрушки-животные, совки, детские грабли, лейки, план участка для прогулок данной группы.</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Дети выходят на улицу и осматривают площадку для прогулок. Воспитатель обращает их внимание на необычные следы в песочнице. Почему следы так хорошо видны на песке? Чьи это следы? Почему вы так думаете?</a:t>
            </a:r>
          </a:p>
          <a:p>
            <a:pPr algn="just">
              <a:buNone/>
            </a:pPr>
            <a:r>
              <a:rPr lang="ru-RU" sz="1400" dirty="0" smtClean="0">
                <a:latin typeface="Times New Roman" pitchFamily="18" charset="0"/>
                <a:cs typeface="Times New Roman" pitchFamily="18" charset="0"/>
              </a:rPr>
              <a:t>	Дети находят пластмассовых животных и проверяют свои предположения: берут игрушки, ставят лапами на песок и ищут такой же отпечаток. А какой след останется от ладошки? Дети оставляют свои следы. Чья ладошка больше? Чья меньше? Проверяют прикладывая.</a:t>
            </a:r>
          </a:p>
          <a:p>
            <a:pPr algn="just">
              <a:buNone/>
            </a:pPr>
            <a:r>
              <a:rPr lang="ru-RU" sz="1400" dirty="0" smtClean="0">
                <a:latin typeface="Times New Roman" pitchFamily="18" charset="0"/>
                <a:cs typeface="Times New Roman" pitchFamily="18" charset="0"/>
              </a:rPr>
              <a:t>	Воспитатель в лапках медвежонка обнаруживает письмо, достает из него план участка. Что </a:t>
            </a:r>
            <a:r>
              <a:rPr lang="ru-RU" sz="1400" dirty="0" err="1" smtClean="0">
                <a:latin typeface="Times New Roman" pitchFamily="18" charset="0"/>
                <a:cs typeface="Times New Roman" pitchFamily="18" charset="0"/>
              </a:rPr>
              <a:t>изображено?Какое</a:t>
            </a:r>
            <a:r>
              <a:rPr lang="ru-RU" sz="1400" dirty="0" smtClean="0">
                <a:latin typeface="Times New Roman" pitchFamily="18" charset="0"/>
                <a:cs typeface="Times New Roman" pitchFamily="18" charset="0"/>
              </a:rPr>
              <a:t> место обведено красным кружком? (Песочница.) Что там может быть еще интересного? Наверное, какой-то сюрприз? Дети, погрузив руки в песок, отыскивают игрушки. Кто это?</a:t>
            </a:r>
          </a:p>
          <a:p>
            <a:pPr algn="just">
              <a:buNone/>
            </a:pPr>
            <a:r>
              <a:rPr lang="ru-RU" sz="1400" dirty="0" smtClean="0">
                <a:latin typeface="Times New Roman" pitchFamily="18" charset="0"/>
                <a:cs typeface="Times New Roman" pitchFamily="18" charset="0"/>
              </a:rPr>
              <a:t>	У каждого животного есть свой дом. У лисы... (нора), у медведя... (берлога), у собачки... (конура). Давайте построим </a:t>
            </a:r>
            <a:r>
              <a:rPr lang="ru-RU" sz="1400" dirty="0" err="1" smtClean="0">
                <a:latin typeface="Times New Roman" pitchFamily="18" charset="0"/>
                <a:cs typeface="Times New Roman" pitchFamily="18" charset="0"/>
              </a:rPr>
              <a:t>длякаждого</a:t>
            </a:r>
            <a:r>
              <a:rPr lang="ru-RU" sz="1400" dirty="0" smtClean="0">
                <a:latin typeface="Times New Roman" pitchFamily="18" charset="0"/>
                <a:cs typeface="Times New Roman" pitchFamily="18" charset="0"/>
              </a:rPr>
              <a:t> животного свой дом из песка. Из какого песка лучше всего строить? Как сделать его влажным?</a:t>
            </a:r>
          </a:p>
          <a:p>
            <a:pPr algn="just">
              <a:buNone/>
            </a:pPr>
            <a:r>
              <a:rPr lang="ru-RU" sz="1400" dirty="0" smtClean="0">
                <a:latin typeface="Times New Roman" pitchFamily="18" charset="0"/>
                <a:cs typeface="Times New Roman" pitchFamily="18" charset="0"/>
              </a:rPr>
              <a:t>	Дети берут лейки, поливают песок. Куда пропадает водичка? Почему песок стал влажным? Дети строят домики и играют с животными.</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20</a:t>
            </a:fld>
            <a:endParaRPr lang="ru-R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500042"/>
            <a:ext cx="8643998" cy="5643602"/>
          </a:xfrm>
        </p:spPr>
        <p:txBody>
          <a:bodyPr/>
          <a:lstStyle/>
          <a:p>
            <a:pPr algn="ctr">
              <a:buNone/>
            </a:pPr>
            <a:r>
              <a:rPr lang="ru-RU" sz="1400" b="1" i="1" dirty="0" smtClean="0">
                <a:latin typeface="Times New Roman" pitchFamily="18" charset="0"/>
                <a:cs typeface="Times New Roman" pitchFamily="18" charset="0"/>
              </a:rPr>
              <a:t>ЦВЕТНОЙ ПЕСОК</a:t>
            </a:r>
            <a:endParaRPr lang="ru-RU" sz="1400" dirty="0" smtClean="0">
              <a:latin typeface="Times New Roman" pitchFamily="18" charset="0"/>
              <a:cs typeface="Times New Roman" pitchFamily="18" charset="0"/>
            </a:endParaRPr>
          </a:p>
          <a:p>
            <a:pPr>
              <a:buNone/>
            </a:pPr>
            <a:r>
              <a:rPr lang="ru-RU" sz="1400" b="1" i="1" dirty="0" smtClean="0">
                <a:latin typeface="Times New Roman" pitchFamily="18" charset="0"/>
                <a:cs typeface="Times New Roman" pitchFamily="18" charset="0"/>
              </a:rPr>
              <a:t>Задачи</a:t>
            </a:r>
            <a:r>
              <a:rPr lang="ru-RU" sz="1400" b="1"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познакомить </a:t>
            </a:r>
            <a:r>
              <a:rPr lang="ru-RU" sz="1400" dirty="0" smtClean="0">
                <a:latin typeface="Times New Roman" pitchFamily="18" charset="0"/>
                <a:cs typeface="Times New Roman" pitchFamily="18" charset="0"/>
              </a:rPr>
              <a:t>детей со способом изготовления цветного песка(перемешав  с цветным мелом);научить пользоваться теркой.</a:t>
            </a:r>
          </a:p>
          <a:p>
            <a:pPr>
              <a:buNone/>
            </a:pPr>
            <a:r>
              <a:rPr lang="ru-RU" sz="1400" b="1" i="1" dirty="0" err="1" smtClean="0">
                <a:latin typeface="Times New Roman" pitchFamily="18" charset="0"/>
                <a:cs typeface="Times New Roman" pitchFamily="18" charset="0"/>
              </a:rPr>
              <a:t>Материалы:</a:t>
            </a:r>
            <a:r>
              <a:rPr lang="ru-RU" sz="1400" dirty="0" err="1" smtClean="0">
                <a:latin typeface="Times New Roman" pitchFamily="18" charset="0"/>
                <a:cs typeface="Times New Roman" pitchFamily="18" charset="0"/>
              </a:rPr>
              <a:t>цветные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мелки,песок,прозрачная</a:t>
            </a:r>
            <a:r>
              <a:rPr lang="ru-RU" sz="1400" dirty="0" smtClean="0">
                <a:latin typeface="Times New Roman" pitchFamily="18" charset="0"/>
                <a:cs typeface="Times New Roman" pitchFamily="18" charset="0"/>
              </a:rPr>
              <a:t> емкость, </a:t>
            </a:r>
            <a:r>
              <a:rPr lang="ru-RU" sz="1400" dirty="0" smtClean="0">
                <a:latin typeface="Times New Roman" pitchFamily="18" charset="0"/>
                <a:cs typeface="Times New Roman" pitchFamily="18" charset="0"/>
              </a:rPr>
              <a:t>предметы,2мешочка,мелкиетерки,миски,ложки </a:t>
            </a:r>
            <a:r>
              <a:rPr lang="ru-RU" sz="1400" dirty="0" smtClean="0">
                <a:latin typeface="Times New Roman" pitchFamily="18" charset="0"/>
                <a:cs typeface="Times New Roman" pitchFamily="18" charset="0"/>
              </a:rPr>
              <a:t>(палочки),  небольшие банки с крышками.</a:t>
            </a:r>
          </a:p>
          <a:p>
            <a:pPr>
              <a:buNone/>
            </a:pPr>
            <a:r>
              <a:rPr lang="ru-RU" sz="1400" b="1" i="1" dirty="0" err="1" smtClean="0">
                <a:latin typeface="Times New Roman" pitchFamily="18" charset="0"/>
                <a:cs typeface="Times New Roman" pitchFamily="18" charset="0"/>
              </a:rPr>
              <a:t>Описание.</a:t>
            </a:r>
            <a:r>
              <a:rPr lang="ru-RU" sz="1400" dirty="0" err="1" smtClean="0">
                <a:latin typeface="Times New Roman" pitchFamily="18" charset="0"/>
                <a:cs typeface="Times New Roman" pitchFamily="18" charset="0"/>
              </a:rPr>
              <a:t>К</a:t>
            </a:r>
            <a:r>
              <a:rPr lang="ru-RU" sz="1400" dirty="0" smtClean="0">
                <a:latin typeface="Times New Roman" pitchFamily="18" charset="0"/>
                <a:cs typeface="Times New Roman" pitchFamily="18" charset="0"/>
              </a:rPr>
              <a:t> детям прилетел </a:t>
            </a:r>
            <a:r>
              <a:rPr lang="ru-RU" sz="1400" dirty="0" err="1" smtClean="0">
                <a:latin typeface="Times New Roman" pitchFamily="18" charset="0"/>
                <a:cs typeface="Times New Roman" pitchFamily="18" charset="0"/>
              </a:rPr>
              <a:t>галчонокЛюбознайка.Он</a:t>
            </a:r>
            <a:r>
              <a:rPr lang="ru-RU" sz="1400" dirty="0" smtClean="0">
                <a:latin typeface="Times New Roman" pitchFamily="18" charset="0"/>
                <a:cs typeface="Times New Roman" pitchFamily="18" charset="0"/>
              </a:rPr>
              <a:t> просит детей </a:t>
            </a:r>
            <a:r>
              <a:rPr lang="ru-RU" sz="1400" dirty="0" err="1" smtClean="0">
                <a:latin typeface="Times New Roman" pitchFamily="18" charset="0"/>
                <a:cs typeface="Times New Roman" pitchFamily="18" charset="0"/>
              </a:rPr>
              <a:t>отгадать,что</a:t>
            </a:r>
            <a:r>
              <a:rPr lang="ru-RU" sz="1400" dirty="0" smtClean="0">
                <a:latin typeface="Times New Roman" pitchFamily="18" charset="0"/>
                <a:cs typeface="Times New Roman" pitchFamily="18" charset="0"/>
              </a:rPr>
              <a:t> у него в мешочках. Дети пробуют определить на ощупь.(В одном мешочке—</a:t>
            </a:r>
            <a:r>
              <a:rPr lang="ru-RU" sz="1400" dirty="0" err="1" smtClean="0">
                <a:latin typeface="Times New Roman" pitchFamily="18" charset="0"/>
                <a:cs typeface="Times New Roman" pitchFamily="18" charset="0"/>
              </a:rPr>
              <a:t>песок,в</a:t>
            </a:r>
            <a:r>
              <a:rPr lang="ru-RU" sz="1400" dirty="0" smtClean="0">
                <a:latin typeface="Times New Roman" pitchFamily="18" charset="0"/>
                <a:cs typeface="Times New Roman" pitchFamily="18" charset="0"/>
              </a:rPr>
              <a:t> другом—кусочки мела.)Воспитатель открывает мешочки, дети проверяют  предположения. Воспитатель с детьми рассматривают содержимое </a:t>
            </a:r>
            <a:r>
              <a:rPr lang="ru-RU" sz="1400" dirty="0" err="1" smtClean="0">
                <a:latin typeface="Times New Roman" pitchFamily="18" charset="0"/>
                <a:cs typeface="Times New Roman" pitchFamily="18" charset="0"/>
              </a:rPr>
              <a:t>мешочков.Что</a:t>
            </a:r>
            <a:r>
              <a:rPr lang="ru-RU" sz="1400" dirty="0" smtClean="0">
                <a:latin typeface="Times New Roman" pitchFamily="18" charset="0"/>
                <a:cs typeface="Times New Roman" pitchFamily="18" charset="0"/>
              </a:rPr>
              <a:t> это? Какой песок? Что с ним можно </a:t>
            </a:r>
            <a:r>
              <a:rPr lang="ru-RU" sz="1400" dirty="0" err="1" smtClean="0">
                <a:latin typeface="Times New Roman" pitchFamily="18" charset="0"/>
                <a:cs typeface="Times New Roman" pitchFamily="18" charset="0"/>
              </a:rPr>
              <a:t>делать?Какого</a:t>
            </a:r>
            <a:r>
              <a:rPr lang="ru-RU" sz="1400" dirty="0" smtClean="0">
                <a:latin typeface="Times New Roman" pitchFamily="18" charset="0"/>
                <a:cs typeface="Times New Roman" pitchFamily="18" charset="0"/>
              </a:rPr>
              <a:t> цвета </a:t>
            </a:r>
            <a:r>
              <a:rPr lang="ru-RU" sz="1400" dirty="0" err="1" smtClean="0">
                <a:latin typeface="Times New Roman" pitchFamily="18" charset="0"/>
                <a:cs typeface="Times New Roman" pitchFamily="18" charset="0"/>
              </a:rPr>
              <a:t>мел?Какой</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ощупь?Можно</a:t>
            </a:r>
            <a:r>
              <a:rPr lang="ru-RU" sz="1400" dirty="0" smtClean="0">
                <a:latin typeface="Times New Roman" pitchFamily="18" charset="0"/>
                <a:cs typeface="Times New Roman" pitchFamily="18" charset="0"/>
              </a:rPr>
              <a:t> ли его сломать? Для чего он </a:t>
            </a:r>
            <a:r>
              <a:rPr lang="ru-RU" sz="1400" dirty="0" err="1" smtClean="0">
                <a:latin typeface="Times New Roman" pitchFamily="18" charset="0"/>
                <a:cs typeface="Times New Roman" pitchFamily="18" charset="0"/>
              </a:rPr>
              <a:t>нужен?Галчонок</a:t>
            </a:r>
            <a:r>
              <a:rPr lang="ru-RU" sz="1400" dirty="0" smtClean="0">
                <a:latin typeface="Times New Roman" pitchFamily="18" charset="0"/>
                <a:cs typeface="Times New Roman" pitchFamily="18" charset="0"/>
              </a:rPr>
              <a:t> спрашивает:«Может ли песок быть </a:t>
            </a:r>
            <a:r>
              <a:rPr lang="ru-RU" sz="1400" dirty="0" err="1" smtClean="0">
                <a:latin typeface="Times New Roman" pitchFamily="18" charset="0"/>
                <a:cs typeface="Times New Roman" pitchFamily="18" charset="0"/>
              </a:rPr>
              <a:t>цветным?Как</a:t>
            </a:r>
            <a:r>
              <a:rPr lang="ru-RU" sz="1400" dirty="0" smtClean="0">
                <a:latin typeface="Times New Roman" pitchFamily="18" charset="0"/>
                <a:cs typeface="Times New Roman" pitchFamily="18" charset="0"/>
              </a:rPr>
              <a:t> его сделать </a:t>
            </a:r>
            <a:r>
              <a:rPr lang="ru-RU" sz="1400" dirty="0" err="1" smtClean="0">
                <a:latin typeface="Times New Roman" pitchFamily="18" charset="0"/>
                <a:cs typeface="Times New Roman" pitchFamily="18" charset="0"/>
              </a:rPr>
              <a:t>цветным?Что</a:t>
            </a:r>
            <a:r>
              <a:rPr lang="ru-RU" sz="1400" dirty="0" smtClean="0">
                <a:latin typeface="Times New Roman" pitchFamily="18" charset="0"/>
                <a:cs typeface="Times New Roman" pitchFamily="18" charset="0"/>
              </a:rPr>
              <a:t> будет, если мы песок перемешаем с </a:t>
            </a:r>
            <a:r>
              <a:rPr lang="ru-RU" sz="1400" dirty="0" err="1" smtClean="0">
                <a:latin typeface="Times New Roman" pitchFamily="18" charset="0"/>
                <a:cs typeface="Times New Roman" pitchFamily="18" charset="0"/>
              </a:rPr>
              <a:t>мелом?Как</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сделать,чтобы</a:t>
            </a:r>
            <a:r>
              <a:rPr lang="ru-RU" sz="1400" dirty="0" smtClean="0">
                <a:latin typeface="Times New Roman" pitchFamily="18" charset="0"/>
                <a:cs typeface="Times New Roman" pitchFamily="18" charset="0"/>
              </a:rPr>
              <a:t> мел был таким же </a:t>
            </a:r>
            <a:r>
              <a:rPr lang="ru-RU" sz="1400" dirty="0" err="1" smtClean="0">
                <a:latin typeface="Times New Roman" pitchFamily="18" charset="0"/>
                <a:cs typeface="Times New Roman" pitchFamily="18" charset="0"/>
              </a:rPr>
              <a:t>сыпучим,как</a:t>
            </a:r>
            <a:r>
              <a:rPr lang="ru-RU" sz="1400" dirty="0" smtClean="0">
                <a:latin typeface="Times New Roman" pitchFamily="18" charset="0"/>
                <a:cs typeface="Times New Roman" pitchFamily="18" charset="0"/>
              </a:rPr>
              <a:t> песок?» Галчонок  хвастается, что у него есть инструмент для превращения мела в мелкий порошок.</a:t>
            </a:r>
          </a:p>
          <a:p>
            <a:pPr>
              <a:buNone/>
            </a:pPr>
            <a:r>
              <a:rPr lang="ru-RU" sz="1400" dirty="0" smtClean="0">
                <a:latin typeface="Times New Roman" pitchFamily="18" charset="0"/>
                <a:cs typeface="Times New Roman" pitchFamily="18" charset="0"/>
              </a:rPr>
              <a:t>	Показывает детям терку. Что </a:t>
            </a:r>
            <a:r>
              <a:rPr lang="ru-RU" sz="1400" dirty="0" err="1" smtClean="0">
                <a:latin typeface="Times New Roman" pitchFamily="18" charset="0"/>
                <a:cs typeface="Times New Roman" pitchFamily="18" charset="0"/>
              </a:rPr>
              <a:t>это?Как</a:t>
            </a:r>
            <a:r>
              <a:rPr lang="ru-RU" sz="1400" dirty="0" smtClean="0">
                <a:latin typeface="Times New Roman" pitchFamily="18" charset="0"/>
                <a:cs typeface="Times New Roman" pitchFamily="18" charset="0"/>
              </a:rPr>
              <a:t> ею </a:t>
            </a:r>
            <a:r>
              <a:rPr lang="ru-RU" sz="1400" dirty="0" err="1" smtClean="0">
                <a:latin typeface="Times New Roman" pitchFamily="18" charset="0"/>
                <a:cs typeface="Times New Roman" pitchFamily="18" charset="0"/>
              </a:rPr>
              <a:t>пользоваться?Дети</a:t>
            </a:r>
            <a:r>
              <a:rPr lang="ru-RU" sz="1400" dirty="0" smtClean="0">
                <a:latin typeface="Times New Roman" pitchFamily="18" charset="0"/>
                <a:cs typeface="Times New Roman" pitchFamily="18" charset="0"/>
              </a:rPr>
              <a:t> по примеру галчонка берут </a:t>
            </a:r>
            <a:r>
              <a:rPr lang="ru-RU" sz="1400" dirty="0" err="1" smtClean="0">
                <a:latin typeface="Times New Roman" pitchFamily="18" charset="0"/>
                <a:cs typeface="Times New Roman" pitchFamily="18" charset="0"/>
              </a:rPr>
              <a:t>миски,терки</a:t>
            </a:r>
            <a:r>
              <a:rPr lang="ru-RU" sz="1400" dirty="0" smtClean="0">
                <a:latin typeface="Times New Roman" pitchFamily="18" charset="0"/>
                <a:cs typeface="Times New Roman" pitchFamily="18" charset="0"/>
              </a:rPr>
              <a:t> и трут мел. Что </a:t>
            </a:r>
            <a:r>
              <a:rPr lang="ru-RU" sz="1400" dirty="0" err="1" smtClean="0">
                <a:latin typeface="Times New Roman" pitchFamily="18" charset="0"/>
                <a:cs typeface="Times New Roman" pitchFamily="18" charset="0"/>
              </a:rPr>
              <a:t>получилось?Какого</a:t>
            </a:r>
            <a:r>
              <a:rPr lang="ru-RU" sz="1400" dirty="0" smtClean="0">
                <a:latin typeface="Times New Roman" pitchFamily="18" charset="0"/>
                <a:cs typeface="Times New Roman" pitchFamily="18" charset="0"/>
              </a:rPr>
              <a:t> цвета у тебя порошок? (Галчонок спрашивает каждого ребенка)Как теперь сделать песок </a:t>
            </a:r>
            <a:r>
              <a:rPr lang="ru-RU" sz="1400" dirty="0" err="1" smtClean="0">
                <a:latin typeface="Times New Roman" pitchFamily="18" charset="0"/>
                <a:cs typeface="Times New Roman" pitchFamily="18" charset="0"/>
              </a:rPr>
              <a:t>цветным?Дети</a:t>
            </a:r>
            <a:r>
              <a:rPr lang="ru-RU" sz="1400" dirty="0" smtClean="0">
                <a:latin typeface="Times New Roman" pitchFamily="18" charset="0"/>
                <a:cs typeface="Times New Roman" pitchFamily="18" charset="0"/>
              </a:rPr>
              <a:t> насыпают песок в миску и перемешивают его ложками или </a:t>
            </a:r>
            <a:r>
              <a:rPr lang="ru-RU" sz="1400" dirty="0" err="1" smtClean="0">
                <a:latin typeface="Times New Roman" pitchFamily="18" charset="0"/>
                <a:cs typeface="Times New Roman" pitchFamily="18" charset="0"/>
              </a:rPr>
              <a:t>палочками.Дети</a:t>
            </a:r>
            <a:r>
              <a:rPr lang="ru-RU" sz="1400" dirty="0" smtClean="0">
                <a:latin typeface="Times New Roman" pitchFamily="18" charset="0"/>
                <a:cs typeface="Times New Roman" pitchFamily="18" charset="0"/>
              </a:rPr>
              <a:t> рассматривают цветной </a:t>
            </a:r>
            <a:r>
              <a:rPr lang="ru-RU" sz="1400" dirty="0" err="1" smtClean="0">
                <a:latin typeface="Times New Roman" pitchFamily="18" charset="0"/>
                <a:cs typeface="Times New Roman" pitchFamily="18" charset="0"/>
              </a:rPr>
              <a:t>песок.Как</a:t>
            </a:r>
            <a:r>
              <a:rPr lang="ru-RU" sz="1400" dirty="0" smtClean="0">
                <a:latin typeface="Times New Roman" pitchFamily="18" charset="0"/>
                <a:cs typeface="Times New Roman" pitchFamily="18" charset="0"/>
              </a:rPr>
              <a:t> мы можем использовать этот песок? (Делать красивые картинки.)</a:t>
            </a:r>
          </a:p>
          <a:p>
            <a:pPr>
              <a:buNone/>
            </a:pPr>
            <a:r>
              <a:rPr lang="ru-RU" sz="1400" dirty="0" smtClean="0">
                <a:latin typeface="Times New Roman" pitchFamily="18" charset="0"/>
                <a:cs typeface="Times New Roman" pitchFamily="18" charset="0"/>
              </a:rPr>
              <a:t>Галчонок </a:t>
            </a:r>
            <a:r>
              <a:rPr lang="ru-RU" sz="1400" dirty="0" smtClean="0">
                <a:latin typeface="Times New Roman" pitchFamily="18" charset="0"/>
                <a:cs typeface="Times New Roman" pitchFamily="18" charset="0"/>
              </a:rPr>
              <a:t>предлагает </a:t>
            </a:r>
            <a:r>
              <a:rPr lang="ru-RU" sz="1400" dirty="0" err="1" smtClean="0">
                <a:latin typeface="Times New Roman" pitchFamily="18" charset="0"/>
                <a:cs typeface="Times New Roman" pitchFamily="18" charset="0"/>
              </a:rPr>
              <a:t>поиграть.Показывает</a:t>
            </a:r>
            <a:r>
              <a:rPr lang="ru-RU" sz="1400" dirty="0" smtClean="0">
                <a:latin typeface="Times New Roman" pitchFamily="18" charset="0"/>
                <a:cs typeface="Times New Roman" pitchFamily="18" charset="0"/>
              </a:rPr>
              <a:t> прозрачную </a:t>
            </a:r>
            <a:r>
              <a:rPr lang="ru-RU" sz="1400" dirty="0" err="1" smtClean="0">
                <a:latin typeface="Times New Roman" pitchFamily="18" charset="0"/>
                <a:cs typeface="Times New Roman" pitchFamily="18" charset="0"/>
              </a:rPr>
              <a:t>емкость,заполненную</a:t>
            </a:r>
            <a:r>
              <a:rPr lang="ru-RU" sz="1400" dirty="0" smtClean="0">
                <a:latin typeface="Times New Roman" pitchFamily="18" charset="0"/>
                <a:cs typeface="Times New Roman" pitchFamily="18" charset="0"/>
              </a:rPr>
              <a:t> разноцветными слоями </a:t>
            </a:r>
            <a:r>
              <a:rPr lang="ru-RU" sz="1400" dirty="0" err="1" smtClean="0">
                <a:latin typeface="Times New Roman" pitchFamily="18" charset="0"/>
                <a:cs typeface="Times New Roman" pitchFamily="18" charset="0"/>
              </a:rPr>
              <a:t>песка,и</a:t>
            </a:r>
            <a:r>
              <a:rPr lang="ru-RU" sz="1400" dirty="0" smtClean="0">
                <a:latin typeface="Times New Roman" pitchFamily="18" charset="0"/>
                <a:cs typeface="Times New Roman" pitchFamily="18" charset="0"/>
              </a:rPr>
              <a:t> спрашивает детей:«Как можно быстро найти спрятанный предмет?»Дети предлагают свои варианты. Воспитатель </a:t>
            </a:r>
            <a:r>
              <a:rPr lang="ru-RU" sz="1400" dirty="0" err="1" smtClean="0">
                <a:latin typeface="Times New Roman" pitchFamily="18" charset="0"/>
                <a:cs typeface="Times New Roman" pitchFamily="18" charset="0"/>
              </a:rPr>
              <a:t>объясняет,что</a:t>
            </a:r>
            <a:r>
              <a:rPr lang="ru-RU" sz="1400" dirty="0" smtClean="0">
                <a:latin typeface="Times New Roman" pitchFamily="18" charset="0"/>
                <a:cs typeface="Times New Roman" pitchFamily="18" charset="0"/>
              </a:rPr>
              <a:t> перемешивать песок </a:t>
            </a:r>
            <a:r>
              <a:rPr lang="ru-RU" sz="1400" dirty="0" err="1" smtClean="0">
                <a:latin typeface="Times New Roman" pitchFamily="18" charset="0"/>
                <a:cs typeface="Times New Roman" pitchFamily="18" charset="0"/>
              </a:rPr>
              <a:t>руками,палочкой</a:t>
            </a:r>
            <a:r>
              <a:rPr lang="ru-RU" sz="1400" dirty="0" smtClean="0">
                <a:latin typeface="Times New Roman" pitchFamily="18" charset="0"/>
                <a:cs typeface="Times New Roman" pitchFamily="18" charset="0"/>
              </a:rPr>
              <a:t> или ложкой </a:t>
            </a:r>
            <a:r>
              <a:rPr lang="ru-RU" sz="1400" dirty="0" err="1" smtClean="0">
                <a:latin typeface="Times New Roman" pitchFamily="18" charset="0"/>
                <a:cs typeface="Times New Roman" pitchFamily="18" charset="0"/>
              </a:rPr>
              <a:t>нельзя,и</a:t>
            </a:r>
            <a:r>
              <a:rPr lang="ru-RU" sz="1400" dirty="0" smtClean="0">
                <a:latin typeface="Times New Roman" pitchFamily="18" charset="0"/>
                <a:cs typeface="Times New Roman" pitchFamily="18" charset="0"/>
              </a:rPr>
              <a:t> показывает способ выталкивания из песка предмета путем встряхивания сосуда.</a:t>
            </a:r>
          </a:p>
          <a:p>
            <a:pPr>
              <a:buNone/>
            </a:pPr>
            <a:r>
              <a:rPr lang="ru-RU" sz="1400" dirty="0" smtClean="0">
                <a:latin typeface="Times New Roman" pitchFamily="18" charset="0"/>
                <a:cs typeface="Times New Roman" pitchFamily="18" charset="0"/>
              </a:rPr>
              <a:t>	Что произошло с разноцветным песком? Дети отмечают, что таким образом мы и предмет быстро нашли, и песок перемешали.</a:t>
            </a:r>
          </a:p>
          <a:p>
            <a:pPr>
              <a:buNone/>
            </a:pPr>
            <a:r>
              <a:rPr lang="ru-RU" sz="1400" dirty="0" smtClean="0">
                <a:latin typeface="Times New Roman" pitchFamily="18" charset="0"/>
                <a:cs typeface="Times New Roman" pitchFamily="18" charset="0"/>
              </a:rPr>
              <a:t>	Дети прячут в прозрачные банки мелкие предметы, засыпают их слоями разноцветного песка, закрывают банки крышками и показывают галчонку, как они быстро находят спрятанный предмет и перемешивают песок. Галчонок на прощание дарит детям коробочку с цветным мелом.</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21</a:t>
            </a:fld>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14356"/>
            <a:ext cx="8286808" cy="5929354"/>
          </a:xfrm>
        </p:spPr>
        <p:txBody>
          <a:bodyPr/>
          <a:lstStyle/>
          <a:p>
            <a:pPr algn="ctr">
              <a:buNone/>
            </a:pPr>
            <a:r>
              <a:rPr lang="ru-RU" sz="1400" b="1" i="1" dirty="0" smtClean="0">
                <a:latin typeface="Times New Roman" pitchFamily="18" charset="0"/>
                <a:cs typeface="Times New Roman" pitchFamily="18" charset="0"/>
              </a:rPr>
              <a:t>ПРОЗРАЧНАЯ ВОДА</a:t>
            </a:r>
            <a:endParaRPr lang="ru-RU" sz="1400" b="1"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выявить свойства воды (прозрачная, без запаха, льется, имеет вес).</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две </a:t>
            </a:r>
            <a:r>
              <a:rPr lang="ru-RU" sz="1400" dirty="0" smtClean="0">
                <a:latin typeface="Times New Roman" pitchFamily="18" charset="0"/>
                <a:cs typeface="Times New Roman" pitchFamily="18" charset="0"/>
              </a:rPr>
              <a:t>непрозрачные банки (одна заполнена водой), стеклянная банка с широким горлышком, ложки, маленькие ковшики, таз с водой, поднос, предметные картинки.</a:t>
            </a:r>
          </a:p>
          <a:p>
            <a:pPr algn="just">
              <a:buNone/>
            </a:pPr>
            <a:r>
              <a:rPr lang="ru-RU" sz="1400" b="1" i="1" dirty="0" smtClean="0">
                <a:latin typeface="Times New Roman" pitchFamily="18" charset="0"/>
                <a:cs typeface="Times New Roman" pitchFamily="18" charset="0"/>
              </a:rPr>
              <a:t>Описание.</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В гости пришла </a:t>
            </a:r>
            <a:r>
              <a:rPr lang="ru-RU" sz="1400" b="1" i="1" dirty="0" err="1" smtClean="0">
                <a:latin typeface="Times New Roman" pitchFamily="18" charset="0"/>
                <a:cs typeface="Times New Roman" pitchFamily="18" charset="0"/>
              </a:rPr>
              <a:t>Капелька.</a:t>
            </a:r>
            <a:r>
              <a:rPr lang="ru-RU" sz="1400" dirty="0" err="1" smtClean="0">
                <a:latin typeface="Times New Roman" pitchFamily="18" charset="0"/>
                <a:cs typeface="Times New Roman" pitchFamily="18" charset="0"/>
              </a:rPr>
              <a:t>Кто</a:t>
            </a:r>
            <a:r>
              <a:rPr lang="ru-RU" sz="1400" dirty="0" smtClean="0">
                <a:latin typeface="Times New Roman" pitchFamily="18" charset="0"/>
                <a:cs typeface="Times New Roman" pitchFamily="18" charset="0"/>
              </a:rPr>
              <a:t> такая Капелька? С чем </a:t>
            </a:r>
            <a:r>
              <a:rPr lang="ru-RU" sz="1400" dirty="0" smtClean="0">
                <a:latin typeface="Times New Roman" pitchFamily="18" charset="0"/>
                <a:cs typeface="Times New Roman" pitchFamily="18" charset="0"/>
              </a:rPr>
              <a:t>она любит </a:t>
            </a:r>
            <a:r>
              <a:rPr lang="ru-RU" sz="1400" dirty="0" smtClean="0">
                <a:latin typeface="Times New Roman" pitchFamily="18" charset="0"/>
                <a:cs typeface="Times New Roman" pitchFamily="18" charset="0"/>
              </a:rPr>
              <a:t>играть?</a:t>
            </a:r>
          </a:p>
          <a:p>
            <a:pPr algn="just">
              <a:buNone/>
            </a:pPr>
            <a:r>
              <a:rPr lang="ru-RU" sz="1400" dirty="0" smtClean="0">
                <a:latin typeface="Times New Roman" pitchFamily="18" charset="0"/>
                <a:cs typeface="Times New Roman" pitchFamily="18" charset="0"/>
              </a:rPr>
              <a:t>        На </a:t>
            </a:r>
            <a:r>
              <a:rPr lang="ru-RU" sz="1400" dirty="0" smtClean="0">
                <a:latin typeface="Times New Roman" pitchFamily="18" charset="0"/>
                <a:cs typeface="Times New Roman" pitchFamily="18" charset="0"/>
              </a:rPr>
              <a:t>столе две непрозрачные банки закрыты крышками, одна из них наполнена водой. Детям предлагается отгадать, что в этих банках, не открывая их. Одинаковы ли они по весу? Какая легче? Какая тяжелее? Почему она тяжелее? Открываем банки: одна пустая — поэтому легкая, другая наполнена водой. Как вы догадались, что это вода? Какого она цвета? Чем пахнет вода?</a:t>
            </a:r>
          </a:p>
          <a:p>
            <a:pPr algn="just">
              <a:buNone/>
            </a:pPr>
            <a:r>
              <a:rPr lang="ru-RU" sz="1400" dirty="0" smtClean="0">
                <a:latin typeface="Times New Roman" pitchFamily="18" charset="0"/>
                <a:cs typeface="Times New Roman" pitchFamily="18" charset="0"/>
              </a:rPr>
              <a:t>        Взрослый </a:t>
            </a:r>
            <a:r>
              <a:rPr lang="ru-RU" sz="1400" dirty="0" smtClean="0">
                <a:latin typeface="Times New Roman" pitchFamily="18" charset="0"/>
                <a:cs typeface="Times New Roman" pitchFamily="18" charset="0"/>
              </a:rPr>
              <a:t>предлагает детям заполнить стеклянную банку водой. Для этого им предлагаются на выбор различные емкости. Чем удобнее наливать? Как сделать, чтобы вода не проливалась на стол? Что мы делаем? (Переливаем, наливаем воду.) Что делает водичка? (Льется.) Послушаем, как она льется. Какой слышим звук?</a:t>
            </a:r>
          </a:p>
          <a:p>
            <a:pPr algn="just">
              <a:buNone/>
            </a:pPr>
            <a:r>
              <a:rPr lang="ru-RU" sz="1400" dirty="0" smtClean="0">
                <a:latin typeface="Times New Roman" pitchFamily="18" charset="0"/>
                <a:cs typeface="Times New Roman" pitchFamily="18" charset="0"/>
              </a:rPr>
              <a:t>	Когда банка заполнена водой, детям предлагается поиграть в игру «Узнай и назови» (рассматривание картинок через банку). Что увидели? Почему так хорошо видно картинку?</a:t>
            </a:r>
          </a:p>
          <a:p>
            <a:pPr algn="just">
              <a:buNone/>
            </a:pPr>
            <a:r>
              <a:rPr lang="ru-RU" sz="1400" dirty="0" smtClean="0">
                <a:latin typeface="Times New Roman" pitchFamily="18" charset="0"/>
                <a:cs typeface="Times New Roman" pitchFamily="18" charset="0"/>
              </a:rPr>
              <a:t>	Какая вода? (Прозрачная.) Что мы узнали о воде?</a:t>
            </a:r>
            <a:r>
              <a:rPr lang="ru-RU" dirty="0" smtClean="0"/>
              <a:t>	</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3</a:t>
            </a:fld>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642918"/>
            <a:ext cx="8072494" cy="5483245"/>
          </a:xfrm>
        </p:spPr>
        <p:txBody>
          <a:bodyPr/>
          <a:lstStyle/>
          <a:p>
            <a:pPr algn="ctr">
              <a:buNone/>
            </a:pPr>
            <a:r>
              <a:rPr lang="ru-RU" sz="1400" b="1" i="1" dirty="0" smtClean="0">
                <a:latin typeface="Times New Roman" pitchFamily="18" charset="0"/>
                <a:cs typeface="Times New Roman" pitchFamily="18" charset="0"/>
              </a:rPr>
              <a:t>ВОДА ПРИНИМАЕТ ФОРМУ</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выявить, что вода принимает форму сосуда, в который она налита.</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узкий </a:t>
            </a:r>
            <a:r>
              <a:rPr lang="ru-RU" sz="1400" dirty="0" smtClean="0">
                <a:latin typeface="Times New Roman" pitchFamily="18" charset="0"/>
                <a:cs typeface="Times New Roman" pitchFamily="18" charset="0"/>
              </a:rPr>
              <a:t>высокий стакан, округлый сосуд, широкая миска, резиновая перчатка, ковшики </a:t>
            </a:r>
            <a:r>
              <a:rPr lang="ru-RU" sz="1400" dirty="0" smtClean="0">
                <a:latin typeface="Times New Roman" pitchFamily="18" charset="0"/>
                <a:cs typeface="Times New Roman" pitchFamily="18" charset="0"/>
              </a:rPr>
              <a:t>одинакового размера</a:t>
            </a:r>
            <a:r>
              <a:rPr lang="ru-RU" sz="1400" dirty="0" smtClean="0">
                <a:latin typeface="Times New Roman" pitchFamily="18" charset="0"/>
                <a:cs typeface="Times New Roman" pitchFamily="18" charset="0"/>
              </a:rPr>
              <a:t>, надувной шарик, целлофановый пакет, таз с водой, подносы, рабочие листы с зарисованной формой сосудов, цветные карандаши.</a:t>
            </a:r>
          </a:p>
          <a:p>
            <a:pPr algn="just">
              <a:buNone/>
            </a:pPr>
            <a:r>
              <a:rPr lang="ru-RU" sz="1400" b="1" i="1" dirty="0" smtClean="0">
                <a:latin typeface="Times New Roman" pitchFamily="18" charset="0"/>
                <a:cs typeface="Times New Roman" pitchFamily="18" charset="0"/>
              </a:rPr>
              <a:t>Описание</a:t>
            </a:r>
            <a:r>
              <a:rPr lang="ru-RU" sz="1400" b="1" i="1" dirty="0" smtClean="0">
                <a:latin typeface="Times New Roman" pitchFamily="18" charset="0"/>
                <a:cs typeface="Times New Roman" pitchFamily="18" charset="0"/>
              </a:rPr>
              <a:t>.</a:t>
            </a:r>
          </a:p>
          <a:p>
            <a:pPr algn="just">
              <a:buNone/>
            </a:pPr>
            <a:r>
              <a:rPr lang="ru-RU" sz="1400" b="1" i="1"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Перед детьми — таз с водой и различные сосуды. Галчонок </a:t>
            </a:r>
            <a:r>
              <a:rPr lang="ru-RU" sz="1400" dirty="0" err="1" smtClean="0">
                <a:latin typeface="Times New Roman" pitchFamily="18" charset="0"/>
                <a:cs typeface="Times New Roman" pitchFamily="18" charset="0"/>
              </a:rPr>
              <a:t>Любознайка</a:t>
            </a:r>
            <a:r>
              <a:rPr lang="ru-RU" sz="1400" dirty="0" smtClean="0">
                <a:latin typeface="Times New Roman" pitchFamily="18" charset="0"/>
                <a:cs typeface="Times New Roman" pitchFamily="18" charset="0"/>
              </a:rPr>
              <a:t> рассказывает, как он гулял, купался в лужах и у него возник вопрос: «Может ли вода иметь какую-то форму?» Как это проверить? Какой формы эти сосуды? Давайте заполним их водой. Чем удобнее наливать воду в узкий сосуд? (Ковшиком через воронку.) Дети наливают во все сосуды по два ковшика воды и определяют, одинаковое ли количество воды в разных сосудах. Рассматривают, какой формы вода в разных сосудах. Оказывается, вода принимает форму того сосуда, в который налита. В рабочих листах зарисовываются полученные результаты — дети закрашивают различные сосуды.</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4</a:t>
            </a:fld>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642918"/>
            <a:ext cx="8572560" cy="5643602"/>
          </a:xfrm>
        </p:spPr>
        <p:txBody>
          <a:bodyPr/>
          <a:lstStyle/>
          <a:p>
            <a:pPr algn="ctr">
              <a:buNone/>
            </a:pPr>
            <a:r>
              <a:rPr lang="ru-RU" sz="1400" b="1" i="1" dirty="0" smtClean="0">
                <a:latin typeface="Times New Roman" pitchFamily="18" charset="0"/>
                <a:cs typeface="Times New Roman" pitchFamily="18" charset="0"/>
              </a:rPr>
              <a:t>ПОДУШКА ИЗ ПЕНЫ</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развить у детей представление о плавучести предметов в мыльной пене (плавучесть зависит не от размеров предмета, а от его тяжести).</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на </a:t>
            </a:r>
            <a:r>
              <a:rPr lang="ru-RU" sz="1400" dirty="0" smtClean="0">
                <a:latin typeface="Times New Roman" pitchFamily="18" charset="0"/>
                <a:cs typeface="Times New Roman" pitchFamily="18" charset="0"/>
              </a:rPr>
              <a:t>подносе миска с водой, венчики, баночка с жидким мылом, пипетки, губка, ведро, деревянные палочки, различные предметы для проверки на плавучесть.</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Медвежонок </a:t>
            </a:r>
            <a:r>
              <a:rPr lang="ru-RU" sz="1400" dirty="0" smtClean="0">
                <a:latin typeface="Times New Roman" pitchFamily="18" charset="0"/>
                <a:cs typeface="Times New Roman" pitchFamily="18" charset="0"/>
              </a:rPr>
              <a:t>Миша рассказывает, что он научился делать не только мыльные пузыри, но еще и мыльную пену. А сегодня он хочет узнать, все ли предметы тонут в мыльной пене? Как приготовить мыльную пену?</a:t>
            </a:r>
          </a:p>
          <a:p>
            <a:pPr algn="just">
              <a:buNone/>
            </a:pPr>
            <a:r>
              <a:rPr lang="ru-RU" sz="1400" dirty="0" smtClean="0">
                <a:latin typeface="Times New Roman" pitchFamily="18" charset="0"/>
                <a:cs typeface="Times New Roman" pitchFamily="18" charset="0"/>
              </a:rPr>
              <a:t>        Дети </a:t>
            </a:r>
            <a:r>
              <a:rPr lang="ru-RU" sz="1400" dirty="0" smtClean="0">
                <a:latin typeface="Times New Roman" pitchFamily="18" charset="0"/>
                <a:cs typeface="Times New Roman" pitchFamily="18" charset="0"/>
              </a:rPr>
              <a:t>пипеткой набирают жидкое мыло и выпускают его в миску с водой. Затем пробуют взбивать смесь палочками, венчиком. Чем удобнее взбивать пену? Какая получилась пена? Пробуют опускать в пену различные предметы. Что плавает? Что тонет? Все ли предметы одинаково держатся на воде?</a:t>
            </a:r>
          </a:p>
          <a:p>
            <a:pPr algn="just">
              <a:buNone/>
            </a:pPr>
            <a:r>
              <a:rPr lang="ru-RU" sz="1400" dirty="0" smtClean="0">
                <a:latin typeface="Times New Roman" pitchFamily="18" charset="0"/>
                <a:cs typeface="Times New Roman" pitchFamily="18" charset="0"/>
              </a:rPr>
              <a:t>       Все </a:t>
            </a:r>
            <a:r>
              <a:rPr lang="ru-RU" sz="1400" dirty="0" smtClean="0">
                <a:latin typeface="Times New Roman" pitchFamily="18" charset="0"/>
                <a:cs typeface="Times New Roman" pitchFamily="18" charset="0"/>
              </a:rPr>
              <a:t>ли предметы, которые плавают, одинаковые по размеру? От чего зависит плавучесть предметов? (Результаты опытов фиксируются на </a:t>
            </a:r>
            <a:r>
              <a:rPr lang="ru-RU" sz="1400" dirty="0" err="1" smtClean="0">
                <a:latin typeface="Times New Roman" pitchFamily="18" charset="0"/>
                <a:cs typeface="Times New Roman" pitchFamily="18" charset="0"/>
              </a:rPr>
              <a:t>фланелеграфе</a:t>
            </a:r>
            <a:r>
              <a:rPr lang="ru-RU" sz="1400" dirty="0" smtClean="0">
                <a:latin typeface="Times New Roman" pitchFamily="18" charset="0"/>
                <a:cs typeface="Times New Roman" pitchFamily="18" charset="0"/>
              </a:rPr>
              <a:t>.)</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5</a:t>
            </a:fld>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785794"/>
            <a:ext cx="8329642" cy="5572164"/>
          </a:xfrm>
        </p:spPr>
        <p:txBody>
          <a:bodyPr/>
          <a:lstStyle/>
          <a:p>
            <a:pPr algn="ctr">
              <a:buNone/>
            </a:pPr>
            <a:r>
              <a:rPr lang="ru-RU" sz="1400" b="1" i="1" dirty="0" smtClean="0">
                <a:latin typeface="Times New Roman" pitchFamily="18" charset="0"/>
                <a:cs typeface="Times New Roman" pitchFamily="18" charset="0"/>
              </a:rPr>
              <a:t>ВОЗДУХ ПОВСЮДУ</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обнаружить воздух в окружающем пространстве и выявить его свойство — невидимость.</a:t>
            </a:r>
          </a:p>
          <a:p>
            <a:pPr algn="just">
              <a:buNone/>
            </a:pPr>
            <a:r>
              <a:rPr lang="ru-RU" sz="1400" b="1" i="1" dirty="0" smtClean="0">
                <a:latin typeface="Times New Roman" pitchFamily="18" charset="0"/>
                <a:cs typeface="Times New Roman" pitchFamily="18" charset="0"/>
              </a:rPr>
              <a:t>Материалы</a:t>
            </a:r>
            <a:r>
              <a:rPr lang="ru-RU" sz="1400" b="1" i="1" dirty="0" smtClean="0">
                <a:latin typeface="Times New Roman" pitchFamily="18" charset="0"/>
                <a:cs typeface="Times New Roman" pitchFamily="18" charset="0"/>
              </a:rPr>
              <a:t>:</a:t>
            </a: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воздушные шарики, таз с водой, пустая пластмассовая бутылка, листы бумаги.</a:t>
            </a:r>
          </a:p>
          <a:p>
            <a:pPr algn="just">
              <a:buNone/>
            </a:pPr>
            <a:r>
              <a:rPr lang="ru-RU" sz="1400" b="1" i="1" dirty="0" smtClean="0">
                <a:latin typeface="Times New Roman" pitchFamily="18" charset="0"/>
                <a:cs typeface="Times New Roman" pitchFamily="18" charset="0"/>
              </a:rPr>
              <a:t>Описание:</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Галчонок </a:t>
            </a:r>
            <a:r>
              <a:rPr lang="ru-RU" sz="1400" dirty="0" err="1" smtClean="0">
                <a:latin typeface="Times New Roman" pitchFamily="18" charset="0"/>
                <a:cs typeface="Times New Roman" pitchFamily="18" charset="0"/>
              </a:rPr>
              <a:t>Любознайка</a:t>
            </a:r>
            <a:r>
              <a:rPr lang="ru-RU" sz="1400" dirty="0" smtClean="0">
                <a:latin typeface="Times New Roman" pitchFamily="18" charset="0"/>
                <a:cs typeface="Times New Roman" pitchFamily="18" charset="0"/>
              </a:rPr>
              <a:t> загадывает детям загадку о воздухе.</a:t>
            </a:r>
          </a:p>
          <a:p>
            <a:pPr algn="just">
              <a:buNone/>
            </a:pPr>
            <a:r>
              <a:rPr lang="ru-RU" sz="1400" dirty="0" smtClean="0">
                <a:latin typeface="Times New Roman" pitchFamily="18" charset="0"/>
                <a:cs typeface="Times New Roman" pitchFamily="18" charset="0"/>
              </a:rPr>
              <a:t>Через нос проходит в грудь </a:t>
            </a:r>
          </a:p>
          <a:p>
            <a:pPr algn="just">
              <a:buNone/>
            </a:pPr>
            <a:r>
              <a:rPr lang="ru-RU" sz="1400" dirty="0" smtClean="0">
                <a:latin typeface="Times New Roman" pitchFamily="18" charset="0"/>
                <a:cs typeface="Times New Roman" pitchFamily="18" charset="0"/>
              </a:rPr>
              <a:t>И обратно держит путь. </a:t>
            </a:r>
          </a:p>
          <a:p>
            <a:pPr algn="just">
              <a:buNone/>
            </a:pPr>
            <a:r>
              <a:rPr lang="ru-RU" sz="1400" dirty="0" smtClean="0">
                <a:latin typeface="Times New Roman" pitchFamily="18" charset="0"/>
                <a:cs typeface="Times New Roman" pitchFamily="18" charset="0"/>
              </a:rPr>
              <a:t>Он невидимый, и все же </a:t>
            </a:r>
          </a:p>
          <a:p>
            <a:pPr algn="just">
              <a:buNone/>
            </a:pPr>
            <a:r>
              <a:rPr lang="ru-RU" sz="1400" dirty="0" smtClean="0">
                <a:latin typeface="Times New Roman" pitchFamily="18" charset="0"/>
                <a:cs typeface="Times New Roman" pitchFamily="18" charset="0"/>
              </a:rPr>
              <a:t>Без него мы жить не можем.</a:t>
            </a:r>
          </a:p>
          <a:p>
            <a:pPr algn="just">
              <a:buNone/>
            </a:pPr>
            <a:r>
              <a:rPr lang="ru-RU" sz="1400" dirty="0" smtClean="0">
                <a:latin typeface="Times New Roman" pitchFamily="18" charset="0"/>
                <a:cs typeface="Times New Roman" pitchFamily="18" charset="0"/>
              </a:rPr>
              <a:t>(Воздух)</a:t>
            </a:r>
          </a:p>
          <a:p>
            <a:pPr algn="just">
              <a:buNone/>
            </a:pPr>
            <a:r>
              <a:rPr lang="ru-RU" sz="1400" dirty="0" smtClean="0">
                <a:latin typeface="Times New Roman" pitchFamily="18" charset="0"/>
                <a:cs typeface="Times New Roman" pitchFamily="18" charset="0"/>
              </a:rPr>
              <a:t>       Что </a:t>
            </a:r>
            <a:r>
              <a:rPr lang="ru-RU" sz="1400" dirty="0" smtClean="0">
                <a:latin typeface="Times New Roman" pitchFamily="18" charset="0"/>
                <a:cs typeface="Times New Roman" pitchFamily="18" charset="0"/>
              </a:rPr>
              <a:t>мы вдыхаем носом? Что такое воздух? Для чего он нужен? Можем ли мы его увидеть? Где находится воздух? Как узнать, есть ли воздух вокруг?</a:t>
            </a:r>
          </a:p>
          <a:p>
            <a:pPr algn="just">
              <a:buNone/>
            </a:pPr>
            <a:r>
              <a:rPr lang="ru-RU" sz="1400" b="1" i="1" dirty="0" smtClean="0">
                <a:latin typeface="Times New Roman" pitchFamily="18" charset="0"/>
                <a:cs typeface="Times New Roman" pitchFamily="18" charset="0"/>
              </a:rPr>
              <a:t>	Игровое упражнение «Почувствуй воздух»</a:t>
            </a:r>
            <a:r>
              <a:rPr lang="ru-RU" sz="1400" dirty="0" smtClean="0">
                <a:latin typeface="Times New Roman" pitchFamily="18" charset="0"/>
                <a:cs typeface="Times New Roman" pitchFamily="18" charset="0"/>
              </a:rPr>
              <a:t>— дети машут листом бумаги возле своего лица. Что чувствуем? Воздуха мы не видим, но он везде окружает нас.</a:t>
            </a:r>
          </a:p>
          <a:p>
            <a:pPr algn="just">
              <a:buNone/>
            </a:pPr>
            <a:r>
              <a:rPr lang="ru-RU" sz="1400" dirty="0" smtClean="0">
                <a:latin typeface="Times New Roman" pitchFamily="18" charset="0"/>
                <a:cs typeface="Times New Roman" pitchFamily="18" charset="0"/>
              </a:rPr>
              <a:t>	Как вы думаете, есть ли в пустой бутылке воздух? Как мы можем это проверить? Пустую прозрачную бутылку опускают в таз с водой так, чтобы она начала заполняться. Что происходит? Почему из горлышка выходят пузырьки? Это вода вытесняет воздух из бутылки. Большинство предметов, которые выглядят пустыми, на самом деле заполнены воздухом.</a:t>
            </a:r>
          </a:p>
          <a:p>
            <a:pPr algn="just">
              <a:buNone/>
            </a:pPr>
            <a:r>
              <a:rPr lang="ru-RU" sz="1400" dirty="0" smtClean="0">
                <a:latin typeface="Times New Roman" pitchFamily="18" charset="0"/>
                <a:cs typeface="Times New Roman" pitchFamily="18" charset="0"/>
              </a:rPr>
              <a:t>	Назовите предметы, которые мы заполняем воздухом. </a:t>
            </a:r>
            <a:r>
              <a:rPr lang="ru-RU" sz="1400" dirty="0" smtClean="0">
                <a:latin typeface="Times New Roman" pitchFamily="18" charset="0"/>
                <a:cs typeface="Times New Roman" pitchFamily="18" charset="0"/>
              </a:rPr>
              <a:t>Дети надувают </a:t>
            </a:r>
            <a:r>
              <a:rPr lang="ru-RU" sz="1400" dirty="0" smtClean="0">
                <a:latin typeface="Times New Roman" pitchFamily="18" charset="0"/>
                <a:cs typeface="Times New Roman" pitchFamily="18" charset="0"/>
              </a:rPr>
              <a:t>воздушные шарики. Чем мы </a:t>
            </a:r>
            <a:r>
              <a:rPr lang="ru-RU" sz="1400" dirty="0" smtClean="0">
                <a:latin typeface="Times New Roman" pitchFamily="18" charset="0"/>
                <a:cs typeface="Times New Roman" pitchFamily="18" charset="0"/>
              </a:rPr>
              <a:t>      </a:t>
            </a: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заполняем </a:t>
            </a:r>
            <a:r>
              <a:rPr lang="ru-RU" sz="1400" dirty="0" smtClean="0">
                <a:latin typeface="Times New Roman" pitchFamily="18" charset="0"/>
                <a:cs typeface="Times New Roman" pitchFamily="18" charset="0"/>
              </a:rPr>
              <a:t>шарики? Воздух заполняет любое пространство, поэтому ничто не является пустым.</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6</a:t>
            </a:fld>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186766" cy="5411807"/>
          </a:xfrm>
        </p:spPr>
        <p:txBody>
          <a:bodyPr/>
          <a:lstStyle/>
          <a:p>
            <a:pPr algn="ctr">
              <a:buNone/>
            </a:pPr>
            <a:r>
              <a:rPr lang="ru-RU" sz="1400" b="1" i="1" dirty="0" smtClean="0">
                <a:latin typeface="Times New Roman" pitchFamily="18" charset="0"/>
                <a:cs typeface="Times New Roman" pitchFamily="18" charset="0"/>
              </a:rPr>
              <a:t>ВОЗДУХ РАБОТАЕТ</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дать детям представление о том, что воздух может двигать предметы (парусные суда, воздушные шары и т.д.).</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пластмассовая ванночка, таз с водой, лист бумаги; кусочек пластилина, палочка, воздушные шарики.</a:t>
            </a:r>
          </a:p>
          <a:p>
            <a:pPr algn="just">
              <a:buNone/>
            </a:pPr>
            <a:r>
              <a:rPr lang="ru-RU" sz="1400" b="1" i="1" dirty="0" smtClean="0">
                <a:latin typeface="Times New Roman" pitchFamily="18" charset="0"/>
                <a:cs typeface="Times New Roman" pitchFamily="18" charset="0"/>
              </a:rPr>
              <a:t>Описание:</a:t>
            </a:r>
          </a:p>
          <a:p>
            <a:pPr algn="just">
              <a:buNone/>
            </a:pPr>
            <a:r>
              <a:rPr lang="ru-RU" sz="1400" b="1" i="1"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Дед </a:t>
            </a:r>
            <a:r>
              <a:rPr lang="ru-RU" sz="1400" dirty="0" smtClean="0">
                <a:latin typeface="Times New Roman" pitchFamily="18" charset="0"/>
                <a:cs typeface="Times New Roman" pitchFamily="18" charset="0"/>
              </a:rPr>
              <a:t>Знай предлагает детям рассмотреть воздушные шарики. Что внутри них? Чем они наполнены? Может ли воздух двигать предметы ? Как это можно проверить? Запускает в воду пустую пластмассовую ванночку и предлагает детям: «Попробуйте заставить ее плыть». Дети дуют на нее. Что можно придумать, чтобы лодочка быстрее плыла? Прикрепляет парус, снова заставляет лодочку двигаться. Почему с парусом лодка движется быстрее? На парус давит больше воздуха, поэтому ванночка движется быстрее.</a:t>
            </a:r>
          </a:p>
          <a:p>
            <a:pPr algn="just">
              <a:buNone/>
            </a:pPr>
            <a:r>
              <a:rPr lang="ru-RU" sz="1400" dirty="0" smtClean="0">
                <a:latin typeface="Times New Roman" pitchFamily="18" charset="0"/>
                <a:cs typeface="Times New Roman" pitchFamily="18" charset="0"/>
              </a:rPr>
              <a:t>         Какие </a:t>
            </a:r>
            <a:r>
              <a:rPr lang="ru-RU" sz="1400" dirty="0" smtClean="0">
                <a:latin typeface="Times New Roman" pitchFamily="18" charset="0"/>
                <a:cs typeface="Times New Roman" pitchFamily="18" charset="0"/>
              </a:rPr>
              <a:t>еще предметы мы можем заставить двигаться? Как можно заставить двигаться воздушный шарик? Шарики надуваются, выпускаются, дети наблюдают за их движением. Почему движется шар? Воздух вырывается из шара и заставляет его двигаться.</a:t>
            </a:r>
          </a:p>
          <a:p>
            <a:pPr algn="just">
              <a:buNone/>
            </a:pPr>
            <a:r>
              <a:rPr lang="ru-RU" sz="1400" dirty="0" smtClean="0">
                <a:latin typeface="Times New Roman" pitchFamily="18" charset="0"/>
                <a:cs typeface="Times New Roman" pitchFamily="18" charset="0"/>
              </a:rPr>
              <a:t>        Дети самостоятельно </a:t>
            </a:r>
            <a:r>
              <a:rPr lang="ru-RU" sz="1400" dirty="0" smtClean="0">
                <a:latin typeface="Times New Roman" pitchFamily="18" charset="0"/>
                <a:cs typeface="Times New Roman" pitchFamily="18" charset="0"/>
              </a:rPr>
              <a:t>играют с лодочкой, </a:t>
            </a:r>
            <a:r>
              <a:rPr lang="ru-RU" sz="1400" dirty="0" smtClean="0">
                <a:latin typeface="Times New Roman" pitchFamily="18" charset="0"/>
                <a:cs typeface="Times New Roman" pitchFamily="18" charset="0"/>
              </a:rPr>
              <a:t>шариком.</a:t>
            </a:r>
            <a:r>
              <a:rPr lang="ru-RU" dirty="0" smtClean="0"/>
              <a:t>	</a:t>
            </a: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7</a:t>
            </a:fld>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258204" cy="5340369"/>
          </a:xfrm>
        </p:spPr>
        <p:txBody>
          <a:bodyPr/>
          <a:lstStyle/>
          <a:p>
            <a:pPr algn="ctr">
              <a:buNone/>
            </a:pPr>
            <a:r>
              <a:rPr lang="ru-RU" sz="1400" b="1" i="1" dirty="0" smtClean="0">
                <a:latin typeface="Times New Roman" pitchFamily="18" charset="0"/>
                <a:cs typeface="Times New Roman" pitchFamily="18" charset="0"/>
              </a:rPr>
              <a:t>СВЕТ ПОВСЮДУ</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показать значение света, объяснить, что источники света могут быть природные (солнце, луна, костер), искусственные — изготовленные людьми (лампа, фонарик, свеча).</a:t>
            </a:r>
          </a:p>
          <a:p>
            <a:pPr algn="just">
              <a:buNone/>
            </a:pPr>
            <a:r>
              <a:rPr lang="ru-RU" sz="1400" b="1" i="1" dirty="0" smtClean="0">
                <a:latin typeface="Times New Roman" pitchFamily="18" charset="0"/>
                <a:cs typeface="Times New Roman" pitchFamily="18" charset="0"/>
              </a:rPr>
              <a:t> Материалы:</a:t>
            </a:r>
            <a:r>
              <a:rPr lang="ru-RU" sz="1400" dirty="0" smtClean="0">
                <a:latin typeface="Times New Roman" pitchFamily="18" charset="0"/>
                <a:cs typeface="Times New Roman" pitchFamily="18" charset="0"/>
              </a:rPr>
              <a:t> иллюстрации событий, происходящих в разное время суток; картинки с изображениями источников света; несколько предметов, которые не дают света; фонарик, свеча, настольная лампа, сундучок с прорезью.</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ДедЗнай</a:t>
            </a:r>
            <a:r>
              <a:rPr lang="ru-RU" sz="1400" dirty="0" smtClean="0">
                <a:latin typeface="Times New Roman" pitchFamily="18" charset="0"/>
                <a:cs typeface="Times New Roman" pitchFamily="18" charset="0"/>
              </a:rPr>
              <a:t> предлагает детям определить, темно сейчас или светло, объяснить свой ответ. Что сейчас светит? (Солнце.) Что еще может осветить предметы, когда в природе темно? (Луна, костер.) Предлагает детям узнать, что находится в «волшебном сундучке» (внутри фонарик). Дети смотрят сквозь прорезь и отмечают, что темно, ничего не видно. Как сделать, чтобы в коробке стало светлее? (Открыть сундучок, тогда попадет свет и осветит все внутри нее.) Открывает сундук, попал свет, и все видят фонарик.</a:t>
            </a:r>
          </a:p>
          <a:p>
            <a:pPr algn="just">
              <a:buNone/>
            </a:pPr>
            <a:r>
              <a:rPr lang="ru-RU" sz="1400" dirty="0" smtClean="0">
                <a:latin typeface="Times New Roman" pitchFamily="18" charset="0"/>
                <a:cs typeface="Times New Roman" pitchFamily="18" charset="0"/>
              </a:rPr>
              <a:t>       А </a:t>
            </a:r>
            <a:r>
              <a:rPr lang="ru-RU" sz="1400" dirty="0" smtClean="0">
                <a:latin typeface="Times New Roman" pitchFamily="18" charset="0"/>
                <a:cs typeface="Times New Roman" pitchFamily="18" charset="0"/>
              </a:rPr>
              <a:t>если мы не будем открывать сундучок, как сделать, чтобы в нем было светло? Зажигает фонарик, опускает его в сундучок. Дети сквозь прорезь рассматривают свет. </a:t>
            </a:r>
          </a:p>
          <a:p>
            <a:pPr algn="just">
              <a:buNone/>
            </a:pPr>
            <a:r>
              <a:rPr lang="ru-RU" sz="1400" b="1" i="1" dirty="0" smtClean="0">
                <a:latin typeface="Times New Roman" pitchFamily="18" charset="0"/>
                <a:cs typeface="Times New Roman" pitchFamily="18" charset="0"/>
              </a:rPr>
              <a:t>•    Игра «Свет бывает разный»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дедЗнай</a:t>
            </a:r>
            <a:r>
              <a:rPr lang="ru-RU" sz="1400" dirty="0" smtClean="0">
                <a:latin typeface="Times New Roman" pitchFamily="18" charset="0"/>
                <a:cs typeface="Times New Roman" pitchFamily="18" charset="0"/>
              </a:rPr>
              <a:t> предлагает детям разложить картинки на две группы: свет в природе, искусственный свет — изготовленный людьми.   Что светит ярче — свеча, фонарик, настольная лампа? Продемонстрировать действие этих предметов, сравнить,  разложить в такой же последовательности картинки с изображением этих предметов. Что светит ярче — солнце, луна, костер? Сравнить по картинкам и разложить их по степени яркости света (от самого яркого).</a:t>
            </a:r>
          </a:p>
          <a:p>
            <a:pPr>
              <a:buNone/>
            </a:pPr>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8</a:t>
            </a:fld>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258204" cy="5340369"/>
          </a:xfrm>
        </p:spPr>
        <p:txBody>
          <a:bodyPr/>
          <a:lstStyle/>
          <a:p>
            <a:pPr algn="ctr">
              <a:buNone/>
            </a:pPr>
            <a:r>
              <a:rPr lang="ru-RU" sz="1400" b="1" i="1" dirty="0" smtClean="0">
                <a:latin typeface="Times New Roman" pitchFamily="18" charset="0"/>
                <a:cs typeface="Times New Roman" pitchFamily="18" charset="0"/>
              </a:rPr>
              <a:t>ЗАМЕРЗШАЯ ВОДА</a:t>
            </a:r>
            <a:endParaRPr lang="ru-RU" sz="1400" dirty="0" smtClean="0">
              <a:latin typeface="Times New Roman" pitchFamily="18" charset="0"/>
              <a:cs typeface="Times New Roman" pitchFamily="18" charset="0"/>
            </a:endParaRPr>
          </a:p>
          <a:p>
            <a:pPr algn="just">
              <a:buNone/>
            </a:pPr>
            <a:r>
              <a:rPr lang="ru-RU" sz="1400" b="1" i="1" dirty="0" smtClean="0">
                <a:latin typeface="Times New Roman" pitchFamily="18" charset="0"/>
                <a:cs typeface="Times New Roman" pitchFamily="18" charset="0"/>
              </a:rPr>
              <a:t>Задача:</a:t>
            </a:r>
            <a:r>
              <a:rPr lang="ru-RU" sz="1400" dirty="0" smtClean="0">
                <a:latin typeface="Times New Roman" pitchFamily="18" charset="0"/>
                <a:cs typeface="Times New Roman" pitchFamily="18" charset="0"/>
              </a:rPr>
              <a:t> выявить, что лед — твердое вещество, плавает, тает, состоит из воды.	</a:t>
            </a:r>
          </a:p>
          <a:p>
            <a:pPr algn="just">
              <a:buNone/>
            </a:pPr>
            <a:r>
              <a:rPr lang="ru-RU" sz="1400" b="1" i="1" dirty="0" smtClean="0">
                <a:latin typeface="Times New Roman" pitchFamily="18" charset="0"/>
                <a:cs typeface="Times New Roman" pitchFamily="18" charset="0"/>
              </a:rPr>
              <a:t>Материалы:</a:t>
            </a:r>
            <a:r>
              <a:rPr lang="ru-RU" sz="1400" dirty="0" smtClean="0">
                <a:latin typeface="Times New Roman" pitchFamily="18" charset="0"/>
                <a:cs typeface="Times New Roman" pitchFamily="18" charset="0"/>
              </a:rPr>
              <a:t> кусочки льда, холодная вода, тарелочки, картинка с изображением айсберга.	</a:t>
            </a:r>
          </a:p>
          <a:p>
            <a:pPr algn="just">
              <a:buNone/>
            </a:pPr>
            <a:r>
              <a:rPr lang="ru-RU" sz="1400" b="1" i="1" dirty="0" smtClean="0">
                <a:latin typeface="Times New Roman" pitchFamily="18" charset="0"/>
                <a:cs typeface="Times New Roman" pitchFamily="18" charset="0"/>
              </a:rPr>
              <a:t>Описание.</a:t>
            </a:r>
            <a:r>
              <a:rPr lang="ru-RU" sz="1400"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Перед </a:t>
            </a:r>
            <a:r>
              <a:rPr lang="ru-RU" sz="1400" dirty="0" smtClean="0">
                <a:latin typeface="Times New Roman" pitchFamily="18" charset="0"/>
                <a:cs typeface="Times New Roman" pitchFamily="18" charset="0"/>
              </a:rPr>
              <a:t>детьми — миска с водой. Они обсуждают, какая вода, какой она формы. Вода меняет форму, потому что она жидкость.	</a:t>
            </a:r>
          </a:p>
          <a:p>
            <a:pPr algn="just">
              <a:buNone/>
            </a:pPr>
            <a:r>
              <a:rPr lang="ru-RU" sz="1400" dirty="0" smtClean="0">
                <a:latin typeface="Times New Roman" pitchFamily="18" charset="0"/>
                <a:cs typeface="Times New Roman" pitchFamily="18" charset="0"/>
              </a:rPr>
              <a:t>        Может </a:t>
            </a:r>
            <a:r>
              <a:rPr lang="ru-RU" sz="1400" dirty="0" smtClean="0">
                <a:latin typeface="Times New Roman" pitchFamily="18" charset="0"/>
                <a:cs typeface="Times New Roman" pitchFamily="18" charset="0"/>
              </a:rPr>
              <a:t>ли вода быть твердой? Что произойдет с водой, если ее сильно охладить? (Вода превратится в лед.)	</a:t>
            </a:r>
          </a:p>
          <a:p>
            <a:pPr algn="just">
              <a:buNone/>
            </a:pPr>
            <a:r>
              <a:rPr lang="ru-RU" sz="1400" dirty="0" smtClean="0">
                <a:latin typeface="Times New Roman" pitchFamily="18" charset="0"/>
                <a:cs typeface="Times New Roman" pitchFamily="18" charset="0"/>
              </a:rPr>
              <a:t>        Рассматривают </a:t>
            </a:r>
            <a:r>
              <a:rPr lang="ru-RU" sz="1400" dirty="0" smtClean="0">
                <a:latin typeface="Times New Roman" pitchFamily="18" charset="0"/>
                <a:cs typeface="Times New Roman" pitchFamily="18" charset="0"/>
              </a:rPr>
              <a:t>кусочки льда. Чем лед отличается от воды?   </a:t>
            </a:r>
          </a:p>
          <a:p>
            <a:pPr algn="just">
              <a:buNone/>
            </a:pPr>
            <a:r>
              <a:rPr lang="ru-RU" sz="1400" dirty="0" smtClean="0">
                <a:latin typeface="Times New Roman" pitchFamily="18" charset="0"/>
                <a:cs typeface="Times New Roman" pitchFamily="18" charset="0"/>
              </a:rPr>
              <a:t>        Можно </a:t>
            </a:r>
            <a:r>
              <a:rPr lang="ru-RU" sz="1400" dirty="0" smtClean="0">
                <a:latin typeface="Times New Roman" pitchFamily="18" charset="0"/>
                <a:cs typeface="Times New Roman" pitchFamily="18" charset="0"/>
              </a:rPr>
              <a:t>ли лед лить, как воду? Дети пробуют это сделать. Какой  формы лед? Лед сохраняет форму. Все, что сохраняет свою форму, как лед, называется твердым веществом.	</a:t>
            </a:r>
          </a:p>
          <a:p>
            <a:pPr algn="just">
              <a:buNone/>
            </a:pPr>
            <a:r>
              <a:rPr lang="ru-RU" sz="1400" dirty="0" smtClean="0">
                <a:latin typeface="Times New Roman" pitchFamily="18" charset="0"/>
                <a:cs typeface="Times New Roman" pitchFamily="18" charset="0"/>
              </a:rPr>
              <a:t>        Плавает </a:t>
            </a:r>
            <a:r>
              <a:rPr lang="ru-RU" sz="1400" dirty="0" smtClean="0">
                <a:latin typeface="Times New Roman" pitchFamily="18" charset="0"/>
                <a:cs typeface="Times New Roman" pitchFamily="18" charset="0"/>
              </a:rPr>
              <a:t>ли лед? Воспитатель кладет кусок льда в миску, и   дети наблюдают.  Какая часть льда плавает? (Верхняя.)   </a:t>
            </a:r>
          </a:p>
          <a:p>
            <a:pPr algn="just">
              <a:buNone/>
            </a:pPr>
            <a:r>
              <a:rPr lang="ru-RU" sz="1400" dirty="0" smtClean="0">
                <a:latin typeface="Times New Roman" pitchFamily="18" charset="0"/>
                <a:cs typeface="Times New Roman" pitchFamily="18" charset="0"/>
              </a:rPr>
              <a:t>        В </a:t>
            </a:r>
            <a:r>
              <a:rPr lang="ru-RU" sz="1400" dirty="0" smtClean="0">
                <a:latin typeface="Times New Roman" pitchFamily="18" charset="0"/>
                <a:cs typeface="Times New Roman" pitchFamily="18" charset="0"/>
              </a:rPr>
              <a:t>холодных морях плавают огромные глыбы льда. Они называются айсбергами (показ картинки). Над поверхностью видна только верхушка айсберга. И если капитан корабля не заметит и наткнется на подводную часть айсберга, то корабль может утонуть.</a:t>
            </a:r>
          </a:p>
          <a:p>
            <a:pPr algn="just">
              <a:buNone/>
            </a:pPr>
            <a:r>
              <a:rPr lang="ru-RU" sz="1400" dirty="0" smtClean="0">
                <a:latin typeface="Times New Roman" pitchFamily="18" charset="0"/>
                <a:cs typeface="Times New Roman" pitchFamily="18" charset="0"/>
              </a:rPr>
              <a:t>        Воспитатель </a:t>
            </a:r>
            <a:r>
              <a:rPr lang="ru-RU" sz="1400" dirty="0" smtClean="0">
                <a:latin typeface="Times New Roman" pitchFamily="18" charset="0"/>
                <a:cs typeface="Times New Roman" pitchFamily="18" charset="0"/>
              </a:rPr>
              <a:t>обращает внимание детей на лед, который лежал в тарелке. Что произошло? Почему лед растаял? (В комнате тепло.) Во что превратился лед? Из чего состоит лед?</a:t>
            </a:r>
          </a:p>
          <a:p>
            <a:pPr algn="just">
              <a:buNone/>
            </a:pPr>
            <a:r>
              <a:rPr lang="ru-RU" sz="1400" b="1" i="1" dirty="0" smtClean="0">
                <a:latin typeface="Times New Roman" pitchFamily="18" charset="0"/>
                <a:cs typeface="Times New Roman" pitchFamily="18" charset="0"/>
              </a:rPr>
              <a:t>•	«Играем с льдинками»</a:t>
            </a:r>
            <a:r>
              <a:rPr lang="ru-RU" sz="1400" dirty="0" smtClean="0">
                <a:latin typeface="Times New Roman" pitchFamily="18" charset="0"/>
                <a:cs typeface="Times New Roman" pitchFamily="18" charset="0"/>
              </a:rPr>
              <a:t>— свободная деятельность детей:</a:t>
            </a:r>
          </a:p>
          <a:p>
            <a:pPr algn="just">
              <a:buNone/>
            </a:pPr>
            <a:r>
              <a:rPr lang="ru-RU" sz="1400" dirty="0" smtClean="0">
                <a:latin typeface="Times New Roman" pitchFamily="18" charset="0"/>
                <a:cs typeface="Times New Roman" pitchFamily="18" charset="0"/>
              </a:rPr>
              <a:t>         они </a:t>
            </a:r>
            <a:r>
              <a:rPr lang="ru-RU" sz="1400" dirty="0" smtClean="0">
                <a:latin typeface="Times New Roman" pitchFamily="18" charset="0"/>
                <a:cs typeface="Times New Roman" pitchFamily="18" charset="0"/>
              </a:rPr>
              <a:t>выбирают тарелочки, рассматривают и наблюдают, что</a:t>
            </a:r>
          </a:p>
          <a:p>
            <a:endParaRPr lang="ru-RU" dirty="0"/>
          </a:p>
        </p:txBody>
      </p:sp>
      <p:sp>
        <p:nvSpPr>
          <p:cNvPr id="6" name="Номер слайда 5"/>
          <p:cNvSpPr>
            <a:spLocks noGrp="1"/>
          </p:cNvSpPr>
          <p:nvPr>
            <p:ph type="sldNum" sz="quarter" idx="12"/>
          </p:nvPr>
        </p:nvSpPr>
        <p:spPr/>
        <p:txBody>
          <a:bodyPr/>
          <a:lstStyle/>
          <a:p>
            <a:pPr>
              <a:defRPr/>
            </a:pPr>
            <a:fld id="{5152DA68-7967-49E4-BA46-D77D93CC92D9}" type="slidenum">
              <a:rPr lang="ru-RU" smtClean="0"/>
              <a:pPr>
                <a:defRPr/>
              </a:pPr>
              <a:t>9</a:t>
            </a:fld>
            <a:endParaRPr lang="ru-RU"/>
          </a:p>
        </p:txBody>
      </p:sp>
    </p:spTree>
  </p:cSld>
  <p:clrMapOvr>
    <a:masterClrMapping/>
  </p:clrMapOvr>
</p:sld>
</file>

<file path=ppt/theme/theme1.xml><?xml version="1.0" encoding="utf-8"?>
<a:theme xmlns:a="http://schemas.openxmlformats.org/drawingml/2006/main" name="нач.шк.4">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нач.шк.4</Template>
  <TotalTime>75</TotalTime>
  <Words>2787</Words>
  <Application>Microsoft Office PowerPoint</Application>
  <PresentationFormat>Экран (4:3)</PresentationFormat>
  <Paragraphs>198</Paragraphs>
  <Slides>21</Slides>
  <Notes>2</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21</vt:i4>
      </vt:variant>
    </vt:vector>
  </HeadingPairs>
  <TitlesOfParts>
    <vt:vector size="24" baseType="lpstr">
      <vt:lpstr>Calibri</vt:lpstr>
      <vt:lpstr>Arial</vt:lpstr>
      <vt:lpstr>нач.шк.4</vt:lpstr>
      <vt:lpstr>Картотека опытов и экспериментов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Картотека опытов и экспериментов </dc:title>
  <dc:creator>1</dc:creator>
  <dc:description>http://aida.ucoz.ru</dc:description>
  <cp:lastModifiedBy>1</cp:lastModifiedBy>
  <cp:revision>1</cp:revision>
  <dcterms:created xsi:type="dcterms:W3CDTF">2016-05-15T12:29:24Z</dcterms:created>
  <dcterms:modified xsi:type="dcterms:W3CDTF">2016-05-15T13:44:54Z</dcterms:modified>
</cp:coreProperties>
</file>