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0" r:id="rId3"/>
    <p:sldId id="256" r:id="rId4"/>
    <p:sldId id="266" r:id="rId5"/>
    <p:sldId id="268" r:id="rId6"/>
    <p:sldId id="262" r:id="rId7"/>
    <p:sldId id="271" r:id="rId8"/>
    <p:sldId id="263" r:id="rId9"/>
    <p:sldId id="258" r:id="rId10"/>
    <p:sldId id="272" r:id="rId11"/>
    <p:sldId id="273" r:id="rId12"/>
    <p:sldId id="274" r:id="rId13"/>
    <p:sldId id="275" r:id="rId14"/>
    <p:sldId id="276" r:id="rId15"/>
    <p:sldId id="277" r:id="rId16"/>
    <p:sldId id="264" r:id="rId17"/>
    <p:sldId id="265" r:id="rId18"/>
    <p:sldId id="269" r:id="rId19"/>
    <p:sldId id="270" r:id="rId20"/>
    <p:sldId id="280" r:id="rId21"/>
    <p:sldId id="259" r:id="rId22"/>
    <p:sldId id="278" r:id="rId23"/>
    <p:sldId id="279" r:id="rId24"/>
    <p:sldId id="281" r:id="rId25"/>
    <p:sldId id="28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tm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7.xml"/><Relationship Id="rId7" Type="http://schemas.openxmlformats.org/officeDocument/2006/relationships/slide" Target="slide1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slide" Target="slide10.xml"/><Relationship Id="rId11" Type="http://schemas.openxmlformats.org/officeDocument/2006/relationships/slide" Target="slide15.xml"/><Relationship Id="rId5" Type="http://schemas.openxmlformats.org/officeDocument/2006/relationships/slide" Target="slide9.xml"/><Relationship Id="rId10" Type="http://schemas.openxmlformats.org/officeDocument/2006/relationships/slide" Target="slide13.xml"/><Relationship Id="rId4" Type="http://schemas.openxmlformats.org/officeDocument/2006/relationships/slide" Target="slide8.xml"/><Relationship Id="rId9" Type="http://schemas.openxmlformats.org/officeDocument/2006/relationships/slide" Target="slide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НОУТБУК\cook_food_menu_from_Tramplin2330\cook_food_menu_from_Tramplin\001 (8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-192192"/>
            <a:ext cx="8676456" cy="706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2852936"/>
            <a:ext cx="7561263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Готовность к уроку</a:t>
            </a:r>
          </a:p>
          <a:p>
            <a:pPr>
              <a:defRPr/>
            </a:pPr>
            <a:endParaRPr lang="ru-RU" sz="24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ru-RU" sz="24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Чистая, опрятная форма</a:t>
            </a:r>
          </a:p>
          <a:p>
            <a:pPr marL="457200" indent="-457200">
              <a:buFontTx/>
              <a:buAutoNum type="arabicPeriod"/>
              <a:defRPr/>
            </a:pPr>
            <a:endParaRPr lang="ru-RU" sz="24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ru-RU" sz="24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Наличие сменной обуви</a:t>
            </a:r>
          </a:p>
          <a:p>
            <a:pPr marL="457200" indent="-457200">
              <a:buFontTx/>
              <a:buAutoNum type="arabicPeriod"/>
              <a:defRPr/>
            </a:pPr>
            <a:endParaRPr lang="ru-RU" sz="24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ru-RU" sz="24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Отсутствие украшений</a:t>
            </a:r>
          </a:p>
          <a:p>
            <a:pPr marL="457200" indent="-457200">
              <a:buFontTx/>
              <a:buAutoNum type="arabicPeriod"/>
              <a:defRPr/>
            </a:pPr>
            <a:endParaRPr lang="ru-RU" sz="24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ru-RU" sz="24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Отсутствие яркого маникюра на ногтях</a:t>
            </a:r>
          </a:p>
        </p:txBody>
      </p:sp>
    </p:spTree>
    <p:extLst>
      <p:ext uri="{BB962C8B-B14F-4D97-AF65-F5344CB8AC3E}">
        <p14:creationId xmlns:p14="http://schemas.microsoft.com/office/powerpoint/2010/main" val="93415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НОУТБУК\cook_food_menu_from_Tramplin2330\cook_food_menu_from_Tramplin\001 (18)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26" y="3992606"/>
            <a:ext cx="2411760" cy="286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332656"/>
            <a:ext cx="8568952" cy="4454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Как </a:t>
            </a:r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приготовить заварное тесто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?</a:t>
            </a: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 </a:t>
            </a: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2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В  </a:t>
            </a:r>
            <a:r>
              <a:rPr lang="ru-RU" sz="22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емкости довести до кипения молоко, масло, соль, сахар, до полного </a:t>
            </a:r>
            <a:r>
              <a:rPr lang="ru-RU" sz="22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растворения </a:t>
            </a:r>
            <a:r>
              <a:rPr lang="ru-RU" sz="22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масла, затем всыпать муку и заваривать, до того момента пока на стенках емкости не будет образовываться пленка. Затем тесто выложить в </a:t>
            </a:r>
            <a:r>
              <a:rPr lang="ru-RU" sz="22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чашу </a:t>
            </a:r>
            <a:r>
              <a:rPr lang="ru-RU" sz="22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миксера, взять насадку лопатка и перемешать. В это время тесто будет остывать и после того как оно достигнет 40-45 градусов можно вводить яйца, но только по </a:t>
            </a:r>
            <a:r>
              <a:rPr lang="ru-RU" sz="22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одному.</a:t>
            </a:r>
            <a:endParaRPr lang="ru-RU" sz="2200" dirty="0">
              <a:solidFill>
                <a:srgbClr val="002060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6531141" y="5425303"/>
            <a:ext cx="1656184" cy="8039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540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0647"/>
            <a:ext cx="8532440" cy="4374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2060"/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При </a:t>
            </a:r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какой температуре выпекается заварной полуфабрикат? </a:t>
            </a:r>
            <a:endParaRPr lang="ru-RU" sz="2800" dirty="0" smtClean="0">
              <a:solidFill>
                <a:srgbClr val="002060"/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pPr lvl="0" algn="ctr">
              <a:spcAft>
                <a:spcPts val="1000"/>
              </a:spcAft>
            </a:pPr>
            <a:endParaRPr lang="ru-RU" sz="2800" dirty="0">
              <a:solidFill>
                <a:srgbClr val="002060"/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pPr lvl="0" algn="ctr">
              <a:spcAft>
                <a:spcPts val="1000"/>
              </a:spcAft>
            </a:pPr>
            <a:endParaRPr lang="ru-RU" sz="2800" dirty="0" smtClean="0">
              <a:solidFill>
                <a:srgbClr val="002060"/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pPr lvl="0" algn="ctr">
              <a:spcAft>
                <a:spcPts val="1000"/>
              </a:spcAft>
            </a:pPr>
            <a:r>
              <a:rPr lang="ru-RU" sz="28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Сначала  </a:t>
            </a:r>
            <a: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при температуре </a:t>
            </a:r>
            <a:r>
              <a:rPr lang="ru-RU" sz="28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220С </a:t>
            </a:r>
          </a:p>
          <a:p>
            <a:pPr lvl="0" algn="ctr">
              <a:spcAft>
                <a:spcPts val="1000"/>
              </a:spcAft>
            </a:pPr>
            <a:r>
              <a:rPr lang="ru-RU" sz="28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первые </a:t>
            </a:r>
            <a: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10-15 минут, для образования полости, </a:t>
            </a:r>
            <a:r>
              <a:rPr lang="ru-RU" sz="28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а </a:t>
            </a:r>
            <a: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затем при </a:t>
            </a:r>
            <a:r>
              <a:rPr lang="ru-RU" sz="28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190С</a:t>
            </a:r>
            <a:endParaRPr lang="ru-RU" sz="2800" dirty="0">
              <a:solidFill>
                <a:srgbClr val="002060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</p:txBody>
      </p:sp>
      <p:pic>
        <p:nvPicPr>
          <p:cNvPr id="5" name="Picture 2" descr="E:\НОУТБУК\cook_food_menu_from_Tramplin2330\cook_food_menu_from_Tramplin\001 (18)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26" y="3992606"/>
            <a:ext cx="2411760" cy="286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6531141" y="5425303"/>
            <a:ext cx="1656184" cy="8039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52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81274"/>
            <a:ext cx="7992888" cy="3945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Требования </a:t>
            </a:r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к качеству заварного п/ф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?</a:t>
            </a: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Заварной п/ф </a:t>
            </a:r>
            <a: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темно желтого цвета, имеет большой объем, внутри образуется большая полость, допускаются небольшие трещины на поверхности)</a:t>
            </a:r>
            <a:endParaRPr lang="ru-RU" sz="2800" dirty="0">
              <a:solidFill>
                <a:srgbClr val="002060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</p:txBody>
      </p:sp>
      <p:pic>
        <p:nvPicPr>
          <p:cNvPr id="5" name="Picture 2" descr="E:\НОУТБУК\cook_food_menu_from_Tramplin2330\cook_food_menu_from_Tramplin\001 (18)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26" y="3992606"/>
            <a:ext cx="2411760" cy="286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6531141" y="5425303"/>
            <a:ext cx="1656184" cy="8039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51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НОУТБУК\cook_food_menu_from_Tramplin2330\cook_food_menu_from_Tramplin\001 (18)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26" y="3992606"/>
            <a:ext cx="2411760" cy="286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6531141" y="5425303"/>
            <a:ext cx="1656184" cy="8039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620688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Как приготовить крем сливочный основной?</a:t>
            </a:r>
            <a: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 </a:t>
            </a:r>
            <a:endParaRPr lang="ru-RU" sz="2800" dirty="0" smtClean="0">
              <a:solidFill>
                <a:srgbClr val="002060"/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pPr algn="ctr"/>
            <a:endParaRPr lang="ru-RU" sz="2800" dirty="0">
              <a:solidFill>
                <a:srgbClr val="002060"/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pPr algn="ctr"/>
            <a:endParaRPr lang="ru-RU" sz="2800" dirty="0" smtClean="0">
              <a:solidFill>
                <a:srgbClr val="002060"/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Масло  </a:t>
            </a:r>
            <a: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зачищают, нарезают на кусочки и выкладывают в </a:t>
            </a:r>
            <a:r>
              <a:rPr lang="ru-RU" sz="28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чашу </a:t>
            </a:r>
            <a: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миксера, в это же время сгущенное молоко соединяют с сахарной пудрой и хорошо перемешивают. Масло взбивают в течении 5-7 минут и затем добавляют сгущенное молоко с </a:t>
            </a:r>
            <a:r>
              <a:rPr lang="ru-RU" sz="28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сахаром</a:t>
            </a:r>
            <a: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</a:br>
            <a:endParaRPr lang="ru-RU" sz="28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922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76672"/>
            <a:ext cx="8136904" cy="3450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Как </a:t>
            </a:r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приготовить заварной крем? Этапы его приготовления? </a:t>
            </a:r>
            <a:endParaRPr lang="ru-RU" sz="2800" b="1" dirty="0" smtClean="0">
              <a:solidFill>
                <a:srgbClr val="002060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Подготовить муку</a:t>
            </a:r>
            <a: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, подготовить молочный сироп, соединить, уварить крем и </a:t>
            </a:r>
            <a:r>
              <a:rPr lang="ru-RU" sz="28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остудить</a:t>
            </a:r>
            <a:endParaRPr lang="ru-RU" sz="2800" dirty="0">
              <a:solidFill>
                <a:srgbClr val="002060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</p:txBody>
      </p:sp>
      <p:pic>
        <p:nvPicPr>
          <p:cNvPr id="5" name="Picture 2" descr="E:\НОУТБУК\cook_food_menu_from_Tramplin2330\cook_food_menu_from_Tramplin\001 (18)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26" y="3992606"/>
            <a:ext cx="2411760" cy="286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6531141" y="5425303"/>
            <a:ext cx="1656184" cy="8039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720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НОУТБУК\cook_food_menu_from_Tramplin2330\cook_food_menu_from_Tramplin\001 (18)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26" y="3992606"/>
            <a:ext cx="2411760" cy="286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116632"/>
            <a:ext cx="8208912" cy="543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2060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Как </a:t>
            </a:r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приготовить крем белковый заварной?  </a:t>
            </a:r>
            <a:endParaRPr lang="ru-RU" sz="2800" b="1" dirty="0" smtClean="0">
              <a:solidFill>
                <a:srgbClr val="002060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Взбить </a:t>
            </a:r>
            <a: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белки до </a:t>
            </a:r>
            <a:r>
              <a:rPr lang="ru-RU" sz="28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устойчивой </a:t>
            </a:r>
            <a: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пены, во время взбивания белков варится сироп из воды и сахара до температуры 110</a:t>
            </a:r>
            <a:r>
              <a:rPr lang="ru-RU" sz="2800" baseline="30000" dirty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0</a:t>
            </a:r>
            <a: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, затем тонкой струйкой вливается сироп в чашу миксера не прекращая взбивания и продолжаем взбивать до остывания </a:t>
            </a:r>
            <a:r>
              <a:rPr lang="ru-RU" sz="28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крема</a:t>
            </a:r>
            <a:endParaRPr lang="ru-RU" sz="2800" dirty="0">
              <a:solidFill>
                <a:srgbClr val="002060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07395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unik.ru/wp-content/uploads/2018/12/b520c8df4039758515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732498" cy="24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люс 5"/>
          <p:cNvSpPr/>
          <p:nvPr/>
        </p:nvSpPr>
        <p:spPr>
          <a:xfrm>
            <a:off x="3912010" y="764704"/>
            <a:ext cx="914400" cy="914400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im0-tub-ru.yandex.net/i?id=0b5d3b09809ef4853dec713dfbdee794&amp;n=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3751" y="188640"/>
            <a:ext cx="1656184" cy="142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i.ytimg.com/vi/WpsvhMSNzMA/maxresdefault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5705" y="1737176"/>
            <a:ext cx="1848945" cy="120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mg1.postila.ru/storage/3712000/3686149/14c0a1bd71814617ba31704a8a42de5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6316" y="494640"/>
            <a:ext cx="1656184" cy="124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candygrand.ru/d/ajnqrrvaujc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779938"/>
            <a:ext cx="1889083" cy="125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Равно 10"/>
          <p:cNvSpPr/>
          <p:nvPr/>
        </p:nvSpPr>
        <p:spPr>
          <a:xfrm>
            <a:off x="1830229" y="4293096"/>
            <a:ext cx="2138536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4138" y="3217821"/>
            <a:ext cx="2661914" cy="3403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77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стёна\Desktop\разработки\открытый урок пельмени\BREAD-CRUM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95311"/>
            <a:ext cx="3240360" cy="2825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стёна\Desktop\разработки\открытый урок пельмени\tort-iz-pechenya-i-sgushhenki-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16632"/>
            <a:ext cx="3759141" cy="220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люс 4"/>
          <p:cNvSpPr/>
          <p:nvPr/>
        </p:nvSpPr>
        <p:spPr>
          <a:xfrm>
            <a:off x="3672880" y="902932"/>
            <a:ext cx="914400" cy="914400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7" name="Picture 5" descr="C:\Users\Настёна\Desktop\разработки\открытый урок пельмени\58dba6633d7c8fce50bf20cdecfaa7a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9367" y="2881235"/>
            <a:ext cx="4329279" cy="314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Равно 6"/>
          <p:cNvSpPr/>
          <p:nvPr/>
        </p:nvSpPr>
        <p:spPr>
          <a:xfrm>
            <a:off x="1162472" y="4005064"/>
            <a:ext cx="2138536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79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стёна\Desktop\разработки\открытый урок пельмени\PVH-trub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75" y="387323"/>
            <a:ext cx="2978549" cy="1995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стёна\Desktop\разработки\открытый урок пельмени\v4-728px-Make-Your-Own-Shampoo-Step-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95141"/>
            <a:ext cx="2752020" cy="2064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Настёна\Desktop\разработки\открытый урок пельмени\b5bb3f8da734ffbd0e8774740f29cda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14715"/>
            <a:ext cx="2247900" cy="2064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люс 7"/>
          <p:cNvSpPr/>
          <p:nvPr/>
        </p:nvSpPr>
        <p:spPr>
          <a:xfrm>
            <a:off x="6012160" y="927937"/>
            <a:ext cx="914400" cy="914400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люс 8"/>
          <p:cNvSpPr/>
          <p:nvPr/>
        </p:nvSpPr>
        <p:spPr>
          <a:xfrm>
            <a:off x="2843808" y="927937"/>
            <a:ext cx="914400" cy="914400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 9"/>
          <p:cNvSpPr/>
          <p:nvPr/>
        </p:nvSpPr>
        <p:spPr>
          <a:xfrm>
            <a:off x="1162472" y="4005064"/>
            <a:ext cx="2138536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3" name="Picture 5" descr="C:\Users\Настёна\Desktop\разработки\открытый урок пельмени\Эклеры Ассорти 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8208" y="2809431"/>
            <a:ext cx="4608512" cy="359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249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3656" y="27856"/>
            <a:ext cx="288032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Бригада № 1</a:t>
            </a:r>
          </a:p>
          <a:p>
            <a:pPr algn="ctr"/>
            <a:endParaRPr lang="ru-RU" sz="2400" b="1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Бисквит </a:t>
            </a:r>
            <a:r>
              <a:rPr lang="ru-RU" dirty="0"/>
              <a:t>выпекают круглой формы разного диаметра.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После </a:t>
            </a:r>
            <a:r>
              <a:rPr lang="ru-RU" dirty="0"/>
              <a:t>выдержки разрезают вдоль на несколько частей.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Промачивают </a:t>
            </a:r>
            <a:r>
              <a:rPr lang="ru-RU" dirty="0"/>
              <a:t>сиропом.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Склеивают </a:t>
            </a:r>
            <a:r>
              <a:rPr lang="ru-RU" dirty="0"/>
              <a:t>между собой кремом.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Боковые </a:t>
            </a:r>
            <a:r>
              <a:rPr lang="ru-RU" dirty="0"/>
              <a:t>стороны и поверхность оформляют кремом</a:t>
            </a:r>
            <a:r>
              <a:rPr lang="ru-RU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 </a:t>
            </a:r>
            <a:r>
              <a:rPr lang="ru-RU" dirty="0"/>
              <a:t>Поверхность украшают цветным кремом.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160618" y="27856"/>
            <a:ext cx="2664296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Бригада №  2</a:t>
            </a:r>
          </a:p>
          <a:p>
            <a:pPr algn="ctr"/>
            <a:endParaRPr lang="ru-RU" b="1" dirty="0" smtClean="0"/>
          </a:p>
          <a:p>
            <a:r>
              <a:rPr lang="ru-RU" sz="2400" dirty="0" smtClean="0"/>
              <a:t>-  З</a:t>
            </a:r>
            <a:r>
              <a:rPr lang="ru-RU" dirty="0" smtClean="0"/>
              <a:t>аварное </a:t>
            </a:r>
            <a:r>
              <a:rPr lang="ru-RU" dirty="0"/>
              <a:t>тесто  </a:t>
            </a:r>
            <a:r>
              <a:rPr lang="ru-RU" dirty="0" smtClean="0"/>
              <a:t> </a:t>
            </a:r>
          </a:p>
          <a:p>
            <a:r>
              <a:rPr lang="ru-RU" dirty="0" smtClean="0"/>
              <a:t>     выкладывают </a:t>
            </a:r>
            <a:r>
              <a:rPr lang="ru-RU" dirty="0"/>
              <a:t>в </a:t>
            </a:r>
            <a:r>
              <a:rPr lang="ru-RU" dirty="0" smtClean="0"/>
              <a:t>   </a:t>
            </a:r>
          </a:p>
          <a:p>
            <a:r>
              <a:rPr lang="ru-RU" dirty="0"/>
              <a:t> </a:t>
            </a:r>
            <a:r>
              <a:rPr lang="ru-RU" dirty="0" smtClean="0"/>
              <a:t>    кондитерский </a:t>
            </a:r>
          </a:p>
          <a:p>
            <a:r>
              <a:rPr lang="ru-RU" dirty="0"/>
              <a:t> </a:t>
            </a:r>
            <a:r>
              <a:rPr lang="ru-RU" dirty="0" smtClean="0"/>
              <a:t>    мешок </a:t>
            </a:r>
            <a:r>
              <a:rPr lang="ru-RU" dirty="0"/>
              <a:t>с </a:t>
            </a:r>
            <a:r>
              <a:rPr lang="ru-RU" dirty="0" smtClean="0"/>
              <a:t>зубчатой</a:t>
            </a:r>
          </a:p>
          <a:p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/>
              <a:t>трубочкой.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Отсаживают </a:t>
            </a:r>
            <a:r>
              <a:rPr lang="ru-RU" dirty="0"/>
              <a:t>на кондитерские листы длиной 10 см. </a:t>
            </a:r>
            <a:r>
              <a:rPr lang="ru-RU" dirty="0" smtClean="0"/>
              <a:t>–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 Выпекают </a:t>
            </a:r>
            <a:r>
              <a:rPr lang="ru-RU" dirty="0"/>
              <a:t>при температуре 220</a:t>
            </a:r>
            <a:r>
              <a:rPr lang="ru-RU" baseline="30000" dirty="0"/>
              <a:t>0</a:t>
            </a:r>
            <a:r>
              <a:rPr lang="ru-RU" dirty="0"/>
              <a:t>-190</a:t>
            </a:r>
            <a:r>
              <a:rPr lang="ru-RU" baseline="30000" dirty="0"/>
              <a:t>0</a:t>
            </a:r>
            <a:r>
              <a:rPr lang="ru-RU" dirty="0"/>
              <a:t>.</a:t>
            </a:r>
            <a:r>
              <a:rPr lang="ru-RU" baseline="30000" dirty="0"/>
              <a:t>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/>
              <a:t>З</a:t>
            </a:r>
            <a:r>
              <a:rPr lang="ru-RU" dirty="0" smtClean="0"/>
              <a:t>аготовки </a:t>
            </a:r>
            <a:r>
              <a:rPr lang="ru-RU" dirty="0"/>
              <a:t>охлаждают, делают надрезы и заполняют кремом</a:t>
            </a:r>
            <a:r>
              <a:rPr lang="ru-RU" dirty="0" smtClean="0"/>
              <a:t>.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 </a:t>
            </a:r>
            <a:r>
              <a:rPr lang="ru-RU" dirty="0"/>
              <a:t>Поверхность глазируют помадой.</a:t>
            </a:r>
          </a:p>
          <a:p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74537" y="27856"/>
            <a:ext cx="2952328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Бригада № 3</a:t>
            </a:r>
          </a:p>
          <a:p>
            <a:pPr algn="ctr"/>
            <a:endParaRPr lang="ru-RU" b="1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Обрезки </a:t>
            </a:r>
            <a:r>
              <a:rPr lang="ru-RU" dirty="0"/>
              <a:t>бисквита протирают.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Добавляют </a:t>
            </a:r>
            <a:r>
              <a:rPr lang="ru-RU" dirty="0"/>
              <a:t>крем, коньяк, эссенцию.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Все </a:t>
            </a:r>
            <a:r>
              <a:rPr lang="ru-RU" dirty="0"/>
              <a:t>хорошо перемешивают до образования пластичной массы.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Формуют </a:t>
            </a:r>
            <a:r>
              <a:rPr lang="ru-RU" dirty="0"/>
              <a:t>в виде клубня картофеля.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Обсыпают </a:t>
            </a:r>
            <a:r>
              <a:rPr lang="ru-RU" dirty="0"/>
              <a:t>какао – порошком, смешанным с сахарной </a:t>
            </a:r>
            <a:r>
              <a:rPr lang="ru-RU" dirty="0" smtClean="0"/>
              <a:t>пудрой.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На </a:t>
            </a:r>
            <a:r>
              <a:rPr lang="ru-RU" dirty="0"/>
              <a:t>поверхности делают несколько углублений в виде глазков.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В </a:t>
            </a:r>
            <a:r>
              <a:rPr lang="ru-RU" dirty="0"/>
              <a:t>них отсаживают белый крем гладкой трубочкой.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75141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5102" y="260648"/>
            <a:ext cx="387685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Сладок он, хорош и вкусен, </a:t>
            </a:r>
            <a:endParaRPr lang="en-US" b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По </a:t>
            </a:r>
            <a:r>
              <a:rPr lang="ru-RU" b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дизайнерски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 — искусен. </a:t>
            </a:r>
            <a:endParaRPr lang="en-US" b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Вкусов 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разных может быть, </a:t>
            </a:r>
            <a:endParaRPr lang="en-US" b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И 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не может он остыть… </a:t>
            </a:r>
            <a:endParaRPr lang="en-US" b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Греть 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его, совсем не нужно</a:t>
            </a:r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,</a:t>
            </a:r>
            <a:endParaRPr lang="en-US" b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Красота его — воздушна. </a:t>
            </a:r>
            <a:endParaRPr lang="en-US" b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Он 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прекрасен, спору нет, </a:t>
            </a:r>
            <a:endParaRPr lang="en-US" b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Что 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же это? Дай ответ.</a:t>
            </a:r>
            <a:b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endParaRPr lang="ru-RU" b="1" dirty="0">
              <a:solidFill>
                <a:srgbClr val="002060"/>
              </a:solidFill>
              <a:effectLst/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s://i.pinimg.com/736x/1b/3a/f7/1b3af7354a4ff56ca60f81ce94c3049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314" y="3140968"/>
            <a:ext cx="3193976" cy="319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11960" y="4008201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Может быть оно песочным,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А порой и с кремом.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Иногда бывает с сочным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Аппетитным джемом.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И безе бывает - крошкой,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А в глазурной кожуре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Может быть оно картошкой,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Только вовсе не пюре.</a:t>
            </a:r>
          </a:p>
        </p:txBody>
      </p:sp>
      <p:pic>
        <p:nvPicPr>
          <p:cNvPr id="1027" name="Picture 3" descr="C:\Users\Настёна\Desktop\разработки\открытый урок пельмени\milayaya-11111801085508_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9466" y="620688"/>
            <a:ext cx="2265622" cy="283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Настёна\Desktop\разработки\открытый урок пельмени\2ad1ba8c22a4596b0da816c914f78b6d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9426" y="130099"/>
            <a:ext cx="2222376" cy="22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1.wp.com/attuale.ru/wp-content/uploads/2018/06/9-42-1024x67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5570" y="1903954"/>
            <a:ext cx="2336500" cy="154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46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Users\Настёна\Desktop\разработки\открытый урок пельмени\58dba6633d7c8fce50bf20cdecfaa7a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822" y="978987"/>
            <a:ext cx="2586537" cy="188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6" y="332656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latin typeface="Bookman Old Style" panose="02050604050505020204" pitchFamily="18" charset="0"/>
              </a:rPr>
              <a:t>Крошковое</a:t>
            </a:r>
            <a:r>
              <a:rPr lang="ru-RU" dirty="0" smtClean="0">
                <a:latin typeface="Bookman Old Style" panose="02050604050505020204" pitchFamily="18" charset="0"/>
              </a:rPr>
              <a:t> пирожное «Картошка» обсыпная</a:t>
            </a:r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6016" y="360658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latin typeface="Bookman Old Style" panose="02050604050505020204" pitchFamily="18" charset="0"/>
              </a:rPr>
              <a:t>Крошковое</a:t>
            </a:r>
            <a:r>
              <a:rPr lang="ru-RU" dirty="0" smtClean="0">
                <a:latin typeface="Bookman Old Style" panose="02050604050505020204" pitchFamily="18" charset="0"/>
              </a:rPr>
              <a:t> пирожное «Ёжик» </a:t>
            </a:r>
            <a:endParaRPr lang="ru-RU" dirty="0"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C:\Users\Настёна\Desktop\разработки\открытый урок пельмени\ezhiki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5362" y="961831"/>
            <a:ext cx="2240632" cy="224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7936" y="3356992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Bookman Old Style" panose="02050604050505020204" pitchFamily="18" charset="0"/>
              </a:rPr>
              <a:t>Пирожное трубочка заварная с кремом «Эклер»</a:t>
            </a:r>
            <a:endParaRPr lang="ru-RU" dirty="0">
              <a:latin typeface="Bookman Old Style" panose="02050604050505020204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935" y="4302008"/>
            <a:ext cx="2762423" cy="19353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44469" y="3449325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Bookman Old Style" panose="02050604050505020204" pitchFamily="18" charset="0"/>
              </a:rPr>
              <a:t>Торт «Свадебный»</a:t>
            </a:r>
            <a:endParaRPr lang="ru-RU" dirty="0">
              <a:latin typeface="Bookman Old Style" panose="02050604050505020204" pitchFamily="18" charset="0"/>
            </a:endParaRPr>
          </a:p>
        </p:txBody>
      </p:sp>
      <p:pic>
        <p:nvPicPr>
          <p:cNvPr id="1027" name="Picture 3" descr="C:\Users\Настёна\Desktop\разработки\открытый урок пельмени\058a93ef0b38f3f8918632cf5953993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4806" y="3922253"/>
            <a:ext cx="2001188" cy="266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614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2"/>
          <p:cNvSpPr txBox="1">
            <a:spLocks noChangeArrowheads="1"/>
          </p:cNvSpPr>
          <p:nvPr/>
        </p:nvSpPr>
        <p:spPr bwMode="auto">
          <a:xfrm>
            <a:off x="2051843" y="222900"/>
            <a:ext cx="50403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1" dirty="0" smtClean="0">
                <a:solidFill>
                  <a:prstClr val="black"/>
                </a:solidFill>
                <a:latin typeface="Bookman Old Style" pitchFamily="18" charset="0"/>
                <a:cs typeface="Arial" charset="0"/>
              </a:rPr>
              <a:t>ОЦЕНОЧНЫЙ ЛИСТ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91826"/>
              </p:ext>
            </p:extLst>
          </p:nvPr>
        </p:nvGraphicFramePr>
        <p:xfrm>
          <a:off x="539552" y="595491"/>
          <a:ext cx="8229598" cy="3635944"/>
        </p:xfrm>
        <a:graphic>
          <a:graphicData uri="http://schemas.openxmlformats.org/drawingml/2006/table">
            <a:tbl>
              <a:tblPr firstRow="1" firstCol="1" bandRow="1"/>
              <a:tblGrid>
                <a:gridCol w="469526"/>
                <a:gridCol w="803539"/>
                <a:gridCol w="470481"/>
                <a:gridCol w="470481"/>
                <a:gridCol w="277708"/>
                <a:gridCol w="271982"/>
                <a:gridCol w="228083"/>
                <a:gridCol w="271982"/>
                <a:gridCol w="271982"/>
                <a:gridCol w="202793"/>
                <a:gridCol w="271982"/>
                <a:gridCol w="271982"/>
                <a:gridCol w="213291"/>
                <a:gridCol w="271982"/>
                <a:gridCol w="200758"/>
                <a:gridCol w="216024"/>
                <a:gridCol w="399164"/>
                <a:gridCol w="320916"/>
                <a:gridCol w="360040"/>
                <a:gridCol w="408403"/>
                <a:gridCol w="406064"/>
                <a:gridCol w="338307"/>
                <a:gridCol w="406064"/>
                <a:gridCol w="406064"/>
              </a:tblGrid>
              <a:tr h="54952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п/п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ФИО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Субъективные оценки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Объективные оценки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0-3 балла за каждый пункт (0,5 – одно замечание)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Итого баллов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7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Внешний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Работа на уроке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(рабочий лист)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Работа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Презентация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Время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подачи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Гигиена рабочего места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Персональная гигиена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26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Подготовка инструментов и оборудования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Базовая подготовка необработанных продуктов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Техника работы с мешком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Технологический процесс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Текстура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Вкус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Отделка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Декорирование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Общее впечатление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начало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Конец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Отсутствие брака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Рациональное использование отходов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Чистый пол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Холодильник чистота и порядок, товарное соседство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Рабочие поверхности  чистота и порядок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Плохие привычки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Снятие пробы пальцами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Руки, в том числе работа с перчатками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7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7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7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7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7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31" marR="597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8932" y="55247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ОЦЕНЧНЫЙ ЛИСТ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бригада № 1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Критерии оценки: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90 - 100 б 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75 - 89 б 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60 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74 б 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59 и ниже 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Внешний вид 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10 баллов 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(отсутствие второй обуви, наличие яркого маникюра, неубранные волосы, не аккуратная форма 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б.)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Использование черного ящика 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 баллов 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(наличие ингредиента из черного ящика 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10 баллов, отсутствие - 0 )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Подготовка инструментов и оборудования 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 баллов 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(правильная подготовка инструментов и оборудование, удобное расположение)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Базовая подготовка необработанных продуктов 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 баллов 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(проведение правильной подготовки продуктов)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Техника работы с мешком 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7  баллов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Технологический процесс 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10 баллов 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(правильность выполнения технологического процесса)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Презентация 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26 баллов 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(текстура, вкус, отделка, декорирование, общее впечатление)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Объективные оценки 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27 баллов 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(при выполнении всех критериев 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20, при нарушении - минус 0,5 балла за нарушение)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52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605044"/>
              </p:ext>
            </p:extLst>
          </p:nvPr>
        </p:nvGraphicFramePr>
        <p:xfrm>
          <a:off x="755576" y="1844824"/>
          <a:ext cx="7920880" cy="367240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299633"/>
                <a:gridCol w="1299633"/>
                <a:gridCol w="1113035"/>
                <a:gridCol w="1054109"/>
                <a:gridCol w="1577235"/>
                <a:gridCol w="1577235"/>
              </a:tblGrid>
              <a:tr h="9181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Наименование изделия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Внешний </a:t>
                      </a:r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вид, общее впечатление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Вкус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Запах</a:t>
                      </a:r>
                      <a:r>
                        <a:rPr lang="ru-RU" sz="11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Консистенция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Заключение</a:t>
                      </a: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о качестве изделия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соответствует/не соответствует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102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1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1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6707088" cy="105152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b="1" dirty="0" smtClean="0">
                <a:effectLst/>
                <a:latin typeface="Bookman Old Style" panose="02050604050505020204" pitchFamily="18" charset="0"/>
              </a:rPr>
              <a:t>Оценка качества кондитерских изделий</a:t>
            </a:r>
            <a:endParaRPr lang="ru-RU" sz="2400" b="1" dirty="0">
              <a:effectLst/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63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455" y="-230659"/>
            <a:ext cx="8682037" cy="707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3140968"/>
            <a:ext cx="7139136" cy="3124944"/>
          </a:xfrm>
        </p:spPr>
        <p:txBody>
          <a:bodyPr/>
          <a:lstStyle/>
          <a:p>
            <a:endParaRPr lang="ru-RU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endParaRPr lang="ru-RU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Повторить тему: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Технология  приготовления</a:t>
            </a:r>
            <a:r>
              <a:rPr lang="en-US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фруктовых и легких обезжиренных тортов и пирожных</a:t>
            </a:r>
            <a:endParaRPr lang="ru-RU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068960"/>
            <a:ext cx="5616624" cy="763488"/>
          </a:xfrm>
        </p:spPr>
        <p:txBody>
          <a:bodyPr/>
          <a:lstStyle/>
          <a:p>
            <a:r>
              <a:rPr lang="ru-RU" sz="3200" b="1" dirty="0" smtClean="0">
                <a:effectLst/>
                <a:latin typeface="Bookman Old Style" panose="02050604050505020204" pitchFamily="18" charset="0"/>
              </a:rPr>
              <a:t>Домашнее задание</a:t>
            </a:r>
            <a:endParaRPr lang="ru-RU" sz="3200" b="1" dirty="0">
              <a:effectLst/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49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НОУТБУК\cook_food_menu_from_Tramplin2330\cook_food_menu_from_Tramplin\001 (8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-192192"/>
            <a:ext cx="8676456" cy="706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701960" y="3284984"/>
            <a:ext cx="7775575" cy="313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Рефлексия.</a:t>
            </a:r>
            <a:endParaRPr lang="ru-RU" altLang="ru-RU" dirty="0" smtClean="0">
              <a:solidFill>
                <a:srgbClr val="002060"/>
              </a:solidFill>
              <a:latin typeface="Bookman Old Style" pitchFamily="18" charset="0"/>
              <a:cs typeface="Times New Roman" pitchFamily="18" charset="0"/>
            </a:endParaRPr>
          </a:p>
          <a:p>
            <a:pPr eaLnBrk="1" fontAlgn="base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В заключение урока я хочу:</a:t>
            </a:r>
            <a:r>
              <a:rPr lang="ru-RU" altLang="ru-RU" sz="28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 </a:t>
            </a:r>
          </a:p>
          <a:p>
            <a:pPr eaLnBrk="1" fontAlgn="base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- сказать, что мне было не интересно,</a:t>
            </a:r>
          </a:p>
          <a:p>
            <a:pPr eaLnBrk="1" fontAlgn="base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- сказать, что я узнал(а) много нового;</a:t>
            </a:r>
          </a:p>
          <a:p>
            <a:pPr eaLnBrk="1" fontAlgn="base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- сказать, что я уже это знал (а).</a:t>
            </a:r>
          </a:p>
          <a:p>
            <a:pPr eaLnBrk="1" fontAlgn="base" hangingPunct="1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- ваш вариант. </a:t>
            </a:r>
          </a:p>
        </p:txBody>
      </p:sp>
    </p:spTree>
    <p:extLst>
      <p:ext uri="{BB962C8B-B14F-4D97-AF65-F5344CB8AC3E}">
        <p14:creationId xmlns:p14="http://schemas.microsoft.com/office/powerpoint/2010/main" val="274053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НОУТБУК\cook_food_menu_from_Tramplin2330\cook_food_menu_from_Tramplin\001 (8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-192192"/>
            <a:ext cx="8676456" cy="706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41461" y="3645024"/>
            <a:ext cx="5647700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latin typeface="Bookman Old Style" panose="02050604050505020204" pitchFamily="18" charset="0"/>
                <a:cs typeface="Arial" pitchFamily="34" charset="0"/>
              </a:rPr>
              <a:t>Спасибо </a:t>
            </a:r>
            <a:r>
              <a:rPr lang="ru-RU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latin typeface="Bookman Old Style" panose="02050604050505020204" pitchFamily="18" charset="0"/>
                <a:cs typeface="Arial" pitchFamily="34" charset="0"/>
              </a:rPr>
              <a:t>всем </a:t>
            </a:r>
          </a:p>
          <a:p>
            <a:pPr algn="ctr">
              <a:defRPr/>
            </a:pPr>
            <a:r>
              <a:rPr lang="ru-RU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latin typeface="Bookman Old Style" panose="02050604050505020204" pitchFamily="18" charset="0"/>
                <a:cs typeface="Arial" pitchFamily="34" charset="0"/>
              </a:rPr>
              <a:t>за урок!</a:t>
            </a:r>
            <a:endParaRPr lang="ru-RU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latin typeface="Bookman Old Style" panose="02050604050505020204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94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836712"/>
            <a:ext cx="7056784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anose="02050604050505020204" pitchFamily="18" charset="0"/>
              </a:rPr>
              <a:t>Тема урока учебной практики: </a:t>
            </a:r>
          </a:p>
          <a:p>
            <a:pPr algn="ctr"/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anose="02050604050505020204" pitchFamily="18" charset="0"/>
              <a:ea typeface="Times New Roman"/>
            </a:endParaRPr>
          </a:p>
          <a:p>
            <a:pPr algn="ctr"/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ookman Old Style" panose="02050604050505020204" pitchFamily="18" charset="0"/>
                <a:ea typeface="Times New Roman"/>
              </a:rPr>
              <a:t>Приготовление </a:t>
            </a:r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ookman Old Style" panose="02050604050505020204" pitchFamily="18" charset="0"/>
                <a:ea typeface="Times New Roman"/>
              </a:rPr>
              <a:t>и оформление отечественных </a:t>
            </a:r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ookman Old Style" panose="02050604050505020204" pitchFamily="18" charset="0"/>
                <a:ea typeface="Times New Roman"/>
              </a:rPr>
              <a:t>классических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ookman Old Style" panose="02050604050505020204" pitchFamily="18" charset="0"/>
                <a:ea typeface="Times New Roman"/>
              </a:rPr>
              <a:t> </a:t>
            </a:r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ookman Old Style" panose="02050604050505020204" pitchFamily="18" charset="0"/>
                <a:ea typeface="Times New Roman"/>
              </a:rPr>
              <a:t>тортов и пирожных.</a:t>
            </a:r>
            <a:endParaRPr lang="ru-RU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2052" name="Picture 4" descr="https://mykaleidoscope.ru/uploads/posts/2019-12/thumbs/1575768953_29-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043" y="4797152"/>
            <a:ext cx="2680270" cy="1786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m0-tub-ru.yandex.net/i?id=ecce3b34af9be40cfa818d217847353d&amp;n=33&amp;w=212&amp;h=1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3406655"/>
            <a:ext cx="1665261" cy="117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8" descr="http://old.24tort.ru/img/%D0%AD%D0%BA%D0%BB%D0%B5%D1%80%D1%8B%20%D0%90%D1%81%D1%81%D0%BE%D1%80%D1%82%D0%B8%2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http://old.24tort.ru/img/%D0%AD%D0%BA%D0%BB%D0%B5%D1%80%D1%8B%20%D0%90%D1%81%D1%81%D0%BE%D1%80%D1%82%D0%B8%205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0" name="Picture 12" descr="https://avatars.mds.yandex.net/get-pdb/1365646/1ead0891-a64e-432f-acde-be229d36ff96/s120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3" y="3788384"/>
            <a:ext cx="2111534" cy="167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avatars.mds.yandex.net/get-pdb/224945/e2248e74-996f-4344-8f5b-3875ffb38d5c/s1200?webp=fals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2752" y="3995781"/>
            <a:ext cx="2803875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www.kotovskxleb.ru/assets/Gallery/_resampled/ScaleWidthWyIxOTIwIl0/4cd34ce418666a967aac0f87f0ea3ed58040f3cb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5402381"/>
            <a:ext cx="1975088" cy="1308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92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НОУТБУК\cook_food_menu_from_Tramplin2330\cook_food_menu_from_Tramplin\001 (8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-192192"/>
            <a:ext cx="8676456" cy="706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5195330"/>
              </p:ext>
            </p:extLst>
          </p:nvPr>
        </p:nvGraphicFramePr>
        <p:xfrm>
          <a:off x="1331640" y="3409476"/>
          <a:ext cx="6923087" cy="3017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10"/>
                <a:gridCol w="4042777"/>
              </a:tblGrid>
              <a:tr h="100594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Умеем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</a:rPr>
                        <a:t> </a:t>
                      </a:r>
                    </a:p>
                    <a:p>
                      <a:endParaRPr lang="ru-RU" sz="2000" b="1" baseline="0" dirty="0" smtClean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  <a:p>
                      <a:endParaRPr lang="ru-RU" sz="2000" b="1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 smtClean="0"/>
                    </a:p>
                    <a:p>
                      <a:endParaRPr lang="ru-RU" sz="1800" dirty="0"/>
                    </a:p>
                  </a:txBody>
                  <a:tcPr marT="45725" marB="45725"/>
                </a:tc>
              </a:tr>
              <a:tr h="100594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Bookman Old Style" panose="02050604050505020204" pitchFamily="18" charset="0"/>
                        </a:rPr>
                        <a:t>Хотим</a:t>
                      </a:r>
                      <a:r>
                        <a:rPr lang="ru-RU" sz="2000" b="1" baseline="0" dirty="0" smtClean="0">
                          <a:latin typeface="Bookman Old Style" panose="02050604050505020204" pitchFamily="18" charset="0"/>
                        </a:rPr>
                        <a:t> </a:t>
                      </a:r>
                      <a:r>
                        <a:rPr lang="ru-RU" sz="2000" b="1" dirty="0" smtClean="0">
                          <a:latin typeface="Bookman Old Style" panose="02050604050505020204" pitchFamily="18" charset="0"/>
                        </a:rPr>
                        <a:t>научиться</a:t>
                      </a:r>
                    </a:p>
                    <a:p>
                      <a:endParaRPr lang="ru-RU" sz="2000" b="1" dirty="0" smtClean="0">
                        <a:latin typeface="Bookman Old Style" panose="02050604050505020204" pitchFamily="18" charset="0"/>
                      </a:endParaRPr>
                    </a:p>
                    <a:p>
                      <a:endParaRPr lang="ru-RU" sz="2000" b="1" dirty="0">
                        <a:latin typeface="Bookman Old Style" panose="02050604050505020204" pitchFamily="18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 smtClean="0"/>
                    </a:p>
                    <a:p>
                      <a:endParaRPr lang="ru-RU" sz="1800" dirty="0"/>
                    </a:p>
                  </a:txBody>
                  <a:tcPr marT="45725" marB="45725"/>
                </a:tc>
              </a:tr>
              <a:tr h="100594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Bookman Old Style" panose="02050604050505020204" pitchFamily="18" charset="0"/>
                        </a:rPr>
                        <a:t>Научились</a:t>
                      </a:r>
                    </a:p>
                    <a:p>
                      <a:endParaRPr lang="ru-RU" sz="2000" b="1" dirty="0" smtClean="0">
                        <a:latin typeface="Bookman Old Style" panose="02050604050505020204" pitchFamily="18" charset="0"/>
                      </a:endParaRPr>
                    </a:p>
                    <a:p>
                      <a:endParaRPr lang="ru-RU" sz="2000" b="1" dirty="0">
                        <a:latin typeface="Bookman Old Style" panose="02050604050505020204" pitchFamily="18" charset="0"/>
                      </a:endParaRPr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 dirty="0" smtClean="0"/>
                    </a:p>
                    <a:p>
                      <a:endParaRPr lang="ru-RU" sz="1800" dirty="0"/>
                    </a:p>
                  </a:txBody>
                  <a:tcPr marT="45725" marB="45725"/>
                </a:tc>
              </a:tr>
            </a:tbl>
          </a:graphicData>
        </a:graphic>
      </p:graphicFrame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1617662" y="2801937"/>
            <a:ext cx="5908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 dirty="0">
                <a:latin typeface="Bookman Old Style" pitchFamily="18" charset="0"/>
              </a:rPr>
              <a:t>Постановка цели</a:t>
            </a:r>
          </a:p>
        </p:txBody>
      </p:sp>
    </p:spTree>
    <p:extLst>
      <p:ext uri="{BB962C8B-B14F-4D97-AF65-F5344CB8AC3E}">
        <p14:creationId xmlns:p14="http://schemas.microsoft.com/office/powerpoint/2010/main" val="318013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НОУТБУК\cook_food_menu_from_Tramplin2330\cook_food_menu_from_Tramplin\001 (8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-192192"/>
            <a:ext cx="8676456" cy="706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1025016" y="3386274"/>
            <a:ext cx="7129463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002060"/>
                </a:solidFill>
                <a:latin typeface="Bookman Old Style" pitchFamily="18" charset="0"/>
              </a:rPr>
              <a:t>Цель урока: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800" dirty="0">
              <a:solidFill>
                <a:srgbClr val="002060"/>
              </a:solidFill>
              <a:latin typeface="Bookman Old Style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>
                <a:solidFill>
                  <a:srgbClr val="002060"/>
                </a:solidFill>
                <a:latin typeface="Bookman Old Style" pitchFamily="18" charset="0"/>
              </a:rPr>
              <a:t>- научиться приготовлению и </a:t>
            </a:r>
            <a:r>
              <a:rPr lang="ru-RU" alt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оформлению</a:t>
            </a:r>
            <a:r>
              <a:rPr lang="en-US" altLang="ru-RU" sz="28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altLang="ru-RU" sz="2800" dirty="0" smtClean="0">
                <a:solidFill>
                  <a:srgbClr val="002060"/>
                </a:solidFill>
                <a:latin typeface="Bookman Old Style" pitchFamily="18" charset="0"/>
              </a:rPr>
              <a:t>советских классических тортов и пирожных</a:t>
            </a:r>
            <a:endParaRPr lang="ru-RU" altLang="ru-RU" sz="1800" dirty="0"/>
          </a:p>
        </p:txBody>
      </p:sp>
    </p:spTree>
    <p:extLst>
      <p:ext uri="{BB962C8B-B14F-4D97-AF65-F5344CB8AC3E}">
        <p14:creationId xmlns:p14="http://schemas.microsoft.com/office/powerpoint/2010/main" val="1675604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НОУТБУК\cook_food_menu_from_Tramplin2330\cook_food_menu_from_Tramplin\001 (18)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61619"/>
            <a:ext cx="3814887" cy="453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 7"/>
          <p:cNvSpPr/>
          <p:nvPr/>
        </p:nvSpPr>
        <p:spPr>
          <a:xfrm>
            <a:off x="107504" y="188640"/>
            <a:ext cx="2376264" cy="165618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  <a:hlinkClick r:id="rId3" action="ppaction://hlinksldjump"/>
              </a:rPr>
              <a:t>Вопрос № 1</a:t>
            </a: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907443" y="950163"/>
            <a:ext cx="2376264" cy="165618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  <a:hlinkClick r:id="rId4" action="ppaction://hlinksldjump"/>
              </a:rPr>
              <a:t>Вопрос № 2</a:t>
            </a: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814887" y="116747"/>
            <a:ext cx="2376264" cy="165618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  <a:hlinkClick r:id="rId5" action="ppaction://hlinksldjump"/>
              </a:rPr>
              <a:t>Вопрос № 3</a:t>
            </a: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940152" y="476672"/>
            <a:ext cx="2376264" cy="165618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  <a:hlinkClick r:id="rId6" action="ppaction://hlinksldjump"/>
              </a:rPr>
              <a:t>Вопрос № 4</a:t>
            </a: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707904" y="1844824"/>
            <a:ext cx="2376264" cy="165618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  <a:hlinkClick r:id="rId7" action="ppaction://hlinksldjump"/>
              </a:rPr>
              <a:t>Вопрос № 5</a:t>
            </a: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069957" y="2132856"/>
            <a:ext cx="2376264" cy="165618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  <a:hlinkClick r:id="rId8" action="ppaction://hlinksldjump"/>
              </a:rPr>
              <a:t>Вопрос № 6</a:t>
            </a: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724128" y="3735531"/>
            <a:ext cx="2376264" cy="165618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  <a:hlinkClick r:id="rId9" action="ppaction://hlinksldjump"/>
              </a:rPr>
              <a:t>Вопрос № 8</a:t>
            </a: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347864" y="3501008"/>
            <a:ext cx="2376264" cy="165618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  <a:hlinkClick r:id="rId10" action="ppaction://hlinksldjump"/>
              </a:rPr>
              <a:t>Вопрос № 7</a:t>
            </a: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283707" y="5090216"/>
            <a:ext cx="2376264" cy="165618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  <a:hlinkClick r:id="rId11" action="ppaction://hlinksldjump"/>
              </a:rPr>
              <a:t>Вопрос № 9</a:t>
            </a: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88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5" y="557305"/>
            <a:ext cx="8280921" cy="4202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Сколько 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способов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приготовления бисквита вы знаете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?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2060"/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b="1" dirty="0" smtClean="0">
              <a:solidFill>
                <a:srgbClr val="002060"/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 2 </a:t>
            </a:r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основной с подогревом, 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буше</a:t>
            </a:r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</a:b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</p:txBody>
      </p:sp>
      <p:pic>
        <p:nvPicPr>
          <p:cNvPr id="7" name="Picture 2" descr="E:\НОУТБУК\cook_food_menu_from_Tramplin2330\cook_food_menu_from_Tramplin\001 (18)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928664"/>
            <a:ext cx="2411760" cy="286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6516216" y="5361361"/>
            <a:ext cx="1656184" cy="8039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60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39552" y="238556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Как приготовить бисквит основной? </a:t>
            </a:r>
            <a:endParaRPr lang="ru-RU" sz="2800" b="1" dirty="0" smtClean="0">
              <a:solidFill>
                <a:srgbClr val="002060"/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pPr algn="ctr"/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pPr algn="ctr"/>
            <a:endParaRPr lang="ru-RU" sz="2800" b="1" dirty="0" smtClean="0">
              <a:solidFill>
                <a:srgbClr val="002060"/>
              </a:solidFill>
              <a:latin typeface="Bookman Old Style" panose="02050604050505020204" pitchFamily="18" charset="0"/>
              <a:ea typeface="Times New Roman"/>
              <a:cs typeface="Times New Roman"/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Подогреть  </a:t>
            </a:r>
            <a: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на водяной бане до 40-45</a:t>
            </a:r>
            <a:r>
              <a:rPr lang="ru-RU" sz="2800" baseline="300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0</a:t>
            </a:r>
            <a: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С яйца с сахаром, вылить в чашу миксера и взбивать в течении 25-30 минут. Затем в 2-3 этапа ввести муку с крахмалом и аккуратно перемешать быстро, но не резко снизу </a:t>
            </a:r>
            <a:r>
              <a:rPr lang="ru-RU" sz="28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вверх</a:t>
            </a:r>
            <a: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</a:br>
            <a:endParaRPr lang="ru-RU" sz="28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" name="Picture 2" descr="E:\НОУТБУК\cook_food_menu_from_Tramplin2330\cook_food_menu_from_Tramplin\001 (18)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26" y="3992606"/>
            <a:ext cx="2411760" cy="286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трелка вправо 10">
            <a:hlinkClick r:id="rId3" action="ppaction://hlinksldjump"/>
          </p:cNvPr>
          <p:cNvSpPr/>
          <p:nvPr/>
        </p:nvSpPr>
        <p:spPr>
          <a:xfrm>
            <a:off x="6531141" y="5425303"/>
            <a:ext cx="1656184" cy="8039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949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НОУТБУК\cook_food_menu_from_Tramplin2330\cook_food_menu_from_Tramplin\001 (18)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26" y="3992606"/>
            <a:ext cx="2411760" cy="286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6531141" y="5425303"/>
            <a:ext cx="1656184" cy="8039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188640"/>
            <a:ext cx="75608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rgbClr val="002060"/>
              </a:solidFill>
              <a:latin typeface="Bookman Old Style" panose="02050604050505020204" pitchFamily="18" charset="0"/>
              <a:ea typeface="Times New Roman"/>
              <a:cs typeface="Simplified Arabic" panose="02020603050405020304" pitchFamily="18" charset="-78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Simplified Arabic" panose="02020603050405020304" pitchFamily="18" charset="-78"/>
              </a:rPr>
              <a:t>Требование </a:t>
            </a:r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Simplified Arabic" panose="02020603050405020304" pitchFamily="18" charset="-78"/>
              </a:rPr>
              <a:t>качества бисквитного полуфабриката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Simplified Arabic" panose="02020603050405020304" pitchFamily="18" charset="-78"/>
              </a:rPr>
              <a:t>?</a:t>
            </a:r>
          </a:p>
          <a:p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  <a:ea typeface="Times New Roman"/>
              <a:cs typeface="Simplified Arabic" panose="02020603050405020304" pitchFamily="18" charset="-78"/>
            </a:endParaRPr>
          </a:p>
          <a:p>
            <a:endParaRPr lang="ru-RU" sz="2800" b="1" dirty="0" smtClean="0">
              <a:solidFill>
                <a:srgbClr val="002060"/>
              </a:solidFill>
              <a:latin typeface="Bookman Old Style" panose="02050604050505020204" pitchFamily="18" charset="0"/>
              <a:ea typeface="Times New Roman"/>
              <a:cs typeface="Simplified Arabic" panose="02020603050405020304" pitchFamily="18" charset="-78"/>
            </a:endParaRPr>
          </a:p>
          <a:p>
            <a:endParaRPr lang="ru-RU" sz="2800" b="1" dirty="0" smtClean="0">
              <a:solidFill>
                <a:srgbClr val="002060"/>
              </a:solidFill>
              <a:latin typeface="Bookman Old Style" panose="02050604050505020204" pitchFamily="18" charset="0"/>
              <a:ea typeface="Times New Roman"/>
              <a:cs typeface="Simplified Arabic" panose="02020603050405020304" pitchFamily="18" charset="-78"/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Simplified Arabic" panose="02020603050405020304" pitchFamily="18" charset="-78"/>
              </a:rPr>
              <a:t>Поверхность  </a:t>
            </a:r>
            <a: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Simplified Arabic" panose="02020603050405020304" pitchFamily="18" charset="-78"/>
              </a:rPr>
              <a:t>бисквита должно иметь светло-коричневую тонкую корочку, гладкую пышную структуру, цвет мякиша </a:t>
            </a:r>
            <a:r>
              <a:rPr lang="ru-RU" sz="28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Simplified Arabic" panose="02020603050405020304" pitchFamily="18" charset="-78"/>
              </a:rPr>
              <a:t>желтый</a:t>
            </a:r>
            <a: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Simplified Arabic" panose="02020603050405020304" pitchFamily="18" charset="-78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Bookman Old Style" panose="02050604050505020204" pitchFamily="18" charset="0"/>
                <a:ea typeface="Times New Roman"/>
                <a:cs typeface="Simplified Arabic" panose="02020603050405020304" pitchFamily="18" charset="-78"/>
              </a:rPr>
            </a:br>
            <a:endParaRPr lang="ru-RU" sz="2800" dirty="0">
              <a:solidFill>
                <a:srgbClr val="002060"/>
              </a:solidFill>
              <a:latin typeface="Bookman Old Style" panose="02050604050505020204" pitchFamily="18" charset="0"/>
              <a:cs typeface="Simplified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8337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758</TotalTime>
  <Words>994</Words>
  <Application>Microsoft Office PowerPoint</Application>
  <PresentationFormat>Экран (4:3)</PresentationFormat>
  <Paragraphs>353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Оценка качества кондитерских изделий</vt:lpstr>
      <vt:lpstr>Домашнее задание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Настёна</dc:creator>
  <cp:lastModifiedBy>Настёна</cp:lastModifiedBy>
  <cp:revision>28</cp:revision>
  <dcterms:created xsi:type="dcterms:W3CDTF">2020-02-05T07:11:09Z</dcterms:created>
  <dcterms:modified xsi:type="dcterms:W3CDTF">2020-12-06T02:57:29Z</dcterms:modified>
</cp:coreProperties>
</file>