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6" r:id="rId5"/>
    <p:sldId id="299" r:id="rId6"/>
    <p:sldId id="300" r:id="rId7"/>
    <p:sldId id="270" r:id="rId8"/>
    <p:sldId id="275" r:id="rId9"/>
    <p:sldId id="301" r:id="rId10"/>
    <p:sldId id="276" r:id="rId11"/>
    <p:sldId id="271" r:id="rId12"/>
    <p:sldId id="277" r:id="rId13"/>
    <p:sldId id="278" r:id="rId14"/>
    <p:sldId id="302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303" r:id="rId23"/>
    <p:sldId id="287" r:id="rId24"/>
    <p:sldId id="286" r:id="rId25"/>
    <p:sldId id="289" r:id="rId26"/>
    <p:sldId id="290" r:id="rId27"/>
    <p:sldId id="291" r:id="rId28"/>
    <p:sldId id="304" r:id="rId29"/>
    <p:sldId id="288" r:id="rId30"/>
    <p:sldId id="305" r:id="rId31"/>
    <p:sldId id="292" r:id="rId32"/>
    <p:sldId id="293" r:id="rId33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3" autoAdjust="0"/>
    <p:restoredTop sz="96517" autoAdjust="0"/>
  </p:normalViewPr>
  <p:slideViewPr>
    <p:cSldViewPr>
      <p:cViewPr varScale="1">
        <p:scale>
          <a:sx n="75" d="100"/>
          <a:sy n="75" d="100"/>
        </p:scale>
        <p:origin x="522" y="5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1" d="100"/>
          <a:sy n="91" d="100"/>
        </p:scale>
        <p:origin x="300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0365C73-270C-4AFB-A124-BD2E4375252C}" type="datetime1">
              <a:rPr lang="ru-RU" smtClean="0"/>
              <a:t>06.12.2020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98ED8CD-4E4C-49AC-BDC6-2963BA49E5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49F85-3216-4596-B44B-827FE6DFDEFE}" type="datetime1">
              <a:rPr lang="ru-RU" smtClean="0"/>
              <a:pPr/>
              <a:t>06.12.2020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FB91549-43BF-425A-AF25-7526201920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691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264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244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згляд вверх на облака и голубое небо из двора-колодца, образованного зданиями со стеклянными фасадами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625" y="0"/>
            <a:ext cx="73152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8013" y="685801"/>
            <a:ext cx="3962400" cy="4724399"/>
          </a:xfrm>
        </p:spPr>
        <p:txBody>
          <a:bodyPr rtlCol="0">
            <a:normAutofit/>
          </a:bodyPr>
          <a:lstStyle>
            <a:lvl1pPr>
              <a:defRPr sz="48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BB2B9E-2F8E-4635-AD7A-EB57B20F54A9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4839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F1A66E2-1990-44F0-A7C2-CC10213F1703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7629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85412" y="685800"/>
            <a:ext cx="1295401" cy="54864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012" y="685800"/>
            <a:ext cx="9474253" cy="5486400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8DE717-09BD-42BB-B75A-8F22795CF2ED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5005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F8F67C-761A-45E5-AA93-3D403D994F41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3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013" y="2590800"/>
            <a:ext cx="8229599" cy="2819400"/>
          </a:xfrm>
        </p:spPr>
        <p:txBody>
          <a:bodyPr rtlCol="0" anchor="b">
            <a:normAutofit/>
          </a:bodyPr>
          <a:lstStyle>
            <a:lvl1pPr algn="l">
              <a:defRPr sz="4800" b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6425" y="5410200"/>
            <a:ext cx="8231187" cy="762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98CE04B-C4AA-4634-A469-DA31FB2126F8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5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3" y="685800"/>
            <a:ext cx="5029200" cy="4191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51614" y="685800"/>
            <a:ext cx="5029199" cy="4191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A96AAB4-9041-4283-9C58-E2992F4EDF30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970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664" y="685800"/>
            <a:ext cx="5029200" cy="9906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664" y="1676400"/>
            <a:ext cx="5029200" cy="3200400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1613" y="685800"/>
            <a:ext cx="5029200" cy="9906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0025" y="1676400"/>
            <a:ext cx="5029200" cy="3200400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40B2B5-3DEA-4EF6-B280-096F6A049D56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30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FA4AE7-CA45-4434-9124-305263C51D79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344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D7E9A2-4063-4261-BCB2-EAB5268EBFE5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031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rtlCol="0" anchor="b">
            <a:noAutofit/>
          </a:bodyPr>
          <a:lstStyle>
            <a:lvl1pPr algn="l">
              <a:defRPr sz="36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5212" y="685800"/>
            <a:ext cx="6704171" cy="54864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0FAC69-5014-475F-82BD-1103AEFFA16E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3472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4875213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 rtlCol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23C520-1842-421A-80A4-508A564B71AF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520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31198891-7FB9-4FBF-9D7B-40E7D17D343C}" type="datetime1">
              <a:rPr lang="ru-RU" noProof="0" smtClean="0"/>
              <a:t>06.12.2020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A3F31473-23EB-4724-8B59-FE6D21D89FA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492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5950" indent="-28575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0744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48840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0098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93154" y="836712"/>
            <a:ext cx="5184576" cy="3312368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2060"/>
                </a:solidFill>
              </a:rPr>
              <a:t>Линейная функция и её график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Макарычев Ю.Н.</a:t>
            </a:r>
            <a:r>
              <a:rPr lang="ru-RU" sz="4000" dirty="0">
                <a:solidFill>
                  <a:schemeClr val="tx1"/>
                </a:solidFill>
              </a:rPr>
              <a:t> Алгебра -</a:t>
            </a:r>
            <a:r>
              <a:rPr lang="ru-RU" sz="3600" dirty="0">
                <a:solidFill>
                  <a:schemeClr val="tx1"/>
                </a:solidFill>
              </a:rPr>
              <a:t>7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7934" y="5085184"/>
            <a:ext cx="3962400" cy="1266056"/>
          </a:xfrm>
        </p:spPr>
        <p:txBody>
          <a:bodyPr rtlCol="0">
            <a:normAutofit/>
          </a:bodyPr>
          <a:lstStyle/>
          <a:p>
            <a:pPr algn="r" rtl="0"/>
            <a:r>
              <a:rPr lang="ru-RU" dirty="0" smtClean="0"/>
              <a:t>Выполнила: Афанасьева Дарья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05780" y="332656"/>
            <a:ext cx="11161240" cy="633670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Как называют переменные в функции?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5C0000"/>
                </a:solidFill>
              </a:rPr>
              <a:t>-</a:t>
            </a:r>
            <a:r>
              <a:rPr lang="ru-RU" sz="3600" dirty="0">
                <a:solidFill>
                  <a:srgbClr val="5C0000"/>
                </a:solidFill>
              </a:rPr>
              <a:t>Независимую переменную называют аргументом, а зависимую – функцией и ее значения называют значениями функции</a:t>
            </a:r>
            <a:r>
              <a:rPr lang="ru-RU" sz="3600" dirty="0" smtClean="0">
                <a:solidFill>
                  <a:srgbClr val="5C0000"/>
                </a:solidFill>
              </a:rPr>
              <a:t>.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Какая функция носит название прямой пропорциональности?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5C0000"/>
                </a:solidFill>
              </a:rPr>
              <a:t>-</a:t>
            </a:r>
            <a:r>
              <a:rPr lang="ru-RU" sz="3200" dirty="0" smtClean="0">
                <a:solidFill>
                  <a:srgbClr val="5C0000"/>
                </a:solidFill>
              </a:rPr>
              <a:t>Прямой </a:t>
            </a:r>
            <a:r>
              <a:rPr lang="ru-RU" sz="3200" dirty="0">
                <a:solidFill>
                  <a:srgbClr val="5C0000"/>
                </a:solidFill>
              </a:rPr>
              <a:t>пропорциональностью называется функция, которую можно задать формулой вида </a:t>
            </a:r>
            <a:r>
              <a:rPr lang="en-US" sz="3200" i="1" dirty="0">
                <a:solidFill>
                  <a:srgbClr val="5C0000"/>
                </a:solidFill>
              </a:rPr>
              <a:t>y</a:t>
            </a:r>
            <a:r>
              <a:rPr lang="ru-RU" sz="3200" i="1" dirty="0">
                <a:solidFill>
                  <a:srgbClr val="5C0000"/>
                </a:solidFill>
              </a:rPr>
              <a:t>=</a:t>
            </a:r>
            <a:r>
              <a:rPr lang="en-US" sz="3200" i="1" dirty="0" err="1">
                <a:solidFill>
                  <a:srgbClr val="5C0000"/>
                </a:solidFill>
              </a:rPr>
              <a:t>kx</a:t>
            </a:r>
            <a:r>
              <a:rPr lang="ru-RU" sz="3200" dirty="0">
                <a:solidFill>
                  <a:srgbClr val="5C0000"/>
                </a:solidFill>
              </a:rPr>
              <a:t>, где </a:t>
            </a:r>
            <a:r>
              <a:rPr lang="en-US" sz="3200" i="1" dirty="0">
                <a:solidFill>
                  <a:srgbClr val="5C0000"/>
                </a:solidFill>
              </a:rPr>
              <a:t>x</a:t>
            </a:r>
            <a:r>
              <a:rPr lang="ru-RU" sz="3200" dirty="0">
                <a:solidFill>
                  <a:srgbClr val="5C0000"/>
                </a:solidFill>
              </a:rPr>
              <a:t> – независимая переменная, </a:t>
            </a:r>
            <a:r>
              <a:rPr lang="en-US" sz="3200" i="1" dirty="0">
                <a:solidFill>
                  <a:srgbClr val="5C0000"/>
                </a:solidFill>
              </a:rPr>
              <a:t>k</a:t>
            </a:r>
            <a:r>
              <a:rPr lang="ru-RU" sz="3200" dirty="0">
                <a:solidFill>
                  <a:srgbClr val="5C0000"/>
                </a:solidFill>
              </a:rPr>
              <a:t> – не равное нулю число.  </a:t>
            </a:r>
            <a:endParaRPr lang="ru-RU" sz="3200" dirty="0" smtClean="0">
              <a:solidFill>
                <a:srgbClr val="5C0000"/>
              </a:solidFill>
            </a:endParaRP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8330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20" y="2060848"/>
            <a:ext cx="10971372" cy="1066800"/>
          </a:xfrm>
        </p:spPr>
        <p:txBody>
          <a:bodyPr/>
          <a:lstStyle/>
          <a:p>
            <a:pPr algn="ctr"/>
            <a:r>
              <a:rPr lang="ru-RU" b="1" dirty="0" smtClean="0"/>
              <a:t>Изучение нового материала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7591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20" y="2348880"/>
            <a:ext cx="10971372" cy="3960440"/>
          </a:xfrm>
        </p:spPr>
        <p:txBody>
          <a:bodyPr>
            <a:normAutofit fontScale="90000"/>
          </a:bodyPr>
          <a:lstStyle/>
          <a:p>
            <a:r>
              <a:rPr lang="ru-RU" dirty="0"/>
              <a:t>На шоссе расположены пункты А и В удаленные друг от друга на 20 км.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Мотоциклист </a:t>
            </a:r>
            <a:r>
              <a:rPr lang="ru-RU" dirty="0"/>
              <a:t>выехал из пункта В </a:t>
            </a:r>
            <a:r>
              <a:rPr lang="ru-RU" dirty="0" err="1"/>
              <a:t>в</a:t>
            </a:r>
            <a:r>
              <a:rPr lang="ru-RU" dirty="0"/>
              <a:t> </a:t>
            </a:r>
            <a:r>
              <a:rPr lang="ru-RU" dirty="0" smtClean="0"/>
              <a:t>направлении, </a:t>
            </a:r>
            <a:r>
              <a:rPr lang="ru-RU" dirty="0"/>
              <a:t>противоположном А, со скоростью 50 км/ч.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</a:t>
            </a:r>
            <a:r>
              <a:rPr lang="en-US" dirty="0"/>
              <a:t>t</a:t>
            </a:r>
            <a:r>
              <a:rPr lang="ru-RU" dirty="0"/>
              <a:t> ч мотоциклист проедет 50</a:t>
            </a:r>
            <a:r>
              <a:rPr lang="en-US" dirty="0"/>
              <a:t>t</a:t>
            </a:r>
            <a:r>
              <a:rPr lang="ru-RU" dirty="0"/>
              <a:t> км и будет находиться от А на расстоянии 50</a:t>
            </a:r>
            <a:r>
              <a:rPr lang="en-US" dirty="0"/>
              <a:t>t</a:t>
            </a:r>
            <a:r>
              <a:rPr lang="ru-RU" dirty="0"/>
              <a:t> + 20км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Если расстояние обозначить буквой </a:t>
            </a:r>
            <a:r>
              <a:rPr lang="en-US" dirty="0"/>
              <a:t>s</a:t>
            </a:r>
            <a:r>
              <a:rPr lang="ru-RU" dirty="0"/>
              <a:t> расстояние </a:t>
            </a:r>
            <a:r>
              <a:rPr lang="ru-RU" dirty="0" smtClean="0"/>
              <a:t>от </a:t>
            </a:r>
            <a:r>
              <a:rPr lang="ru-RU" dirty="0"/>
              <a:t>мотоциклиста до пункта А, то зависимость этого расстояния от времени можно выразить формулой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62282" y="116632"/>
            <a:ext cx="10686926" cy="1867238"/>
            <a:chOff x="838200" y="2627290"/>
            <a:chExt cx="10686926" cy="2691483"/>
          </a:xfrm>
        </p:grpSpPr>
        <p:pic>
          <p:nvPicPr>
            <p:cNvPr id="5" name="Рисунок 4"/>
            <p:cNvPicPr/>
            <p:nvPr/>
          </p:nvPicPr>
          <p:blipFill rotWithShape="1">
            <a:blip r:embed="rId2"/>
            <a:srcRect l="30468" t="40502" r="18378" b="46948"/>
            <a:stretch/>
          </p:blipFill>
          <p:spPr bwMode="auto">
            <a:xfrm>
              <a:off x="838200" y="2627290"/>
              <a:ext cx="10686926" cy="269148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6" name="Прямая соединительная линия 5"/>
            <p:cNvCxnSpPr/>
            <p:nvPr/>
          </p:nvCxnSpPr>
          <p:spPr>
            <a:xfrm>
              <a:off x="1133341" y="4763675"/>
              <a:ext cx="9981127" cy="355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4582244" y="5661248"/>
            <a:ext cx="3960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5C0000"/>
                </a:solidFill>
              </a:rPr>
              <a:t>s</a:t>
            </a:r>
            <a:r>
              <a:rPr lang="ru-RU" sz="2800" b="1" dirty="0">
                <a:solidFill>
                  <a:srgbClr val="5C0000"/>
                </a:solidFill>
              </a:rPr>
              <a:t>  = 50</a:t>
            </a:r>
            <a:r>
              <a:rPr lang="en-US" sz="2800" b="1" dirty="0">
                <a:solidFill>
                  <a:srgbClr val="5C0000"/>
                </a:solidFill>
              </a:rPr>
              <a:t>t</a:t>
            </a:r>
            <a:r>
              <a:rPr lang="ru-RU" sz="2800" b="1" dirty="0">
                <a:solidFill>
                  <a:srgbClr val="5C0000"/>
                </a:solidFill>
              </a:rPr>
              <a:t> + 20, где </a:t>
            </a:r>
            <a:r>
              <a:rPr lang="en-US" sz="2800" b="1" dirty="0">
                <a:solidFill>
                  <a:srgbClr val="5C0000"/>
                </a:solidFill>
              </a:rPr>
              <a:t>t </a:t>
            </a:r>
            <a:r>
              <a:rPr lang="ru-RU" sz="2800" b="1" dirty="0">
                <a:solidFill>
                  <a:srgbClr val="5C0000"/>
                </a:solidFill>
              </a:rPr>
              <a:t>≽ 0.</a:t>
            </a:r>
          </a:p>
        </p:txBody>
      </p:sp>
    </p:spTree>
    <p:extLst>
      <p:ext uri="{BB962C8B-B14F-4D97-AF65-F5344CB8AC3E}">
        <p14:creationId xmlns:p14="http://schemas.microsoft.com/office/powerpoint/2010/main" val="134916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236" y="1686617"/>
            <a:ext cx="2952328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5C0000"/>
                </a:solidFill>
              </a:rPr>
              <a:t>у=3х+5</a:t>
            </a:r>
            <a:endParaRPr lang="ru-RU" b="1" dirty="0">
              <a:solidFill>
                <a:srgbClr val="5C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441" y="685800"/>
            <a:ext cx="10971372" cy="419099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Ученик купил тетради  по 3 р. За штуку и ручку за 5 р. Обозначим число купленных тетрадей буквой х, а стоимость покупки буквой 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3068960"/>
            <a:ext cx="6847814" cy="22251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7216">
            <a:off x="6896286" y="2559489"/>
            <a:ext cx="3344608" cy="334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3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04" y="476672"/>
            <a:ext cx="10971372" cy="151216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Определение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25860" y="2204864"/>
            <a:ext cx="10801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Линейной функцией называется функция, которую можно задать формулой вида</a:t>
            </a:r>
            <a:r>
              <a:rPr lang="ru-RU" sz="4000" i="1" dirty="0">
                <a:solidFill>
                  <a:srgbClr val="002060"/>
                </a:solidFill>
              </a:rPr>
              <a:t> </a:t>
            </a:r>
            <a:endParaRPr lang="ru-RU" sz="4000" i="1" dirty="0" smtClean="0">
              <a:solidFill>
                <a:srgbClr val="002060"/>
              </a:solidFill>
            </a:endParaRPr>
          </a:p>
          <a:p>
            <a:r>
              <a:rPr lang="ru-RU" sz="4000" i="1" dirty="0" smtClean="0">
                <a:solidFill>
                  <a:srgbClr val="002060"/>
                </a:solidFill>
              </a:rPr>
              <a:t>                                         </a:t>
            </a:r>
            <a:r>
              <a:rPr lang="ru-RU" sz="4000" b="1" dirty="0" smtClean="0">
                <a:solidFill>
                  <a:srgbClr val="5C0000"/>
                </a:solidFill>
              </a:rPr>
              <a:t>у </a:t>
            </a:r>
            <a:r>
              <a:rPr lang="ru-RU" sz="4000" b="1" dirty="0">
                <a:solidFill>
                  <a:srgbClr val="5C0000"/>
                </a:solidFill>
              </a:rPr>
              <a:t>= </a:t>
            </a:r>
            <a:r>
              <a:rPr lang="en-US" sz="4000" b="1" dirty="0" smtClean="0">
                <a:solidFill>
                  <a:srgbClr val="5C0000"/>
                </a:solidFill>
              </a:rPr>
              <a:t>k</a:t>
            </a:r>
            <a:r>
              <a:rPr lang="ru-RU" sz="4000" b="1" dirty="0" smtClean="0">
                <a:solidFill>
                  <a:srgbClr val="5C0000"/>
                </a:solidFill>
              </a:rPr>
              <a:t>х +</a:t>
            </a:r>
            <a:r>
              <a:rPr lang="en-US" sz="4000" b="1" dirty="0" smtClean="0">
                <a:solidFill>
                  <a:srgbClr val="5C0000"/>
                </a:solidFill>
              </a:rPr>
              <a:t>b</a:t>
            </a:r>
            <a:r>
              <a:rPr lang="ru-RU" sz="4000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где </a:t>
            </a:r>
            <a:r>
              <a:rPr lang="ru-RU" sz="4000" i="1" dirty="0">
                <a:solidFill>
                  <a:srgbClr val="002060"/>
                </a:solidFill>
              </a:rPr>
              <a:t>х</a:t>
            </a:r>
            <a:r>
              <a:rPr lang="ru-RU" sz="4000" dirty="0">
                <a:solidFill>
                  <a:srgbClr val="002060"/>
                </a:solidFill>
              </a:rPr>
              <a:t> – независимая переменная, </a:t>
            </a:r>
            <a:r>
              <a:rPr lang="en-US" sz="4000" i="1" dirty="0" smtClean="0">
                <a:solidFill>
                  <a:srgbClr val="002060"/>
                </a:solidFill>
              </a:rPr>
              <a:t>k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и </a:t>
            </a:r>
            <a:r>
              <a:rPr lang="en-US" sz="4000" i="1" dirty="0" smtClean="0">
                <a:solidFill>
                  <a:srgbClr val="002060"/>
                </a:solidFill>
              </a:rPr>
              <a:t>b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– числа.</a:t>
            </a:r>
          </a:p>
        </p:txBody>
      </p:sp>
    </p:spTree>
    <p:extLst>
      <p:ext uri="{BB962C8B-B14F-4D97-AF65-F5344CB8AC3E}">
        <p14:creationId xmlns:p14="http://schemas.microsoft.com/office/powerpoint/2010/main" val="11973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04" y="2132856"/>
            <a:ext cx="10858089" cy="2232248"/>
          </a:xfrm>
        </p:spPr>
      </p:pic>
    </p:spTree>
    <p:extLst>
      <p:ext uri="{BB962C8B-B14F-4D97-AF65-F5344CB8AC3E}">
        <p14:creationId xmlns:p14="http://schemas.microsoft.com/office/powerpoint/2010/main" val="165018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1144916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График линейной функции </a:t>
            </a:r>
            <a:r>
              <a:rPr lang="ru-RU" b="1" i="1" dirty="0" smtClean="0">
                <a:solidFill>
                  <a:srgbClr val="5C0000"/>
                </a:solidFill>
              </a:rPr>
              <a:t>у=ах+</a:t>
            </a:r>
            <a:r>
              <a:rPr lang="en-US" b="1" i="1" dirty="0">
                <a:solidFill>
                  <a:srgbClr val="5C0000"/>
                </a:solidFill>
              </a:rPr>
              <a:t>b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 зависимости от числа </a:t>
            </a:r>
            <a:r>
              <a:rPr lang="en-US" b="1" i="1" dirty="0" smtClean="0">
                <a:solidFill>
                  <a:srgbClr val="5C0000"/>
                </a:solidFill>
              </a:rPr>
              <a:t>b</a:t>
            </a:r>
            <a:endParaRPr lang="ru-RU" b="1" dirty="0">
              <a:solidFill>
                <a:srgbClr val="5C000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395906" y="1532730"/>
            <a:ext cx="6204905" cy="5160768"/>
            <a:chOff x="1398903" y="1528545"/>
            <a:chExt cx="6204905" cy="516076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398903" y="1528545"/>
              <a:ext cx="6204905" cy="5160768"/>
              <a:chOff x="1398903" y="1528545"/>
              <a:chExt cx="6204905" cy="5160768"/>
            </a:xfrm>
          </p:grpSpPr>
          <p:grpSp>
            <p:nvGrpSpPr>
              <p:cNvPr id="32" name="Группа 31"/>
              <p:cNvGrpSpPr/>
              <p:nvPr/>
            </p:nvGrpSpPr>
            <p:grpSpPr>
              <a:xfrm>
                <a:off x="1398903" y="1666937"/>
                <a:ext cx="5957244" cy="5022376"/>
                <a:chOff x="1398903" y="1666937"/>
                <a:chExt cx="5957244" cy="5022376"/>
              </a:xfrm>
            </p:grpSpPr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3716744" y="1666937"/>
                  <a:ext cx="0" cy="5022376"/>
                </a:xfrm>
                <a:prstGeom prst="line">
                  <a:avLst/>
                </a:prstGeom>
                <a:ln w="38100"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 flipH="1">
                  <a:off x="1398903" y="4903731"/>
                  <a:ext cx="5957244" cy="4185"/>
                </a:xfrm>
                <a:prstGeom prst="line">
                  <a:avLst/>
                </a:prstGeom>
                <a:ln w="38100"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Box 32"/>
              <p:cNvSpPr txBox="1"/>
              <p:nvPr/>
            </p:nvSpPr>
            <p:spPr>
              <a:xfrm>
                <a:off x="3313908" y="1528545"/>
                <a:ext cx="357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i="1" dirty="0" smtClean="0"/>
                  <a:t>у</a:t>
                </a:r>
                <a:endParaRPr lang="ru-RU" b="1" i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313344" y="4866494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b="1" i="1" dirty="0" smtClean="0"/>
                  <a:t>х</a:t>
                </a:r>
                <a:endParaRPr lang="ru-RU" b="1" i="1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422522" y="49048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0</a:t>
                </a:r>
                <a:endParaRPr lang="ru-RU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3907810" y="491509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51263" y="491797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49598" y="448184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35950" y="41387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46087" y="378470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65576" y="49165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46187" y="34297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31769" y="490479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88866" y="490373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42337" y="490551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6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53901" y="490373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7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07204" y="491790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8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62066" y="491790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9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46087" y="30331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65189" y="4865169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77549" y="5189446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32117" y="270636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6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46087" y="232253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7</a:t>
              </a: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20624" y="19980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8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91163" y="5561552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77824" y="5900470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77106" y="6283153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-4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82208" y="4862787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5711" y="4851415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13489" y="4862787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-4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45882" y="4849412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-5</a:t>
              </a:r>
              <a:endParaRPr lang="ru-RU" dirty="0"/>
            </a:p>
          </p:txBody>
        </p:sp>
      </p:grpSp>
      <p:cxnSp>
        <p:nvCxnSpPr>
          <p:cNvPr id="38" name="Прямая соединительная линия 37"/>
          <p:cNvCxnSpPr/>
          <p:nvPr/>
        </p:nvCxnSpPr>
        <p:spPr>
          <a:xfrm flipV="1">
            <a:off x="2296103" y="1641531"/>
            <a:ext cx="2524852" cy="502902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2664536" y="1646410"/>
            <a:ext cx="2524852" cy="502902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841666" y="1627649"/>
            <a:ext cx="2524852" cy="50290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3202272" y="1627649"/>
            <a:ext cx="2524852" cy="50290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674372" y="2047165"/>
            <a:ext cx="1611374" cy="367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У = 2х, в = ?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13263" y="241474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в = 0</a:t>
            </a:r>
            <a:endParaRPr lang="ru-RU" i="1" dirty="0">
              <a:solidFill>
                <a:srgbClr val="002060"/>
              </a:solidFill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9141729" y="2381817"/>
            <a:ext cx="1796955" cy="724959"/>
            <a:chOff x="9141729" y="2381817"/>
            <a:chExt cx="1796955" cy="724959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9141729" y="2394818"/>
              <a:ext cx="1796955" cy="711958"/>
              <a:chOff x="9141729" y="2394818"/>
              <a:chExt cx="1796955" cy="711958"/>
            </a:xfrm>
          </p:grpSpPr>
          <p:sp>
            <p:nvSpPr>
              <p:cNvPr id="48" name="Прямоугольник 47"/>
              <p:cNvSpPr/>
              <p:nvPr/>
            </p:nvSpPr>
            <p:spPr>
              <a:xfrm>
                <a:off x="9141729" y="2394818"/>
                <a:ext cx="1796955" cy="711958"/>
              </a:xfrm>
              <a:prstGeom prst="rect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49" name="Прямая соединительная линия 48"/>
              <p:cNvCxnSpPr>
                <a:stCxn id="48" idx="1"/>
                <a:endCxn id="48" idx="3"/>
              </p:cNvCxnSpPr>
              <p:nvPr/>
            </p:nvCxnSpPr>
            <p:spPr>
              <a:xfrm>
                <a:off x="9141729" y="2750797"/>
                <a:ext cx="1796955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>
                <a:off x="10215352" y="2394818"/>
                <a:ext cx="0" cy="68506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>
              <a:xfrm>
                <a:off x="9512493" y="2394818"/>
                <a:ext cx="0" cy="68506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Box 45"/>
            <p:cNvSpPr txBox="1"/>
            <p:nvPr/>
          </p:nvSpPr>
          <p:spPr>
            <a:xfrm>
              <a:off x="9176060" y="2381817"/>
              <a:ext cx="2840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070C0"/>
                  </a:solidFill>
                </a:rPr>
                <a:t>х</a:t>
              </a:r>
              <a:endParaRPr lang="ru-RU" dirty="0">
                <a:solidFill>
                  <a:srgbClr val="0070C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175856" y="2708691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070C0"/>
                  </a:solidFill>
                </a:rPr>
                <a:t>у</a:t>
              </a:r>
              <a:endParaRPr lang="ru-RU" dirty="0">
                <a:solidFill>
                  <a:srgbClr val="0070C0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707561" y="2394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717632" y="27357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0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430724" y="236881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3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442100" y="27358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6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686075" y="3180381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D4709"/>
                </a:solidFill>
              </a:rPr>
              <a:t>У = 2х +1, в = ?</a:t>
            </a:r>
            <a:endParaRPr lang="ru-RU" i="1" dirty="0">
              <a:solidFill>
                <a:srgbClr val="0D4709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702855" y="351232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D4709"/>
                </a:solidFill>
              </a:rPr>
              <a:t>в = 1</a:t>
            </a:r>
            <a:endParaRPr lang="ru-RU" i="1" dirty="0">
              <a:solidFill>
                <a:srgbClr val="0D4709"/>
              </a:solidFill>
            </a:endParaRPr>
          </a:p>
        </p:txBody>
      </p:sp>
      <p:grpSp>
        <p:nvGrpSpPr>
          <p:cNvPr id="59" name="Группа 58"/>
          <p:cNvGrpSpPr/>
          <p:nvPr/>
        </p:nvGrpSpPr>
        <p:grpSpPr>
          <a:xfrm>
            <a:off x="9140575" y="3505725"/>
            <a:ext cx="1796955" cy="724959"/>
            <a:chOff x="9141729" y="2381817"/>
            <a:chExt cx="1796955" cy="724959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9141729" y="2394818"/>
              <a:ext cx="1796955" cy="711958"/>
              <a:chOff x="9141729" y="2394818"/>
              <a:chExt cx="1796955" cy="711958"/>
            </a:xfrm>
          </p:grpSpPr>
          <p:sp>
            <p:nvSpPr>
              <p:cNvPr id="63" name="Прямоугольник 62"/>
              <p:cNvSpPr/>
              <p:nvPr/>
            </p:nvSpPr>
            <p:spPr>
              <a:xfrm>
                <a:off x="9141729" y="2394818"/>
                <a:ext cx="1796955" cy="711958"/>
              </a:xfrm>
              <a:prstGeom prst="rect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0D4709"/>
                  </a:solidFill>
                </a:endParaRPr>
              </a:p>
            </p:txBody>
          </p:sp>
          <p:cxnSp>
            <p:nvCxnSpPr>
              <p:cNvPr id="64" name="Прямая соединительная линия 63"/>
              <p:cNvCxnSpPr>
                <a:stCxn id="63" idx="1"/>
                <a:endCxn id="63" idx="3"/>
              </p:cNvCxnSpPr>
              <p:nvPr/>
            </p:nvCxnSpPr>
            <p:spPr>
              <a:xfrm>
                <a:off x="9141729" y="2750797"/>
                <a:ext cx="1796955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>
                <a:off x="10215352" y="2394818"/>
                <a:ext cx="0" cy="68506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9512493" y="2394818"/>
                <a:ext cx="0" cy="68506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1" name="TextBox 60"/>
            <p:cNvSpPr txBox="1"/>
            <p:nvPr/>
          </p:nvSpPr>
          <p:spPr>
            <a:xfrm>
              <a:off x="9176060" y="2381817"/>
              <a:ext cx="2840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D4709"/>
                  </a:solidFill>
                </a:rPr>
                <a:t>х</a:t>
              </a:r>
              <a:endParaRPr lang="ru-RU" dirty="0">
                <a:solidFill>
                  <a:srgbClr val="0D4709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9175856" y="2708691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D4709"/>
                  </a:solidFill>
                </a:rPr>
                <a:t>у</a:t>
              </a:r>
              <a:endParaRPr lang="ru-RU" dirty="0">
                <a:solidFill>
                  <a:srgbClr val="0D4709"/>
                </a:solidFill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717970" y="3567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D4709"/>
                </a:solidFill>
              </a:rPr>
              <a:t>0</a:t>
            </a:r>
            <a:endParaRPr lang="ru-RU" dirty="0">
              <a:solidFill>
                <a:srgbClr val="0D4709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718516" y="38986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D4709"/>
                </a:solidFill>
              </a:rPr>
              <a:t>1</a:t>
            </a:r>
            <a:endParaRPr lang="ru-RU" dirty="0">
              <a:solidFill>
                <a:srgbClr val="0D4709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441133" y="35412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D4709"/>
                </a:solidFill>
              </a:rPr>
              <a:t>2</a:t>
            </a:r>
            <a:endParaRPr lang="ru-RU" dirty="0">
              <a:solidFill>
                <a:srgbClr val="0D4709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452509" y="38892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D4709"/>
                </a:solidFill>
              </a:rPr>
              <a:t>5</a:t>
            </a:r>
            <a:endParaRPr lang="ru-RU" dirty="0">
              <a:solidFill>
                <a:srgbClr val="0D4709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660603" y="4196487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У = 2х + 3, в = ?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684029" y="454889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в = 3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674415" y="5232822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У = 2х -2, в = ?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686075" y="5607035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 = -2</a:t>
            </a:r>
            <a:endParaRPr lang="ru-RU" i="1" dirty="0">
              <a:solidFill>
                <a:srgbClr val="FF0000"/>
              </a:solidFill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9151262" y="4573019"/>
            <a:ext cx="1796955" cy="724959"/>
            <a:chOff x="9141729" y="2381817"/>
            <a:chExt cx="1796955" cy="724959"/>
          </a:xfrm>
        </p:grpSpPr>
        <p:grpSp>
          <p:nvGrpSpPr>
            <p:cNvPr id="76" name="Группа 75"/>
            <p:cNvGrpSpPr/>
            <p:nvPr/>
          </p:nvGrpSpPr>
          <p:grpSpPr>
            <a:xfrm>
              <a:off x="9141729" y="2394818"/>
              <a:ext cx="1796955" cy="711958"/>
              <a:chOff x="9141729" y="2394818"/>
              <a:chExt cx="1796955" cy="711958"/>
            </a:xfrm>
          </p:grpSpPr>
          <p:sp>
            <p:nvSpPr>
              <p:cNvPr id="79" name="Прямоугольник 78"/>
              <p:cNvSpPr/>
              <p:nvPr/>
            </p:nvSpPr>
            <p:spPr>
              <a:xfrm>
                <a:off x="9141729" y="2394818"/>
                <a:ext cx="1796955" cy="711958"/>
              </a:xfrm>
              <a:prstGeom prst="rect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80" name="Прямая соединительная линия 79"/>
              <p:cNvCxnSpPr>
                <a:stCxn id="79" idx="1"/>
                <a:endCxn id="79" idx="3"/>
              </p:cNvCxnSpPr>
              <p:nvPr/>
            </p:nvCxnSpPr>
            <p:spPr>
              <a:xfrm>
                <a:off x="9141729" y="2750797"/>
                <a:ext cx="1796955" cy="0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Прямая соединительная линия 80"/>
              <p:cNvCxnSpPr/>
              <p:nvPr/>
            </p:nvCxnSpPr>
            <p:spPr>
              <a:xfrm>
                <a:off x="10215352" y="2394818"/>
                <a:ext cx="0" cy="685068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Прямая соединительная линия 81"/>
              <p:cNvCxnSpPr/>
              <p:nvPr/>
            </p:nvCxnSpPr>
            <p:spPr>
              <a:xfrm>
                <a:off x="9512493" y="2394818"/>
                <a:ext cx="0" cy="685068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7" name="TextBox 76"/>
            <p:cNvSpPr txBox="1"/>
            <p:nvPr/>
          </p:nvSpPr>
          <p:spPr>
            <a:xfrm>
              <a:off x="9176060" y="2381817"/>
              <a:ext cx="2840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7030A0"/>
                  </a:solidFill>
                </a:rPr>
                <a:t>х</a:t>
              </a:r>
              <a:endParaRPr lang="ru-RU" dirty="0">
                <a:solidFill>
                  <a:srgbClr val="7030A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175856" y="2708691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7030A0"/>
                  </a:solidFill>
                </a:rPr>
                <a:t>у</a:t>
              </a:r>
              <a:endParaRPr lang="ru-RU" dirty="0">
                <a:solidFill>
                  <a:srgbClr val="7030A0"/>
                </a:solidFill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9718220" y="45945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0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718766" y="49261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3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441383" y="45687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2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452759" y="49167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7</a:t>
            </a:r>
            <a:endParaRPr lang="ru-RU" dirty="0">
              <a:solidFill>
                <a:srgbClr val="7030A0"/>
              </a:solidFill>
            </a:endParaRPr>
          </a:p>
        </p:txBody>
      </p:sp>
      <p:grpSp>
        <p:nvGrpSpPr>
          <p:cNvPr id="87" name="Группа 86"/>
          <p:cNvGrpSpPr/>
          <p:nvPr/>
        </p:nvGrpSpPr>
        <p:grpSpPr>
          <a:xfrm>
            <a:off x="9153102" y="5638323"/>
            <a:ext cx="1796955" cy="724959"/>
            <a:chOff x="9141729" y="2381817"/>
            <a:chExt cx="1796955" cy="724959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9141729" y="2394818"/>
              <a:ext cx="1796955" cy="711958"/>
              <a:chOff x="9141729" y="2394818"/>
              <a:chExt cx="1796955" cy="711958"/>
            </a:xfrm>
          </p:grpSpPr>
          <p:sp>
            <p:nvSpPr>
              <p:cNvPr id="91" name="Прямоугольник 90"/>
              <p:cNvSpPr/>
              <p:nvPr/>
            </p:nvSpPr>
            <p:spPr>
              <a:xfrm>
                <a:off x="9141729" y="2394818"/>
                <a:ext cx="1796955" cy="711958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2" name="Прямая соединительная линия 91"/>
              <p:cNvCxnSpPr>
                <a:stCxn id="91" idx="1"/>
                <a:endCxn id="91" idx="3"/>
              </p:cNvCxnSpPr>
              <p:nvPr/>
            </p:nvCxnSpPr>
            <p:spPr>
              <a:xfrm>
                <a:off x="9141729" y="2750797"/>
                <a:ext cx="179695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Прямая соединительная линия 92"/>
              <p:cNvCxnSpPr/>
              <p:nvPr/>
            </p:nvCxnSpPr>
            <p:spPr>
              <a:xfrm>
                <a:off x="10215352" y="2394818"/>
                <a:ext cx="0" cy="68506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Прямая соединительная линия 93"/>
              <p:cNvCxnSpPr/>
              <p:nvPr/>
            </p:nvCxnSpPr>
            <p:spPr>
              <a:xfrm>
                <a:off x="9512493" y="2394818"/>
                <a:ext cx="0" cy="68506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88"/>
            <p:cNvSpPr txBox="1"/>
            <p:nvPr/>
          </p:nvSpPr>
          <p:spPr>
            <a:xfrm>
              <a:off x="9176060" y="2381817"/>
              <a:ext cx="2840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х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175856" y="2708691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у</a:t>
              </a:r>
              <a:endParaRPr lang="ru-RU" dirty="0">
                <a:solidFill>
                  <a:srgbClr val="FF0000"/>
                </a:solidFill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9722882" y="56463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0439105" y="56343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9686446" y="5994156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-2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0451617" y="60023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21373" y="1589991"/>
            <a:ext cx="29894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Обратите внимание: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в точке пересечения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с осью </a:t>
            </a:r>
            <a:r>
              <a:rPr lang="ru-RU" sz="2400" i="1" dirty="0" err="1" smtClean="0">
                <a:solidFill>
                  <a:srgbClr val="0070C0"/>
                </a:solidFill>
              </a:rPr>
              <a:t>Оу</a:t>
            </a:r>
            <a:r>
              <a:rPr lang="ru-RU" sz="2400" dirty="0" smtClean="0">
                <a:solidFill>
                  <a:srgbClr val="0070C0"/>
                </a:solidFill>
              </a:rPr>
              <a:t>, ордината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равна числу </a:t>
            </a:r>
            <a:r>
              <a:rPr lang="en-US" sz="2400" i="1" dirty="0" smtClean="0">
                <a:solidFill>
                  <a:srgbClr val="0070C0"/>
                </a:solidFill>
              </a:rPr>
              <a:t>b</a:t>
            </a:r>
            <a:r>
              <a:rPr lang="ru-RU" sz="2400" dirty="0" smtClean="0">
                <a:solidFill>
                  <a:srgbClr val="0070C0"/>
                </a:solidFill>
              </a:rPr>
              <a:t>!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4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53" grpId="0"/>
      <p:bldP spid="54" grpId="0"/>
      <p:bldP spid="55" grpId="0"/>
      <p:bldP spid="56" grpId="0"/>
      <p:bldP spid="57" grpId="0"/>
      <p:bldP spid="58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83" grpId="0"/>
      <p:bldP spid="84" grpId="0"/>
      <p:bldP spid="85" grpId="0"/>
      <p:bldP spid="86" grpId="0"/>
      <p:bldP spid="95" grpId="0"/>
      <p:bldP spid="96" grpId="0"/>
      <p:bldP spid="97" grpId="0"/>
      <p:bldP spid="98" grpId="0"/>
      <p:bldP spid="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3852" y="685800"/>
            <a:ext cx="10526961" cy="4190999"/>
          </a:xfrm>
        </p:spPr>
        <p:txBody>
          <a:bodyPr>
            <a:normAutofit/>
          </a:bodyPr>
          <a:lstStyle/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 называют </a:t>
            </a:r>
            <a:r>
              <a:rPr lang="ru-RU" sz="4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угловым коэффициентом 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– графика функции 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у=</a:t>
            </a:r>
            <a:r>
              <a:rPr lang="ru-RU" sz="4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70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Заголовок 1"/>
          <p:cNvSpPr>
            <a:spLocks noGrp="1"/>
          </p:cNvSpPr>
          <p:nvPr>
            <p:ph type="title"/>
          </p:nvPr>
        </p:nvSpPr>
        <p:spPr>
          <a:xfrm>
            <a:off x="838200" y="81393"/>
            <a:ext cx="10515600" cy="107020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Сопоставьте данные графики и функции</a:t>
            </a:r>
            <a:endParaRPr lang="ru-RU" sz="4000" dirty="0">
              <a:solidFill>
                <a:srgbClr val="002060"/>
              </a:solidFill>
            </a:endParaRPr>
          </a:p>
        </p:txBody>
      </p:sp>
      <p:grpSp>
        <p:nvGrpSpPr>
          <p:cNvPr id="66" name="Группа 65"/>
          <p:cNvGrpSpPr/>
          <p:nvPr/>
        </p:nvGrpSpPr>
        <p:grpSpPr>
          <a:xfrm>
            <a:off x="191069" y="1779398"/>
            <a:ext cx="2019299" cy="2151157"/>
            <a:chOff x="191069" y="1779398"/>
            <a:chExt cx="2019299" cy="2151157"/>
          </a:xfrm>
        </p:grpSpPr>
        <p:grpSp>
          <p:nvGrpSpPr>
            <p:cNvPr id="67" name="Группа 66"/>
            <p:cNvGrpSpPr/>
            <p:nvPr/>
          </p:nvGrpSpPr>
          <p:grpSpPr>
            <a:xfrm>
              <a:off x="191069" y="1779398"/>
              <a:ext cx="2019299" cy="2151157"/>
              <a:chOff x="191069" y="1779398"/>
              <a:chExt cx="2019299" cy="2151157"/>
            </a:xfrm>
          </p:grpSpPr>
          <p:grpSp>
            <p:nvGrpSpPr>
              <p:cNvPr id="69" name="Группа 68"/>
              <p:cNvGrpSpPr/>
              <p:nvPr/>
            </p:nvGrpSpPr>
            <p:grpSpPr>
              <a:xfrm>
                <a:off x="191069" y="1937982"/>
                <a:ext cx="1965277" cy="1992573"/>
                <a:chOff x="191069" y="1937982"/>
                <a:chExt cx="1965277" cy="1992573"/>
              </a:xfrm>
            </p:grpSpPr>
            <p:cxnSp>
              <p:nvCxnSpPr>
                <p:cNvPr id="72" name="Прямая со стрелкой 71"/>
                <p:cNvCxnSpPr/>
                <p:nvPr/>
              </p:nvCxnSpPr>
              <p:spPr>
                <a:xfrm flipV="1">
                  <a:off x="838200" y="1937982"/>
                  <a:ext cx="0" cy="199257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Прямая со стрелкой 72"/>
                <p:cNvCxnSpPr/>
                <p:nvPr/>
              </p:nvCxnSpPr>
              <p:spPr>
                <a:xfrm>
                  <a:off x="191069" y="3370997"/>
                  <a:ext cx="1965277" cy="13648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TextBox 69"/>
              <p:cNvSpPr txBox="1"/>
              <p:nvPr/>
            </p:nvSpPr>
            <p:spPr>
              <a:xfrm>
                <a:off x="580030" y="1779398"/>
                <a:ext cx="300251" cy="36849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у</a:t>
                </a:r>
                <a:endParaRPr lang="ru-RU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926316" y="3384646"/>
                <a:ext cx="284052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х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640537" y="3370996"/>
              <a:ext cx="45719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9575389" y="1931578"/>
            <a:ext cx="2019299" cy="2151157"/>
            <a:chOff x="191069" y="1779398"/>
            <a:chExt cx="2019299" cy="2151157"/>
          </a:xfrm>
        </p:grpSpPr>
        <p:grpSp>
          <p:nvGrpSpPr>
            <p:cNvPr id="75" name="Группа 74"/>
            <p:cNvGrpSpPr/>
            <p:nvPr/>
          </p:nvGrpSpPr>
          <p:grpSpPr>
            <a:xfrm>
              <a:off x="191069" y="1779398"/>
              <a:ext cx="2019299" cy="2151157"/>
              <a:chOff x="191069" y="1779398"/>
              <a:chExt cx="2019299" cy="2151157"/>
            </a:xfrm>
          </p:grpSpPr>
          <p:grpSp>
            <p:nvGrpSpPr>
              <p:cNvPr id="77" name="Группа 76"/>
              <p:cNvGrpSpPr/>
              <p:nvPr/>
            </p:nvGrpSpPr>
            <p:grpSpPr>
              <a:xfrm>
                <a:off x="191069" y="1937982"/>
                <a:ext cx="1965277" cy="1992573"/>
                <a:chOff x="191069" y="1937982"/>
                <a:chExt cx="1965277" cy="1992573"/>
              </a:xfrm>
            </p:grpSpPr>
            <p:cxnSp>
              <p:nvCxnSpPr>
                <p:cNvPr id="80" name="Прямая со стрелкой 79"/>
                <p:cNvCxnSpPr/>
                <p:nvPr/>
              </p:nvCxnSpPr>
              <p:spPr>
                <a:xfrm flipV="1">
                  <a:off x="838200" y="1937982"/>
                  <a:ext cx="0" cy="199257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Прямая со стрелкой 80"/>
                <p:cNvCxnSpPr/>
                <p:nvPr/>
              </p:nvCxnSpPr>
              <p:spPr>
                <a:xfrm>
                  <a:off x="191069" y="3370997"/>
                  <a:ext cx="1965277" cy="13648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8" name="TextBox 77"/>
              <p:cNvSpPr txBox="1"/>
              <p:nvPr/>
            </p:nvSpPr>
            <p:spPr>
              <a:xfrm>
                <a:off x="580030" y="1779398"/>
                <a:ext cx="300251" cy="36849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у</a:t>
                </a:r>
                <a:endParaRPr lang="ru-RU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926316" y="3384646"/>
                <a:ext cx="284052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х</a:t>
                </a:r>
                <a:endParaRPr lang="ru-RU" dirty="0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640537" y="3370996"/>
              <a:ext cx="45719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7214665" y="1897037"/>
            <a:ext cx="2019299" cy="2151157"/>
            <a:chOff x="191069" y="1779398"/>
            <a:chExt cx="2019299" cy="2151157"/>
          </a:xfrm>
        </p:grpSpPr>
        <p:grpSp>
          <p:nvGrpSpPr>
            <p:cNvPr id="83" name="Группа 82"/>
            <p:cNvGrpSpPr/>
            <p:nvPr/>
          </p:nvGrpSpPr>
          <p:grpSpPr>
            <a:xfrm>
              <a:off x="191069" y="1779398"/>
              <a:ext cx="2019299" cy="2151157"/>
              <a:chOff x="191069" y="1779398"/>
              <a:chExt cx="2019299" cy="2151157"/>
            </a:xfrm>
          </p:grpSpPr>
          <p:grpSp>
            <p:nvGrpSpPr>
              <p:cNvPr id="85" name="Группа 84"/>
              <p:cNvGrpSpPr/>
              <p:nvPr/>
            </p:nvGrpSpPr>
            <p:grpSpPr>
              <a:xfrm>
                <a:off x="191069" y="1937982"/>
                <a:ext cx="1965277" cy="1992573"/>
                <a:chOff x="191069" y="1937982"/>
                <a:chExt cx="1965277" cy="1992573"/>
              </a:xfrm>
            </p:grpSpPr>
            <p:cxnSp>
              <p:nvCxnSpPr>
                <p:cNvPr id="88" name="Прямая со стрелкой 87"/>
                <p:cNvCxnSpPr/>
                <p:nvPr/>
              </p:nvCxnSpPr>
              <p:spPr>
                <a:xfrm flipV="1">
                  <a:off x="838200" y="1937982"/>
                  <a:ext cx="0" cy="199257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Прямая со стрелкой 88"/>
                <p:cNvCxnSpPr/>
                <p:nvPr/>
              </p:nvCxnSpPr>
              <p:spPr>
                <a:xfrm>
                  <a:off x="191069" y="3370997"/>
                  <a:ext cx="1965277" cy="13648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TextBox 85"/>
              <p:cNvSpPr txBox="1"/>
              <p:nvPr/>
            </p:nvSpPr>
            <p:spPr>
              <a:xfrm>
                <a:off x="580030" y="1779398"/>
                <a:ext cx="300251" cy="36849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у</a:t>
                </a:r>
                <a:endParaRPr lang="ru-RU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926316" y="3384646"/>
                <a:ext cx="284052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х</a:t>
                </a:r>
                <a:endParaRPr lang="ru-RU" dirty="0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640537" y="3370996"/>
              <a:ext cx="45719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4799920" y="1858689"/>
            <a:ext cx="2019299" cy="2151157"/>
            <a:chOff x="191069" y="1779398"/>
            <a:chExt cx="2019299" cy="2151157"/>
          </a:xfrm>
        </p:grpSpPr>
        <p:grpSp>
          <p:nvGrpSpPr>
            <p:cNvPr id="91" name="Группа 90"/>
            <p:cNvGrpSpPr/>
            <p:nvPr/>
          </p:nvGrpSpPr>
          <p:grpSpPr>
            <a:xfrm>
              <a:off x="191069" y="1779398"/>
              <a:ext cx="2019299" cy="2151157"/>
              <a:chOff x="191069" y="1779398"/>
              <a:chExt cx="2019299" cy="2151157"/>
            </a:xfrm>
          </p:grpSpPr>
          <p:grpSp>
            <p:nvGrpSpPr>
              <p:cNvPr id="93" name="Группа 92"/>
              <p:cNvGrpSpPr/>
              <p:nvPr/>
            </p:nvGrpSpPr>
            <p:grpSpPr>
              <a:xfrm>
                <a:off x="191069" y="1937982"/>
                <a:ext cx="1965277" cy="1992573"/>
                <a:chOff x="191069" y="1937982"/>
                <a:chExt cx="1965277" cy="1992573"/>
              </a:xfrm>
            </p:grpSpPr>
            <p:cxnSp>
              <p:nvCxnSpPr>
                <p:cNvPr id="96" name="Прямая со стрелкой 95"/>
                <p:cNvCxnSpPr/>
                <p:nvPr/>
              </p:nvCxnSpPr>
              <p:spPr>
                <a:xfrm flipV="1">
                  <a:off x="838200" y="1937982"/>
                  <a:ext cx="0" cy="199257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Прямая со стрелкой 96"/>
                <p:cNvCxnSpPr/>
                <p:nvPr/>
              </p:nvCxnSpPr>
              <p:spPr>
                <a:xfrm>
                  <a:off x="191069" y="3370997"/>
                  <a:ext cx="1965277" cy="13648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TextBox 93"/>
              <p:cNvSpPr txBox="1"/>
              <p:nvPr/>
            </p:nvSpPr>
            <p:spPr>
              <a:xfrm>
                <a:off x="580030" y="1779398"/>
                <a:ext cx="300251" cy="36849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у</a:t>
                </a:r>
                <a:endParaRPr lang="ru-RU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1926316" y="3384646"/>
                <a:ext cx="284052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х</a:t>
                </a:r>
                <a:endParaRPr lang="ru-RU" dirty="0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640537" y="3370996"/>
              <a:ext cx="45719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2453414" y="1817746"/>
            <a:ext cx="2019299" cy="2151157"/>
            <a:chOff x="191069" y="1779398"/>
            <a:chExt cx="2019299" cy="2151157"/>
          </a:xfrm>
        </p:grpSpPr>
        <p:grpSp>
          <p:nvGrpSpPr>
            <p:cNvPr id="99" name="Группа 98"/>
            <p:cNvGrpSpPr/>
            <p:nvPr/>
          </p:nvGrpSpPr>
          <p:grpSpPr>
            <a:xfrm>
              <a:off x="191069" y="1779398"/>
              <a:ext cx="2019299" cy="2151157"/>
              <a:chOff x="191069" y="1779398"/>
              <a:chExt cx="2019299" cy="2151157"/>
            </a:xfrm>
          </p:grpSpPr>
          <p:grpSp>
            <p:nvGrpSpPr>
              <p:cNvPr id="101" name="Группа 100"/>
              <p:cNvGrpSpPr/>
              <p:nvPr/>
            </p:nvGrpSpPr>
            <p:grpSpPr>
              <a:xfrm>
                <a:off x="191069" y="1937982"/>
                <a:ext cx="1965277" cy="1992573"/>
                <a:chOff x="191069" y="1937982"/>
                <a:chExt cx="1965277" cy="1992573"/>
              </a:xfrm>
            </p:grpSpPr>
            <p:cxnSp>
              <p:nvCxnSpPr>
                <p:cNvPr id="104" name="Прямая со стрелкой 103"/>
                <p:cNvCxnSpPr/>
                <p:nvPr/>
              </p:nvCxnSpPr>
              <p:spPr>
                <a:xfrm flipV="1">
                  <a:off x="838200" y="1937982"/>
                  <a:ext cx="0" cy="199257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Прямая со стрелкой 104"/>
                <p:cNvCxnSpPr/>
                <p:nvPr/>
              </p:nvCxnSpPr>
              <p:spPr>
                <a:xfrm>
                  <a:off x="191069" y="3370997"/>
                  <a:ext cx="1965277" cy="13648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" name="TextBox 101"/>
              <p:cNvSpPr txBox="1"/>
              <p:nvPr/>
            </p:nvSpPr>
            <p:spPr>
              <a:xfrm>
                <a:off x="580030" y="1779398"/>
                <a:ext cx="300251" cy="36849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у</a:t>
                </a:r>
                <a:endParaRPr lang="ru-RU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926316" y="3384646"/>
                <a:ext cx="284052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х</a:t>
                </a:r>
                <a:endParaRPr lang="ru-RU" dirty="0"/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640537" y="3370996"/>
              <a:ext cx="45719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</p:grpSp>
      <p:cxnSp>
        <p:nvCxnSpPr>
          <p:cNvPr id="106" name="Прямая соединительная линия 105"/>
          <p:cNvCxnSpPr/>
          <p:nvPr/>
        </p:nvCxnSpPr>
        <p:spPr>
          <a:xfrm flipV="1">
            <a:off x="365079" y="2415655"/>
            <a:ext cx="1703263" cy="13058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7424382" y="2147888"/>
            <a:ext cx="627797" cy="193484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flipV="1">
            <a:off x="2565779" y="2042934"/>
            <a:ext cx="1078173" cy="17766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4907963" y="2934268"/>
            <a:ext cx="1821036" cy="9582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>
            <a:off x="9575389" y="2415655"/>
            <a:ext cx="1735247" cy="16325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2708231" y="4937933"/>
            <a:ext cx="2121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i="1" dirty="0" smtClean="0"/>
              <a:t>(2)</a:t>
            </a:r>
          </a:p>
          <a:p>
            <a:pPr algn="ctr"/>
            <a:r>
              <a:rPr lang="ru-RU" sz="3200" i="1" dirty="0" smtClean="0"/>
              <a:t>у=</a:t>
            </a:r>
            <a:r>
              <a:rPr lang="ru-RU" sz="3200" i="1" dirty="0" err="1" smtClean="0"/>
              <a:t>кх+в</a:t>
            </a:r>
            <a:r>
              <a:rPr lang="ru-RU" sz="3200" i="1" dirty="0" smtClean="0"/>
              <a:t>, где</a:t>
            </a:r>
          </a:p>
          <a:p>
            <a:pPr algn="ctr"/>
            <a:r>
              <a:rPr lang="ru-RU" sz="3200" i="1" dirty="0" smtClean="0"/>
              <a:t>к</a:t>
            </a:r>
            <a:r>
              <a:rPr lang="en-US" sz="3200" i="1" dirty="0" smtClean="0"/>
              <a:t>&gt;0</a:t>
            </a:r>
            <a:r>
              <a:rPr lang="ru-RU" sz="3200" i="1" dirty="0" smtClean="0"/>
              <a:t>, в</a:t>
            </a:r>
            <a:r>
              <a:rPr lang="en-US" sz="3200" i="1" dirty="0" smtClean="0"/>
              <a:t>&lt;</a:t>
            </a:r>
            <a:r>
              <a:rPr lang="ru-RU" sz="3200" i="1" dirty="0" smtClean="0"/>
              <a:t>0</a:t>
            </a:r>
            <a:endParaRPr lang="ru-RU" sz="3200" i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7263219" y="4942905"/>
            <a:ext cx="2121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i="1" dirty="0" smtClean="0"/>
              <a:t>(4)</a:t>
            </a:r>
          </a:p>
          <a:p>
            <a:pPr algn="ctr"/>
            <a:r>
              <a:rPr lang="ru-RU" sz="3200" i="1" dirty="0" smtClean="0"/>
              <a:t>у=</a:t>
            </a:r>
            <a:r>
              <a:rPr lang="ru-RU" sz="3200" i="1" dirty="0" err="1" smtClean="0"/>
              <a:t>кх+в</a:t>
            </a:r>
            <a:r>
              <a:rPr lang="ru-RU" sz="3200" i="1" dirty="0" smtClean="0"/>
              <a:t>, где</a:t>
            </a:r>
          </a:p>
          <a:p>
            <a:pPr algn="ctr"/>
            <a:r>
              <a:rPr lang="ru-RU" sz="3200" i="1" dirty="0" smtClean="0"/>
              <a:t>к</a:t>
            </a:r>
            <a:r>
              <a:rPr lang="en-US" sz="3200" i="1" dirty="0" smtClean="0"/>
              <a:t>&lt;0</a:t>
            </a:r>
            <a:r>
              <a:rPr lang="ru-RU" sz="3200" i="1" dirty="0" smtClean="0"/>
              <a:t>, в</a:t>
            </a:r>
            <a:r>
              <a:rPr lang="en-US" sz="3200" i="1" dirty="0" smtClean="0"/>
              <a:t>&gt;</a:t>
            </a:r>
            <a:r>
              <a:rPr lang="ru-RU" sz="3200" i="1" dirty="0" smtClean="0"/>
              <a:t>0</a:t>
            </a:r>
            <a:endParaRPr lang="ru-RU" sz="3200" i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433938" y="4934376"/>
            <a:ext cx="2121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i="1" dirty="0"/>
              <a:t>(</a:t>
            </a:r>
            <a:r>
              <a:rPr lang="ru-RU" sz="3200" i="1" dirty="0" smtClean="0"/>
              <a:t>1)</a:t>
            </a:r>
          </a:p>
          <a:p>
            <a:pPr algn="ctr"/>
            <a:r>
              <a:rPr lang="ru-RU" sz="3200" i="1" dirty="0" smtClean="0"/>
              <a:t>у=</a:t>
            </a:r>
            <a:r>
              <a:rPr lang="ru-RU" sz="3200" i="1" dirty="0" err="1" smtClean="0"/>
              <a:t>кх+в</a:t>
            </a:r>
            <a:r>
              <a:rPr lang="ru-RU" sz="3200" i="1" dirty="0" smtClean="0"/>
              <a:t>, где</a:t>
            </a:r>
          </a:p>
          <a:p>
            <a:pPr algn="ctr"/>
            <a:r>
              <a:rPr lang="ru-RU" sz="3200" i="1" dirty="0"/>
              <a:t>к</a:t>
            </a:r>
            <a:r>
              <a:rPr lang="en-US" sz="3200" i="1" dirty="0" smtClean="0"/>
              <a:t>&gt;0</a:t>
            </a:r>
            <a:r>
              <a:rPr lang="ru-RU" sz="3200" i="1" dirty="0" smtClean="0"/>
              <a:t>, в</a:t>
            </a:r>
            <a:r>
              <a:rPr lang="en-US" sz="3200" i="1" dirty="0"/>
              <a:t>&gt;</a:t>
            </a:r>
            <a:r>
              <a:rPr lang="ru-RU" sz="3200" i="1" dirty="0" smtClean="0"/>
              <a:t>0</a:t>
            </a:r>
            <a:endParaRPr lang="ru-RU" sz="3200" i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5042789" y="4934376"/>
            <a:ext cx="2121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i="1" dirty="0" smtClean="0"/>
              <a:t>(3)</a:t>
            </a:r>
          </a:p>
          <a:p>
            <a:pPr algn="ctr"/>
            <a:r>
              <a:rPr lang="ru-RU" sz="3200" i="1" dirty="0" smtClean="0"/>
              <a:t>у=</a:t>
            </a:r>
            <a:r>
              <a:rPr lang="ru-RU" sz="3200" i="1" dirty="0" err="1" smtClean="0"/>
              <a:t>кх+в</a:t>
            </a:r>
            <a:r>
              <a:rPr lang="ru-RU" sz="3200" i="1" dirty="0" smtClean="0"/>
              <a:t>, где</a:t>
            </a:r>
          </a:p>
          <a:p>
            <a:pPr algn="ctr"/>
            <a:r>
              <a:rPr lang="ru-RU" sz="3200" i="1" dirty="0" smtClean="0"/>
              <a:t>к</a:t>
            </a:r>
            <a:r>
              <a:rPr lang="en-US" sz="3200" i="1" dirty="0" smtClean="0"/>
              <a:t>&gt;0</a:t>
            </a:r>
            <a:r>
              <a:rPr lang="ru-RU" sz="3200" i="1" dirty="0" smtClean="0"/>
              <a:t>, в=0</a:t>
            </a:r>
            <a:endParaRPr lang="ru-RU" sz="3200" i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9651640" y="4934376"/>
            <a:ext cx="2121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i="1" dirty="0" smtClean="0"/>
              <a:t>(5)</a:t>
            </a:r>
          </a:p>
          <a:p>
            <a:pPr algn="ctr"/>
            <a:r>
              <a:rPr lang="ru-RU" sz="3200" i="1" dirty="0" smtClean="0"/>
              <a:t>у=</a:t>
            </a:r>
            <a:r>
              <a:rPr lang="ru-RU" sz="3200" i="1" dirty="0" err="1" smtClean="0"/>
              <a:t>кх+в</a:t>
            </a:r>
            <a:r>
              <a:rPr lang="ru-RU" sz="3200" i="1" dirty="0" smtClean="0"/>
              <a:t>, где</a:t>
            </a:r>
          </a:p>
          <a:p>
            <a:pPr algn="ctr"/>
            <a:r>
              <a:rPr lang="ru-RU" sz="3200" i="1" dirty="0" smtClean="0"/>
              <a:t>к</a:t>
            </a:r>
            <a:r>
              <a:rPr lang="en-US" sz="3200" i="1" dirty="0"/>
              <a:t>&lt;</a:t>
            </a:r>
            <a:r>
              <a:rPr lang="en-US" sz="3200" i="1" dirty="0" smtClean="0"/>
              <a:t>0</a:t>
            </a:r>
            <a:r>
              <a:rPr lang="ru-RU" sz="3200" i="1" dirty="0" smtClean="0"/>
              <a:t>, в</a:t>
            </a:r>
            <a:r>
              <a:rPr lang="en-US" sz="3200" i="1" dirty="0" smtClean="0"/>
              <a:t>=</a:t>
            </a:r>
            <a:r>
              <a:rPr lang="ru-RU" sz="3200" i="1" dirty="0" smtClean="0"/>
              <a:t>0</a:t>
            </a:r>
            <a:endParaRPr lang="ru-RU" sz="3200" i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1065867" y="133965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117" name="TextBox 116"/>
          <p:cNvSpPr txBox="1"/>
          <p:nvPr/>
        </p:nvSpPr>
        <p:spPr>
          <a:xfrm>
            <a:off x="10715771" y="133532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18" name="TextBox 117"/>
          <p:cNvSpPr txBox="1"/>
          <p:nvPr/>
        </p:nvSpPr>
        <p:spPr>
          <a:xfrm>
            <a:off x="8197303" y="133532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119" name="TextBox 118"/>
          <p:cNvSpPr txBox="1"/>
          <p:nvPr/>
        </p:nvSpPr>
        <p:spPr>
          <a:xfrm>
            <a:off x="5764837" y="134022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3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643952" y="133965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cxnSp>
        <p:nvCxnSpPr>
          <p:cNvPr id="121" name="Прямая со стрелкой 120"/>
          <p:cNvCxnSpPr/>
          <p:nvPr/>
        </p:nvCxnSpPr>
        <p:spPr>
          <a:xfrm flipV="1">
            <a:off x="1815921" y="3930555"/>
            <a:ext cx="1026454" cy="10038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 flipV="1">
            <a:off x="4188661" y="4009847"/>
            <a:ext cx="1060727" cy="10386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/>
          <p:nvPr/>
        </p:nvCxnSpPr>
        <p:spPr>
          <a:xfrm flipH="1" flipV="1">
            <a:off x="1406025" y="3871617"/>
            <a:ext cx="4358812" cy="10712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8731876" y="4082735"/>
            <a:ext cx="1094704" cy="9657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flipH="1" flipV="1">
            <a:off x="8537461" y="3968903"/>
            <a:ext cx="1842911" cy="10796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4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2132856"/>
            <a:ext cx="10971372" cy="1066800"/>
          </a:xfrm>
        </p:spPr>
        <p:txBody>
          <a:bodyPr/>
          <a:lstStyle/>
          <a:p>
            <a:pPr algn="ctr"/>
            <a:r>
              <a:rPr lang="ru-RU" b="1" dirty="0" smtClean="0"/>
              <a:t>Закрепление полученных знаний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1202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20" y="2492896"/>
            <a:ext cx="10971372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i="1" dirty="0" smtClean="0"/>
              <a:t>Тема урока: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Линейная функция и её график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97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80" y="692696"/>
            <a:ext cx="10971372" cy="10668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Работа с учебником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20" y="2420888"/>
            <a:ext cx="2749768" cy="372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96" y="548680"/>
            <a:ext cx="10971372" cy="1068859"/>
          </a:xfrm>
        </p:spPr>
        <p:txBody>
          <a:bodyPr/>
          <a:lstStyle/>
          <a:p>
            <a:pPr algn="ctr"/>
            <a:r>
              <a:rPr lang="ru-RU" b="1" dirty="0" smtClean="0"/>
              <a:t>№ 314 </a:t>
            </a:r>
            <a:r>
              <a:rPr lang="ru-RU" dirty="0" smtClean="0"/>
              <a:t>(стр. 79)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387" y="1988840"/>
            <a:ext cx="9552189" cy="13036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57636" y="3663789"/>
            <a:ext cx="3619808" cy="468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P=2(x+x-3) =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2(2x-3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)=4x-6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57636" y="4237870"/>
            <a:ext cx="3528392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S=x(x-3)=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х²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-3x</a:t>
            </a:r>
            <a:endParaRPr lang="ru-RU" sz="24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31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96" y="548680"/>
            <a:ext cx="10971372" cy="1068859"/>
          </a:xfrm>
        </p:spPr>
        <p:txBody>
          <a:bodyPr/>
          <a:lstStyle/>
          <a:p>
            <a:pPr algn="ctr"/>
            <a:r>
              <a:rPr lang="ru-RU" b="1" dirty="0" smtClean="0"/>
              <a:t>№ 317 </a:t>
            </a:r>
            <a:r>
              <a:rPr lang="ru-RU" dirty="0" smtClean="0"/>
              <a:t>(стр. 79)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28" y="2348880"/>
            <a:ext cx="10244544" cy="100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96" y="548680"/>
            <a:ext cx="10971372" cy="1068859"/>
          </a:xfrm>
        </p:spPr>
        <p:txBody>
          <a:bodyPr/>
          <a:lstStyle/>
          <a:p>
            <a:pPr algn="ctr"/>
            <a:r>
              <a:rPr lang="ru-RU" b="1" dirty="0" smtClean="0"/>
              <a:t>№ 319 - </a:t>
            </a:r>
            <a:r>
              <a:rPr lang="ru-RU" b="1" dirty="0" err="1" smtClean="0"/>
              <a:t>а,б,в</a:t>
            </a:r>
            <a:r>
              <a:rPr lang="ru-RU" b="1" dirty="0" smtClean="0"/>
              <a:t> </a:t>
            </a:r>
            <a:r>
              <a:rPr lang="ru-RU" dirty="0" smtClean="0"/>
              <a:t>(стр. 79)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956" y="2132856"/>
            <a:ext cx="8484432" cy="181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2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96" y="548680"/>
            <a:ext cx="10971372" cy="1068859"/>
          </a:xfrm>
        </p:spPr>
        <p:txBody>
          <a:bodyPr/>
          <a:lstStyle/>
          <a:p>
            <a:pPr algn="ctr"/>
            <a:r>
              <a:rPr lang="ru-RU" b="1" dirty="0" smtClean="0"/>
              <a:t>№ 322 - </a:t>
            </a:r>
            <a:r>
              <a:rPr lang="ru-RU" b="1" dirty="0" err="1" smtClean="0"/>
              <a:t>а,б</a:t>
            </a:r>
            <a:r>
              <a:rPr lang="ru-RU" b="1" dirty="0" smtClean="0"/>
              <a:t> </a:t>
            </a:r>
            <a:r>
              <a:rPr lang="ru-RU" dirty="0" smtClean="0"/>
              <a:t>(стр. 80)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948" y="2276872"/>
            <a:ext cx="8640959" cy="12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2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12" y="1988840"/>
            <a:ext cx="10971372" cy="1066800"/>
          </a:xfrm>
        </p:spPr>
        <p:txBody>
          <a:bodyPr/>
          <a:lstStyle/>
          <a:p>
            <a:pPr algn="ctr"/>
            <a:r>
              <a:rPr lang="ru-RU" b="1" dirty="0" smtClean="0"/>
              <a:t>Постановка домашнего задания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1585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96" y="836712"/>
            <a:ext cx="10971372" cy="1066800"/>
          </a:xfrm>
        </p:spPr>
        <p:txBody>
          <a:bodyPr/>
          <a:lstStyle/>
          <a:p>
            <a:pPr algn="ctr"/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4942" y="2708920"/>
            <a:ext cx="9721080" cy="237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записи в тетради. </a:t>
            </a:r>
            <a:endParaRPr lang="ru-RU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учебнику: пункт 16 с. 70 – 74 читать,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319(</a:t>
            </a:r>
            <a:r>
              <a:rPr lang="ru-RU" sz="28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ж,з,и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322(</a:t>
            </a:r>
            <a:r>
              <a:rPr lang="ru-RU" sz="2800" b="1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в,г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328</a:t>
            </a:r>
            <a:endParaRPr lang="ru-RU" sz="2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65" flipH="1">
            <a:off x="627391" y="3623529"/>
            <a:ext cx="1855105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5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04" y="1916832"/>
            <a:ext cx="10971372" cy="1066800"/>
          </a:xfrm>
        </p:spPr>
        <p:txBody>
          <a:bodyPr/>
          <a:lstStyle/>
          <a:p>
            <a:pPr algn="ctr"/>
            <a:r>
              <a:rPr lang="ru-RU" b="1" dirty="0" smtClean="0"/>
              <a:t>Рефлексия и подведение итогов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2138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80" y="476672"/>
            <a:ext cx="10971372" cy="1066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 урока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954" y="1628800"/>
            <a:ext cx="10503024" cy="5085184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500" b="1" dirty="0"/>
              <a:t>С какой функцией мы сегодня познакомились?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- Линейная функция.</a:t>
            </a:r>
          </a:p>
          <a:p>
            <a:pPr lvl="0"/>
            <a:r>
              <a:rPr lang="ru-RU" sz="3500" b="1" dirty="0"/>
              <a:t>Какая функция называется линейной?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- Линейной функцией называется функция, которую можно задать формулой вида</a:t>
            </a:r>
            <a:r>
              <a:rPr lang="ru-RU" i="1" dirty="0">
                <a:solidFill>
                  <a:srgbClr val="C00000"/>
                </a:solidFill>
              </a:rPr>
              <a:t> у = </a:t>
            </a:r>
            <a:r>
              <a:rPr lang="ru-RU" i="1" dirty="0" err="1">
                <a:solidFill>
                  <a:srgbClr val="C00000"/>
                </a:solidFill>
              </a:rPr>
              <a:t>кх</a:t>
            </a:r>
            <a:r>
              <a:rPr lang="ru-RU" i="1" dirty="0">
                <a:solidFill>
                  <a:srgbClr val="C00000"/>
                </a:solidFill>
              </a:rPr>
              <a:t> +в</a:t>
            </a:r>
            <a:r>
              <a:rPr lang="ru-RU" dirty="0">
                <a:solidFill>
                  <a:srgbClr val="C00000"/>
                </a:solidFill>
              </a:rPr>
              <a:t>, где </a:t>
            </a:r>
            <a:r>
              <a:rPr lang="ru-RU" i="1" dirty="0">
                <a:solidFill>
                  <a:srgbClr val="C00000"/>
                </a:solidFill>
              </a:rPr>
              <a:t>х</a:t>
            </a:r>
            <a:r>
              <a:rPr lang="ru-RU" dirty="0">
                <a:solidFill>
                  <a:srgbClr val="C00000"/>
                </a:solidFill>
              </a:rPr>
              <a:t> – независимая переменная, </a:t>
            </a:r>
            <a:r>
              <a:rPr lang="ru-RU" i="1" dirty="0">
                <a:solidFill>
                  <a:srgbClr val="C00000"/>
                </a:solidFill>
              </a:rPr>
              <a:t>к</a:t>
            </a:r>
            <a:r>
              <a:rPr lang="ru-RU" dirty="0">
                <a:solidFill>
                  <a:srgbClr val="C00000"/>
                </a:solidFill>
              </a:rPr>
              <a:t> и </a:t>
            </a:r>
            <a:r>
              <a:rPr lang="ru-RU" i="1" dirty="0">
                <a:solidFill>
                  <a:srgbClr val="C00000"/>
                </a:solidFill>
              </a:rPr>
              <a:t>в</a:t>
            </a:r>
            <a:r>
              <a:rPr lang="ru-RU" dirty="0">
                <a:solidFill>
                  <a:srgbClr val="C00000"/>
                </a:solidFill>
              </a:rPr>
              <a:t> – числа.</a:t>
            </a:r>
          </a:p>
          <a:p>
            <a:pPr lvl="0"/>
            <a:r>
              <a:rPr lang="ru-RU" sz="3500" b="1" dirty="0"/>
              <a:t>Какие коэффициенты есть в данной функции и за что они отвечают?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- Коэффициент </a:t>
            </a:r>
            <a:r>
              <a:rPr lang="ru-RU" i="1" dirty="0">
                <a:solidFill>
                  <a:srgbClr val="C00000"/>
                </a:solidFill>
              </a:rPr>
              <a:t>к</a:t>
            </a:r>
            <a:r>
              <a:rPr lang="ru-RU" dirty="0">
                <a:solidFill>
                  <a:srgbClr val="C00000"/>
                </a:solidFill>
              </a:rPr>
              <a:t> – отвечает за угол наклона, </a:t>
            </a:r>
            <a:r>
              <a:rPr lang="ru-RU" i="1" dirty="0">
                <a:solidFill>
                  <a:srgbClr val="C00000"/>
                </a:solidFill>
              </a:rPr>
              <a:t>в</a:t>
            </a:r>
            <a:r>
              <a:rPr lang="ru-RU" dirty="0">
                <a:solidFill>
                  <a:srgbClr val="C00000"/>
                </a:solidFill>
              </a:rPr>
              <a:t> – отвечает за «смещение» по оси </a:t>
            </a:r>
            <a:r>
              <a:rPr lang="ru-RU" i="1" dirty="0">
                <a:solidFill>
                  <a:srgbClr val="C00000"/>
                </a:solidFill>
              </a:rPr>
              <a:t>Ох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48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08920"/>
            <a:ext cx="10971372" cy="1066800"/>
          </a:xfrm>
        </p:spPr>
        <p:txBody>
          <a:bodyPr>
            <a:normAutofit/>
          </a:bodyPr>
          <a:lstStyle/>
          <a:p>
            <a:pPr algn="ctr"/>
            <a:r>
              <a:rPr lang="ru-RU" sz="6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sz="6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846">
            <a:off x="8022572" y="625808"/>
            <a:ext cx="2661352" cy="33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99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3772" y="1988840"/>
            <a:ext cx="10971372" cy="1066800"/>
          </a:xfrm>
        </p:spPr>
        <p:txBody>
          <a:bodyPr/>
          <a:lstStyle/>
          <a:p>
            <a:pPr algn="ctr"/>
            <a:r>
              <a:rPr lang="ru-RU" b="1" dirty="0" smtClean="0"/>
              <a:t>Актуализация знаний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8292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77988" y="404664"/>
            <a:ext cx="4250495" cy="619268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b="1" dirty="0" smtClean="0"/>
              <a:t>Третий </a:t>
            </a:r>
            <a:r>
              <a:rPr lang="ru-RU" sz="4000" b="1" dirty="0"/>
              <a:t>сигнал по радио</a:t>
            </a:r>
            <a:r>
              <a:rPr lang="ru-RU" sz="4000" b="1" dirty="0" smtClean="0"/>
              <a:t>:</a:t>
            </a:r>
          </a:p>
          <a:p>
            <a:pPr marL="0" indent="0">
              <a:buNone/>
            </a:pPr>
            <a:r>
              <a:rPr lang="ru-RU" sz="4000" b="1" dirty="0" smtClean="0"/>
              <a:t>«</a:t>
            </a:r>
            <a:r>
              <a:rPr lang="ru-RU" sz="4000" b="1" dirty="0"/>
              <a:t>Немцы вокруг </a:t>
            </a:r>
            <a:r>
              <a:rPr lang="ru-RU" sz="4000" b="1" dirty="0" smtClean="0"/>
              <a:t>меня,</a:t>
            </a:r>
          </a:p>
          <a:p>
            <a:pPr marL="0" indent="0">
              <a:buNone/>
            </a:pPr>
            <a:r>
              <a:rPr lang="ru-RU" sz="4000" b="1" dirty="0" smtClean="0"/>
              <a:t>Бейте </a:t>
            </a:r>
            <a:r>
              <a:rPr lang="ru-RU" sz="4000" b="1" dirty="0"/>
              <a:t>четыре, </a:t>
            </a:r>
            <a:r>
              <a:rPr lang="ru-RU" sz="4000" b="1" dirty="0" smtClean="0"/>
              <a:t>десять,</a:t>
            </a:r>
          </a:p>
          <a:p>
            <a:pPr marL="0" indent="0">
              <a:buNone/>
            </a:pPr>
            <a:r>
              <a:rPr lang="ru-RU" sz="4000" b="1" dirty="0" smtClean="0"/>
              <a:t>Не </a:t>
            </a:r>
            <a:r>
              <a:rPr lang="ru-RU" sz="4000" b="1" dirty="0"/>
              <a:t>жалейте огня!»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/>
              <a:t>Майор побледнел, </a:t>
            </a:r>
            <a:r>
              <a:rPr lang="ru-RU" sz="4000" b="1" dirty="0" smtClean="0"/>
              <a:t>услышав:</a:t>
            </a:r>
          </a:p>
          <a:p>
            <a:pPr marL="0" indent="0">
              <a:buNone/>
            </a:pPr>
            <a:r>
              <a:rPr lang="ru-RU" sz="4000" b="1" dirty="0" smtClean="0"/>
              <a:t>Четыре</a:t>
            </a:r>
            <a:r>
              <a:rPr lang="ru-RU" sz="4000" b="1" dirty="0"/>
              <a:t>, десять, - как </a:t>
            </a:r>
            <a:r>
              <a:rPr lang="ru-RU" sz="4000" b="1" dirty="0" smtClean="0"/>
              <a:t>раз</a:t>
            </a:r>
          </a:p>
          <a:p>
            <a:pPr marL="0" indent="0">
              <a:buNone/>
            </a:pPr>
            <a:r>
              <a:rPr lang="ru-RU" sz="4000" b="1" dirty="0" smtClean="0"/>
              <a:t>То </a:t>
            </a:r>
            <a:r>
              <a:rPr lang="ru-RU" sz="4000" b="1" dirty="0"/>
              <a:t>место, где его </a:t>
            </a:r>
            <a:r>
              <a:rPr lang="ru-RU" sz="4000" b="1" dirty="0" smtClean="0"/>
              <a:t>Ленька</a:t>
            </a:r>
          </a:p>
          <a:p>
            <a:pPr marL="0" indent="0">
              <a:buNone/>
            </a:pPr>
            <a:r>
              <a:rPr lang="ru-RU" sz="4000" b="1" dirty="0" smtClean="0"/>
              <a:t>Должен </a:t>
            </a:r>
            <a:r>
              <a:rPr lang="ru-RU" sz="4000" b="1" dirty="0"/>
              <a:t>был быть сейчас</a:t>
            </a:r>
            <a:r>
              <a:rPr lang="ru-RU" sz="4000" b="1" dirty="0" smtClean="0"/>
              <a:t>…</a:t>
            </a:r>
          </a:p>
          <a:p>
            <a:pPr marL="0" indent="0">
              <a:buNone/>
            </a:pPr>
            <a:r>
              <a:rPr lang="ru-RU" sz="4000" dirty="0" smtClean="0"/>
              <a:t> </a:t>
            </a:r>
            <a:endParaRPr lang="ru-RU" sz="4000" dirty="0"/>
          </a:p>
          <a:p>
            <a:pPr marL="0" indent="0" algn="ctr">
              <a:buNone/>
            </a:pPr>
            <a:r>
              <a:rPr lang="ru-RU" sz="4000" i="1" dirty="0" smtClean="0"/>
              <a:t>      </a:t>
            </a:r>
            <a:r>
              <a:rPr lang="ru-RU" sz="4000" i="1" dirty="0"/>
              <a:t>К. Симонов. Сын артиллериста</a:t>
            </a:r>
            <a:endParaRPr lang="ru-RU" sz="4000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540" y="1196752"/>
            <a:ext cx="3286100" cy="417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2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68" y="764704"/>
            <a:ext cx="9394635" cy="558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04" y="1916832"/>
            <a:ext cx="10971372" cy="1066800"/>
          </a:xfrm>
        </p:spPr>
        <p:txBody>
          <a:bodyPr/>
          <a:lstStyle/>
          <a:p>
            <a:pPr algn="ctr"/>
            <a:r>
              <a:rPr lang="ru-RU" b="1" dirty="0" smtClean="0"/>
              <a:t>Повторение опорных знаний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5233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04" y="1052736"/>
            <a:ext cx="10971372" cy="10668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Давайте вспомним!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www.edu54.ru/sites/default/files/images/2010/12/7f9a9e67738bcd540e02263943c3610ea5fd1f1b.previe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684" y="2564904"/>
            <a:ext cx="4131612" cy="312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11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796" y="908720"/>
            <a:ext cx="10971372" cy="54864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Что называют функцией?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5C0000"/>
                </a:solidFill>
              </a:rPr>
              <a:t>-Функцией </a:t>
            </a:r>
            <a:r>
              <a:rPr lang="ru-RU" sz="3600" dirty="0">
                <a:solidFill>
                  <a:srgbClr val="5C0000"/>
                </a:solidFill>
              </a:rPr>
              <a:t>называется такая зависимость одной переменной от другой, при которой каждому значению независимой переменной соответствует единственное значение зависимой переменной</a:t>
            </a:r>
            <a:r>
              <a:rPr lang="ru-RU" sz="3600" dirty="0" smtClean="0">
                <a:solidFill>
                  <a:srgbClr val="5C0000"/>
                </a:solidFill>
              </a:rPr>
              <a:t>.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Как еще мы можем назвать функцию?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5C0000"/>
                </a:solidFill>
              </a:rPr>
              <a:t>-Функциональная зависимость</a:t>
            </a:r>
            <a:endParaRPr lang="ru-RU" sz="3600" dirty="0">
              <a:solidFill>
                <a:srgbClr val="5C0000"/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5516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8276" y="620688"/>
            <a:ext cx="12097344" cy="1066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Какие из приведённых рисунков не являются графиками функций?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01" y="2084648"/>
            <a:ext cx="2088232" cy="2309888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95" y="4390869"/>
            <a:ext cx="2264209" cy="216024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776" y="1929473"/>
            <a:ext cx="2520280" cy="2161892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690" y="4390869"/>
            <a:ext cx="2237292" cy="232460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778" y="1929473"/>
            <a:ext cx="2498247" cy="2356167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606" y="4313681"/>
            <a:ext cx="2690592" cy="2314615"/>
          </a:xfrm>
          <a:prstGeom prst="rect">
            <a:avLst/>
          </a:prstGeom>
        </p:spPr>
      </p:pic>
      <p:sp>
        <p:nvSpPr>
          <p:cNvPr id="62" name="Блок-схема: узел суммирования 61"/>
          <p:cNvSpPr/>
          <p:nvPr/>
        </p:nvSpPr>
        <p:spPr>
          <a:xfrm>
            <a:off x="4130254" y="2134291"/>
            <a:ext cx="2298103" cy="1995423"/>
          </a:xfrm>
          <a:prstGeom prst="flowChartSummingJunction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узел суммирования 63"/>
          <p:cNvSpPr/>
          <p:nvPr/>
        </p:nvSpPr>
        <p:spPr>
          <a:xfrm>
            <a:off x="7771484" y="2095942"/>
            <a:ext cx="2298103" cy="1995423"/>
          </a:xfrm>
          <a:prstGeom prst="flowChartSummingJunction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43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4" grpId="0" animBg="1"/>
    </p:bldLst>
  </p:timing>
</p:sld>
</file>

<file path=ppt/theme/theme1.xml><?xml version="1.0" encoding="utf-8"?>
<a:theme xmlns:a="http://schemas.openxmlformats.org/drawingml/2006/main" name="Маркетинг 16:9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666147_TF02801084.potx" id="{C1AE67EC-C237-4F06-A8CE-74B0880EE6A9}" vid="{EDA79D50-06F2-4F43-8B9F-E687A83B5943}"/>
    </a:ext>
  </a:extLst>
</a:theme>
</file>

<file path=ppt/theme/theme2.xml><?xml version="1.0" encoding="utf-8"?>
<a:theme xmlns:a="http://schemas.openxmlformats.org/drawingml/2006/main" name="Тема Offic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AACE6D-8EB6-447A-8DFD-C2C0C52916AC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40262f94-9f35-4ac3-9a90-690165a166b7"/>
    <ds:schemaRef ds:uri="a4f35948-e619-41b3-aa29-22878b09cfd2"/>
  </ds:schemaRefs>
</ds:datastoreItem>
</file>

<file path=customXml/itemProps2.xml><?xml version="1.0" encoding="utf-8"?>
<ds:datastoreItem xmlns:ds="http://schemas.openxmlformats.org/officeDocument/2006/customXml" ds:itemID="{7F9B8BCC-BF24-4800-92E1-9F891BBB27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CB2C71-1ED8-4540-B003-293B5E75C7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бизнеса и маркетинга в оформлении со стеклянным небоскребом (широкоэкранный формат)</Template>
  <TotalTime>218</TotalTime>
  <Words>739</Words>
  <Application>Microsoft Office PowerPoint</Application>
  <PresentationFormat>Произвольный</PresentationFormat>
  <Paragraphs>165</Paragraphs>
  <Slides>29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Corbel</vt:lpstr>
      <vt:lpstr>Times New Roman</vt:lpstr>
      <vt:lpstr>Маркетинг 16:9</vt:lpstr>
      <vt:lpstr>Линейная функция и её график  Макарычев Ю.Н. Алгебра -7</vt:lpstr>
      <vt:lpstr>Тема урока: Линейная функция и её график </vt:lpstr>
      <vt:lpstr>Актуализация знаний</vt:lpstr>
      <vt:lpstr>Презентация PowerPoint</vt:lpstr>
      <vt:lpstr>Презентация PowerPoint</vt:lpstr>
      <vt:lpstr>Повторение опорных знаний</vt:lpstr>
      <vt:lpstr>Давайте вспомним!</vt:lpstr>
      <vt:lpstr>Презентация PowerPoint</vt:lpstr>
      <vt:lpstr>Какие из приведённых рисунков не являются графиками функций?</vt:lpstr>
      <vt:lpstr>Презентация PowerPoint</vt:lpstr>
      <vt:lpstr>Изучение нового материала</vt:lpstr>
      <vt:lpstr>На шоссе расположены пункты А и В удаленные друг от друга на 20 км.  Мотоциклист выехал из пункта В в направлении, противоположном А, со скоростью 50 км/ч.  За t ч мотоциклист проедет 50t км и будет находиться от А на расстоянии 50t + 20км.  Если расстояние обозначить буквой s расстояние от мотоциклиста до пункта А, то зависимость этого расстояния от времени можно выразить формулой   </vt:lpstr>
      <vt:lpstr>у=3х+5</vt:lpstr>
      <vt:lpstr>Определение</vt:lpstr>
      <vt:lpstr>Презентация PowerPoint</vt:lpstr>
      <vt:lpstr>График линейной функции у=ах+b в зависимости от числа b</vt:lpstr>
      <vt:lpstr>Презентация PowerPoint</vt:lpstr>
      <vt:lpstr>Сопоставьте данные графики и функции</vt:lpstr>
      <vt:lpstr>Закрепление полученных знаний</vt:lpstr>
      <vt:lpstr>Работа с учебником</vt:lpstr>
      <vt:lpstr>№ 314 (стр. 79)</vt:lpstr>
      <vt:lpstr>№ 317 (стр. 79)</vt:lpstr>
      <vt:lpstr>№ 319 - а,б,в (стр. 79)</vt:lpstr>
      <vt:lpstr>№ 322 - а,б (стр. 80)</vt:lpstr>
      <vt:lpstr>Постановка домашнего задания</vt:lpstr>
      <vt:lpstr>Домашнее задание</vt:lpstr>
      <vt:lpstr>Рефлексия и подведение итогов</vt:lpstr>
      <vt:lpstr>Подведение итогов урока</vt:lpstr>
      <vt:lpstr>Спасибо за урок!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Линейная функция и её график  Макарычев Ю.Н. Алгебра -7</dc:title>
  <dc:creator>User</dc:creator>
  <cp:lastModifiedBy>1</cp:lastModifiedBy>
  <cp:revision>17</cp:revision>
  <dcterms:created xsi:type="dcterms:W3CDTF">2018-03-15T12:24:54Z</dcterms:created>
  <dcterms:modified xsi:type="dcterms:W3CDTF">2020-12-06T14:52:45Z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