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7" r:id="rId3"/>
    <p:sldId id="278" r:id="rId4"/>
    <p:sldId id="257" r:id="rId5"/>
    <p:sldId id="267" r:id="rId6"/>
    <p:sldId id="268" r:id="rId7"/>
    <p:sldId id="269" r:id="rId8"/>
    <p:sldId id="266" r:id="rId9"/>
    <p:sldId id="262" r:id="rId10"/>
    <p:sldId id="263" r:id="rId11"/>
    <p:sldId id="264" r:id="rId12"/>
    <p:sldId id="265" r:id="rId13"/>
    <p:sldId id="276" r:id="rId14"/>
    <p:sldId id="270" r:id="rId15"/>
    <p:sldId id="271" r:id="rId16"/>
    <p:sldId id="275" r:id="rId17"/>
    <p:sldId id="272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23740-9142-422D-8730-AD2CAAD6A51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AEB601-8620-4942-A694-95D23851E877}">
      <dgm:prSet/>
      <dgm:spPr/>
      <dgm:t>
        <a:bodyPr/>
        <a:lstStyle/>
        <a:p>
          <a:pPr rtl="0"/>
          <a:r>
            <a:rPr lang="ru-RU" dirty="0" smtClean="0"/>
            <a:t>Проект «Математика в наших семьях»</a:t>
          </a:r>
          <a:endParaRPr lang="ru-RU" dirty="0"/>
        </a:p>
      </dgm:t>
    </dgm:pt>
    <dgm:pt modelId="{72846987-D13B-464D-B2F2-68D7836D05F1}" type="parTrans" cxnId="{152653CD-7063-46E9-BF84-C808C36393AB}">
      <dgm:prSet/>
      <dgm:spPr/>
      <dgm:t>
        <a:bodyPr/>
        <a:lstStyle/>
        <a:p>
          <a:endParaRPr lang="ru-RU"/>
        </a:p>
      </dgm:t>
    </dgm:pt>
    <dgm:pt modelId="{C616F211-E4A4-4DB5-AFD4-DE3A5100EBB0}" type="sibTrans" cxnId="{152653CD-7063-46E9-BF84-C808C36393AB}">
      <dgm:prSet/>
      <dgm:spPr/>
      <dgm:t>
        <a:bodyPr/>
        <a:lstStyle/>
        <a:p>
          <a:endParaRPr lang="ru-RU"/>
        </a:p>
      </dgm:t>
    </dgm:pt>
    <dgm:pt modelId="{57C926BD-6F66-4AA6-AA52-8FF6D8581EC2}" type="pres">
      <dgm:prSet presAssocID="{28B23740-9142-422D-8730-AD2CAAD6A51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EFDF8A-71C2-4E1C-8D6A-FF5B7C571CC9}" type="pres">
      <dgm:prSet presAssocID="{95AEB601-8620-4942-A694-95D23851E87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11011C-B0C1-415A-90E7-3D0248436AB9}" type="presOf" srcId="{28B23740-9142-422D-8730-AD2CAAD6A513}" destId="{57C926BD-6F66-4AA6-AA52-8FF6D8581EC2}" srcOrd="0" destOrd="0" presId="urn:microsoft.com/office/officeart/2005/8/layout/hList6"/>
    <dgm:cxn modelId="{210C54F7-2CC8-4403-8C42-6E534898E2D3}" type="presOf" srcId="{95AEB601-8620-4942-A694-95D23851E877}" destId="{DAEFDF8A-71C2-4E1C-8D6A-FF5B7C571CC9}" srcOrd="0" destOrd="0" presId="urn:microsoft.com/office/officeart/2005/8/layout/hList6"/>
    <dgm:cxn modelId="{152653CD-7063-46E9-BF84-C808C36393AB}" srcId="{28B23740-9142-422D-8730-AD2CAAD6A513}" destId="{95AEB601-8620-4942-A694-95D23851E877}" srcOrd="0" destOrd="0" parTransId="{72846987-D13B-464D-B2F2-68D7836D05F1}" sibTransId="{C616F211-E4A4-4DB5-AFD4-DE3A5100EBB0}"/>
    <dgm:cxn modelId="{FEA90D98-619C-475A-B7C7-FE5C48769A2C}" type="presParOf" srcId="{57C926BD-6F66-4AA6-AA52-8FF6D8581EC2}" destId="{DAEFDF8A-71C2-4E1C-8D6A-FF5B7C571CC9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A778E6-93FF-4AFA-BF4C-4A7CB1C42FA7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BDF55497-9F5A-475A-AC5C-F75A6E2A5CA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7F7F94FD-FACD-4D3F-8D6A-509D2BE2E8D4}" type="parTrans" cxnId="{3447D33C-A98E-47CF-9285-998C024C0852}">
      <dgm:prSet/>
      <dgm:spPr/>
      <dgm:t>
        <a:bodyPr/>
        <a:lstStyle/>
        <a:p>
          <a:endParaRPr lang="ru-RU"/>
        </a:p>
      </dgm:t>
    </dgm:pt>
    <dgm:pt modelId="{DC7DF5BB-B38D-42F9-976D-E30DEA0C0D77}" type="sibTrans" cxnId="{3447D33C-A98E-47CF-9285-998C024C0852}">
      <dgm:prSet/>
      <dgm:spPr/>
      <dgm:t>
        <a:bodyPr/>
        <a:lstStyle/>
        <a:p>
          <a:endParaRPr lang="ru-RU"/>
        </a:p>
      </dgm:t>
    </dgm:pt>
    <dgm:pt modelId="{A9116B1A-2679-4A5C-B2D3-5632455E9849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A66C54F-8475-498B-8E64-D2721549C784}" type="parTrans" cxnId="{7910B009-BDE0-44B2-A774-02C608EED231}">
      <dgm:prSet/>
      <dgm:spPr/>
      <dgm:t>
        <a:bodyPr/>
        <a:lstStyle/>
        <a:p>
          <a:endParaRPr lang="ru-RU"/>
        </a:p>
      </dgm:t>
    </dgm:pt>
    <dgm:pt modelId="{F1655D27-444F-46E8-B51A-E7B86904F307}" type="sibTrans" cxnId="{7910B009-BDE0-44B2-A774-02C608EED231}">
      <dgm:prSet/>
      <dgm:spPr/>
      <dgm:t>
        <a:bodyPr/>
        <a:lstStyle/>
        <a:p>
          <a:endParaRPr lang="ru-RU"/>
        </a:p>
      </dgm:t>
    </dgm:pt>
    <dgm:pt modelId="{7091543D-6266-49E1-A374-CDBD65CFA923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492718A4-B5D8-4F0D-BA8D-B4B82E754D93}" type="parTrans" cxnId="{8245B333-4CD7-4B17-8C26-5945639BCBB9}">
      <dgm:prSet/>
      <dgm:spPr/>
      <dgm:t>
        <a:bodyPr/>
        <a:lstStyle/>
        <a:p>
          <a:endParaRPr lang="ru-RU"/>
        </a:p>
      </dgm:t>
    </dgm:pt>
    <dgm:pt modelId="{0AD5DA0E-8400-422A-8FCC-8095E1A5EB0C}" type="sibTrans" cxnId="{8245B333-4CD7-4B17-8C26-5945639BCBB9}">
      <dgm:prSet/>
      <dgm:spPr/>
      <dgm:t>
        <a:bodyPr/>
        <a:lstStyle/>
        <a:p>
          <a:endParaRPr lang="ru-RU"/>
        </a:p>
      </dgm:t>
    </dgm:pt>
    <dgm:pt modelId="{BAFADD89-FBB6-4C20-BDA5-10680FB9B7CD}" type="pres">
      <dgm:prSet presAssocID="{1EA778E6-93FF-4AFA-BF4C-4A7CB1C42FA7}" presName="linearFlow" presStyleCnt="0">
        <dgm:presLayoutVars>
          <dgm:dir/>
          <dgm:resizeHandles val="exact"/>
        </dgm:presLayoutVars>
      </dgm:prSet>
      <dgm:spPr/>
    </dgm:pt>
    <dgm:pt modelId="{10A78582-94FD-4AF2-8297-35DF5CA41762}" type="pres">
      <dgm:prSet presAssocID="{BDF55497-9F5A-475A-AC5C-F75A6E2A5CA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BBBD2-EC33-4AA3-9635-8C6EA7AF6A48}" type="pres">
      <dgm:prSet presAssocID="{DC7DF5BB-B38D-42F9-976D-E30DEA0C0D77}" presName="spacerL" presStyleCnt="0"/>
      <dgm:spPr/>
    </dgm:pt>
    <dgm:pt modelId="{092932A8-F7E3-4BD1-A5EE-A5DDE43F8287}" type="pres">
      <dgm:prSet presAssocID="{DC7DF5BB-B38D-42F9-976D-E30DEA0C0D77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1B7B573-EC2C-4E91-80D9-7A20A1CE184D}" type="pres">
      <dgm:prSet presAssocID="{DC7DF5BB-B38D-42F9-976D-E30DEA0C0D77}" presName="spacerR" presStyleCnt="0"/>
      <dgm:spPr/>
    </dgm:pt>
    <dgm:pt modelId="{FE24A228-61EB-4255-B58E-F873471BD5FB}" type="pres">
      <dgm:prSet presAssocID="{A9116B1A-2679-4A5C-B2D3-5632455E98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150CB-5F56-41B1-B6D3-27A32C91C64C}" type="pres">
      <dgm:prSet presAssocID="{F1655D27-444F-46E8-B51A-E7B86904F307}" presName="spacerL" presStyleCnt="0"/>
      <dgm:spPr/>
    </dgm:pt>
    <dgm:pt modelId="{345DC580-44E3-4DB8-901D-2A4B5F426D70}" type="pres">
      <dgm:prSet presAssocID="{F1655D27-444F-46E8-B51A-E7B86904F307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BE22674-E785-4FE3-8C57-B2F09B7F73C2}" type="pres">
      <dgm:prSet presAssocID="{F1655D27-444F-46E8-B51A-E7B86904F307}" presName="spacerR" presStyleCnt="0"/>
      <dgm:spPr/>
    </dgm:pt>
    <dgm:pt modelId="{0414014E-A79E-4EAA-82C4-23793C0AC1B7}" type="pres">
      <dgm:prSet presAssocID="{7091543D-6266-49E1-A374-CDBD65CFA9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45B333-4CD7-4B17-8C26-5945639BCBB9}" srcId="{1EA778E6-93FF-4AFA-BF4C-4A7CB1C42FA7}" destId="{7091543D-6266-49E1-A374-CDBD65CFA923}" srcOrd="2" destOrd="0" parTransId="{492718A4-B5D8-4F0D-BA8D-B4B82E754D93}" sibTransId="{0AD5DA0E-8400-422A-8FCC-8095E1A5EB0C}"/>
    <dgm:cxn modelId="{05DE9538-9AC6-4F11-B978-35DCDD5E2E0E}" type="presOf" srcId="{DC7DF5BB-B38D-42F9-976D-E30DEA0C0D77}" destId="{092932A8-F7E3-4BD1-A5EE-A5DDE43F8287}" srcOrd="0" destOrd="0" presId="urn:microsoft.com/office/officeart/2005/8/layout/equation1"/>
    <dgm:cxn modelId="{FB695C0D-A6C6-4EB5-B97F-D8482FAC8004}" type="presOf" srcId="{A9116B1A-2679-4A5C-B2D3-5632455E9849}" destId="{FE24A228-61EB-4255-B58E-F873471BD5FB}" srcOrd="0" destOrd="0" presId="urn:microsoft.com/office/officeart/2005/8/layout/equation1"/>
    <dgm:cxn modelId="{7910B009-BDE0-44B2-A774-02C608EED231}" srcId="{1EA778E6-93FF-4AFA-BF4C-4A7CB1C42FA7}" destId="{A9116B1A-2679-4A5C-B2D3-5632455E9849}" srcOrd="1" destOrd="0" parTransId="{3A66C54F-8475-498B-8E64-D2721549C784}" sibTransId="{F1655D27-444F-46E8-B51A-E7B86904F307}"/>
    <dgm:cxn modelId="{BB9B0BFD-D0B1-4035-AC6D-4C7CC43FAB06}" type="presOf" srcId="{1EA778E6-93FF-4AFA-BF4C-4A7CB1C42FA7}" destId="{BAFADD89-FBB6-4C20-BDA5-10680FB9B7CD}" srcOrd="0" destOrd="0" presId="urn:microsoft.com/office/officeart/2005/8/layout/equation1"/>
    <dgm:cxn modelId="{2D9AF8D6-D119-4EC3-99A0-4F0139452CA2}" type="presOf" srcId="{7091543D-6266-49E1-A374-CDBD65CFA923}" destId="{0414014E-A79E-4EAA-82C4-23793C0AC1B7}" srcOrd="0" destOrd="0" presId="urn:microsoft.com/office/officeart/2005/8/layout/equation1"/>
    <dgm:cxn modelId="{19DE7578-E489-4F5F-A3CA-78F438226946}" type="presOf" srcId="{F1655D27-444F-46E8-B51A-E7B86904F307}" destId="{345DC580-44E3-4DB8-901D-2A4B5F426D70}" srcOrd="0" destOrd="0" presId="urn:microsoft.com/office/officeart/2005/8/layout/equation1"/>
    <dgm:cxn modelId="{3447D33C-A98E-47CF-9285-998C024C0852}" srcId="{1EA778E6-93FF-4AFA-BF4C-4A7CB1C42FA7}" destId="{BDF55497-9F5A-475A-AC5C-F75A6E2A5CA1}" srcOrd="0" destOrd="0" parTransId="{7F7F94FD-FACD-4D3F-8D6A-509D2BE2E8D4}" sibTransId="{DC7DF5BB-B38D-42F9-976D-E30DEA0C0D77}"/>
    <dgm:cxn modelId="{E6B8A86B-7E04-4C15-B188-1C0FD4A86BCC}" type="presOf" srcId="{BDF55497-9F5A-475A-AC5C-F75A6E2A5CA1}" destId="{10A78582-94FD-4AF2-8297-35DF5CA41762}" srcOrd="0" destOrd="0" presId="urn:microsoft.com/office/officeart/2005/8/layout/equation1"/>
    <dgm:cxn modelId="{1A397BC1-7B54-486B-8F0F-78E0636DD328}" type="presParOf" srcId="{BAFADD89-FBB6-4C20-BDA5-10680FB9B7CD}" destId="{10A78582-94FD-4AF2-8297-35DF5CA41762}" srcOrd="0" destOrd="0" presId="urn:microsoft.com/office/officeart/2005/8/layout/equation1"/>
    <dgm:cxn modelId="{EB57B0E8-6B53-4B1D-B927-2A3CC96C419D}" type="presParOf" srcId="{BAFADD89-FBB6-4C20-BDA5-10680FB9B7CD}" destId="{7A9BBBD2-EC33-4AA3-9635-8C6EA7AF6A48}" srcOrd="1" destOrd="0" presId="urn:microsoft.com/office/officeart/2005/8/layout/equation1"/>
    <dgm:cxn modelId="{413BA9DE-0438-40B1-A4F1-1F57AD8C47F8}" type="presParOf" srcId="{BAFADD89-FBB6-4C20-BDA5-10680FB9B7CD}" destId="{092932A8-F7E3-4BD1-A5EE-A5DDE43F8287}" srcOrd="2" destOrd="0" presId="urn:microsoft.com/office/officeart/2005/8/layout/equation1"/>
    <dgm:cxn modelId="{562121C7-7DE4-4C85-A101-00E698D5FBAD}" type="presParOf" srcId="{BAFADD89-FBB6-4C20-BDA5-10680FB9B7CD}" destId="{C1B7B573-EC2C-4E91-80D9-7A20A1CE184D}" srcOrd="3" destOrd="0" presId="urn:microsoft.com/office/officeart/2005/8/layout/equation1"/>
    <dgm:cxn modelId="{9899A6A1-F843-4D38-96FC-DBF248B3786A}" type="presParOf" srcId="{BAFADD89-FBB6-4C20-BDA5-10680FB9B7CD}" destId="{FE24A228-61EB-4255-B58E-F873471BD5FB}" srcOrd="4" destOrd="0" presId="urn:microsoft.com/office/officeart/2005/8/layout/equation1"/>
    <dgm:cxn modelId="{5D0B0AB4-C78E-467A-B00D-BF0D39D32FC7}" type="presParOf" srcId="{BAFADD89-FBB6-4C20-BDA5-10680FB9B7CD}" destId="{19A150CB-5F56-41B1-B6D3-27A32C91C64C}" srcOrd="5" destOrd="0" presId="urn:microsoft.com/office/officeart/2005/8/layout/equation1"/>
    <dgm:cxn modelId="{97C82175-A401-447D-ABA6-58B5EA993C35}" type="presParOf" srcId="{BAFADD89-FBB6-4C20-BDA5-10680FB9B7CD}" destId="{345DC580-44E3-4DB8-901D-2A4B5F426D70}" srcOrd="6" destOrd="0" presId="urn:microsoft.com/office/officeart/2005/8/layout/equation1"/>
    <dgm:cxn modelId="{4B2C9063-16E4-49FA-BCEA-6FA7F8D01276}" type="presParOf" srcId="{BAFADD89-FBB6-4C20-BDA5-10680FB9B7CD}" destId="{8BE22674-E785-4FE3-8C57-B2F09B7F73C2}" srcOrd="7" destOrd="0" presId="urn:microsoft.com/office/officeart/2005/8/layout/equation1"/>
    <dgm:cxn modelId="{DA4C6092-96E6-4262-8631-7C4112D20A83}" type="presParOf" srcId="{BAFADD89-FBB6-4C20-BDA5-10680FB9B7CD}" destId="{0414014E-A79E-4EAA-82C4-23793C0AC1B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5F58B5-DFFD-458B-A1D5-22A56B4C64C6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4652B9AF-3E43-462E-9776-E9A6BA7500F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B731504-7242-41ED-8461-6F7379B28829}" type="parTrans" cxnId="{2B312E06-F54D-4D93-9491-EF1129D71779}">
      <dgm:prSet/>
      <dgm:spPr/>
      <dgm:t>
        <a:bodyPr/>
        <a:lstStyle/>
        <a:p>
          <a:endParaRPr lang="ru-RU"/>
        </a:p>
      </dgm:t>
    </dgm:pt>
    <dgm:pt modelId="{B6F5FFD2-23D5-4851-A5EB-5F634E8C313D}" type="sibTrans" cxnId="{2B312E06-F54D-4D93-9491-EF1129D71779}">
      <dgm:prSet/>
      <dgm:spPr/>
      <dgm:t>
        <a:bodyPr/>
        <a:lstStyle/>
        <a:p>
          <a:endParaRPr lang="ru-RU"/>
        </a:p>
      </dgm:t>
    </dgm:pt>
    <dgm:pt modelId="{155791F9-0F83-4B7F-9494-79BE3728D21D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C255939C-212E-468E-9E66-72101EB36C94}" type="parTrans" cxnId="{494AB029-835A-4F06-AEA3-D3FB5A8A9283}">
      <dgm:prSet/>
      <dgm:spPr/>
      <dgm:t>
        <a:bodyPr/>
        <a:lstStyle/>
        <a:p>
          <a:endParaRPr lang="ru-RU"/>
        </a:p>
      </dgm:t>
    </dgm:pt>
    <dgm:pt modelId="{A9549B3A-1639-469E-B024-7A9686CE1D82}" type="sibTrans" cxnId="{494AB029-835A-4F06-AEA3-D3FB5A8A9283}">
      <dgm:prSet/>
      <dgm:spPr/>
      <dgm:t>
        <a:bodyPr/>
        <a:lstStyle/>
        <a:p>
          <a:endParaRPr lang="ru-RU"/>
        </a:p>
      </dgm:t>
    </dgm:pt>
    <dgm:pt modelId="{6CD732DC-5B0F-4812-8ED4-F87ACBBF1CF8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49FAB7E6-037C-4EA6-BB5F-95DA63969A18}" type="parTrans" cxnId="{DEA1D301-30BF-4732-A8B8-8483B6128F04}">
      <dgm:prSet/>
      <dgm:spPr/>
      <dgm:t>
        <a:bodyPr/>
        <a:lstStyle/>
        <a:p>
          <a:endParaRPr lang="ru-RU"/>
        </a:p>
      </dgm:t>
    </dgm:pt>
    <dgm:pt modelId="{86C48AA4-A807-459D-8AA5-854268C17977}" type="sibTrans" cxnId="{DEA1D301-30BF-4732-A8B8-8483B6128F04}">
      <dgm:prSet/>
      <dgm:spPr/>
      <dgm:t>
        <a:bodyPr/>
        <a:lstStyle/>
        <a:p>
          <a:endParaRPr lang="ru-RU"/>
        </a:p>
      </dgm:t>
    </dgm:pt>
    <dgm:pt modelId="{55C4EFE6-13AC-4B49-8DFB-EF7DE107AD41}" type="pres">
      <dgm:prSet presAssocID="{3F5F58B5-DFFD-458B-A1D5-22A56B4C64C6}" presName="linearFlow" presStyleCnt="0">
        <dgm:presLayoutVars>
          <dgm:dir/>
          <dgm:resizeHandles val="exact"/>
        </dgm:presLayoutVars>
      </dgm:prSet>
      <dgm:spPr/>
    </dgm:pt>
    <dgm:pt modelId="{D0E5381A-CF01-4BAD-A22E-A70A62FEC83A}" type="pres">
      <dgm:prSet presAssocID="{4652B9AF-3E43-462E-9776-E9A6BA7500F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B0844-4703-4C83-BAE0-E3DD0F358450}" type="pres">
      <dgm:prSet presAssocID="{B6F5FFD2-23D5-4851-A5EB-5F634E8C313D}" presName="spacerL" presStyleCnt="0"/>
      <dgm:spPr/>
    </dgm:pt>
    <dgm:pt modelId="{1815D5F4-C70A-471E-9473-A6E915E80570}" type="pres">
      <dgm:prSet presAssocID="{B6F5FFD2-23D5-4851-A5EB-5F634E8C313D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5F12158-2BEB-4A43-93FC-85CEA031B0D9}" type="pres">
      <dgm:prSet presAssocID="{B6F5FFD2-23D5-4851-A5EB-5F634E8C313D}" presName="spacerR" presStyleCnt="0"/>
      <dgm:spPr/>
    </dgm:pt>
    <dgm:pt modelId="{EEE917B5-A521-4DD9-94F6-C05B6799BFED}" type="pres">
      <dgm:prSet presAssocID="{155791F9-0F83-4B7F-9494-79BE3728D2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C92BE7-29E5-4DE0-A0B0-F3ECAB7867AA}" type="pres">
      <dgm:prSet presAssocID="{A9549B3A-1639-469E-B024-7A9686CE1D82}" presName="spacerL" presStyleCnt="0"/>
      <dgm:spPr/>
    </dgm:pt>
    <dgm:pt modelId="{C5FB0190-E817-4B7A-ADA3-313847A3E90A}" type="pres">
      <dgm:prSet presAssocID="{A9549B3A-1639-469E-B024-7A9686CE1D8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526E27E-415F-487D-8B9B-C42C6C1B6C7E}" type="pres">
      <dgm:prSet presAssocID="{A9549B3A-1639-469E-B024-7A9686CE1D82}" presName="spacerR" presStyleCnt="0"/>
      <dgm:spPr/>
    </dgm:pt>
    <dgm:pt modelId="{4E0EC0A9-091C-41BF-A6DB-EC56BF1E90BE}" type="pres">
      <dgm:prSet presAssocID="{6CD732DC-5B0F-4812-8ED4-F87ACBBF1CF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F67446-BFFB-4BC3-945C-B6CABF441404}" type="presOf" srcId="{155791F9-0F83-4B7F-9494-79BE3728D21D}" destId="{EEE917B5-A521-4DD9-94F6-C05B6799BFED}" srcOrd="0" destOrd="0" presId="urn:microsoft.com/office/officeart/2005/8/layout/equation1"/>
    <dgm:cxn modelId="{2B312E06-F54D-4D93-9491-EF1129D71779}" srcId="{3F5F58B5-DFFD-458B-A1D5-22A56B4C64C6}" destId="{4652B9AF-3E43-462E-9776-E9A6BA7500F9}" srcOrd="0" destOrd="0" parTransId="{EB731504-7242-41ED-8461-6F7379B28829}" sibTransId="{B6F5FFD2-23D5-4851-A5EB-5F634E8C313D}"/>
    <dgm:cxn modelId="{494AB029-835A-4F06-AEA3-D3FB5A8A9283}" srcId="{3F5F58B5-DFFD-458B-A1D5-22A56B4C64C6}" destId="{155791F9-0F83-4B7F-9494-79BE3728D21D}" srcOrd="1" destOrd="0" parTransId="{C255939C-212E-468E-9E66-72101EB36C94}" sibTransId="{A9549B3A-1639-469E-B024-7A9686CE1D82}"/>
    <dgm:cxn modelId="{33C5C662-94A3-4DED-9F68-2999EDF136CF}" type="presOf" srcId="{A9549B3A-1639-469E-B024-7A9686CE1D82}" destId="{C5FB0190-E817-4B7A-ADA3-313847A3E90A}" srcOrd="0" destOrd="0" presId="urn:microsoft.com/office/officeart/2005/8/layout/equation1"/>
    <dgm:cxn modelId="{1519730A-FA84-486F-AE29-4C2A07390288}" type="presOf" srcId="{B6F5FFD2-23D5-4851-A5EB-5F634E8C313D}" destId="{1815D5F4-C70A-471E-9473-A6E915E80570}" srcOrd="0" destOrd="0" presId="urn:microsoft.com/office/officeart/2005/8/layout/equation1"/>
    <dgm:cxn modelId="{DEA1D301-30BF-4732-A8B8-8483B6128F04}" srcId="{3F5F58B5-DFFD-458B-A1D5-22A56B4C64C6}" destId="{6CD732DC-5B0F-4812-8ED4-F87ACBBF1CF8}" srcOrd="2" destOrd="0" parTransId="{49FAB7E6-037C-4EA6-BB5F-95DA63969A18}" sibTransId="{86C48AA4-A807-459D-8AA5-854268C17977}"/>
    <dgm:cxn modelId="{E7BAEECC-D9C1-42B3-A8C5-00AAFF202D61}" type="presOf" srcId="{3F5F58B5-DFFD-458B-A1D5-22A56B4C64C6}" destId="{55C4EFE6-13AC-4B49-8DFB-EF7DE107AD41}" srcOrd="0" destOrd="0" presId="urn:microsoft.com/office/officeart/2005/8/layout/equation1"/>
    <dgm:cxn modelId="{26FFE6B7-B69F-4F13-9116-747F2226EC01}" type="presOf" srcId="{4652B9AF-3E43-462E-9776-E9A6BA7500F9}" destId="{D0E5381A-CF01-4BAD-A22E-A70A62FEC83A}" srcOrd="0" destOrd="0" presId="urn:microsoft.com/office/officeart/2005/8/layout/equation1"/>
    <dgm:cxn modelId="{81F789BF-E9D9-45C7-A33E-2416AEC288D7}" type="presOf" srcId="{6CD732DC-5B0F-4812-8ED4-F87ACBBF1CF8}" destId="{4E0EC0A9-091C-41BF-A6DB-EC56BF1E90BE}" srcOrd="0" destOrd="0" presId="urn:microsoft.com/office/officeart/2005/8/layout/equation1"/>
    <dgm:cxn modelId="{D660BD46-35B8-474A-BC7B-594A43E1C151}" type="presParOf" srcId="{55C4EFE6-13AC-4B49-8DFB-EF7DE107AD41}" destId="{D0E5381A-CF01-4BAD-A22E-A70A62FEC83A}" srcOrd="0" destOrd="0" presId="urn:microsoft.com/office/officeart/2005/8/layout/equation1"/>
    <dgm:cxn modelId="{A40732A3-97A4-49D5-BBF0-A10B6E806CF8}" type="presParOf" srcId="{55C4EFE6-13AC-4B49-8DFB-EF7DE107AD41}" destId="{DEEB0844-4703-4C83-BAE0-E3DD0F358450}" srcOrd="1" destOrd="0" presId="urn:microsoft.com/office/officeart/2005/8/layout/equation1"/>
    <dgm:cxn modelId="{4A74BB28-9763-471B-8987-08CD39873BB3}" type="presParOf" srcId="{55C4EFE6-13AC-4B49-8DFB-EF7DE107AD41}" destId="{1815D5F4-C70A-471E-9473-A6E915E80570}" srcOrd="2" destOrd="0" presId="urn:microsoft.com/office/officeart/2005/8/layout/equation1"/>
    <dgm:cxn modelId="{9FC41C88-169E-4BC9-BC54-CA0977032745}" type="presParOf" srcId="{55C4EFE6-13AC-4B49-8DFB-EF7DE107AD41}" destId="{45F12158-2BEB-4A43-93FC-85CEA031B0D9}" srcOrd="3" destOrd="0" presId="urn:microsoft.com/office/officeart/2005/8/layout/equation1"/>
    <dgm:cxn modelId="{339887A5-7804-4C02-97BB-9704EDEA14DF}" type="presParOf" srcId="{55C4EFE6-13AC-4B49-8DFB-EF7DE107AD41}" destId="{EEE917B5-A521-4DD9-94F6-C05B6799BFED}" srcOrd="4" destOrd="0" presId="urn:microsoft.com/office/officeart/2005/8/layout/equation1"/>
    <dgm:cxn modelId="{0E0E77D7-B4FE-4584-8560-482FA643245B}" type="presParOf" srcId="{55C4EFE6-13AC-4B49-8DFB-EF7DE107AD41}" destId="{EAC92BE7-29E5-4DE0-A0B0-F3ECAB7867AA}" srcOrd="5" destOrd="0" presId="urn:microsoft.com/office/officeart/2005/8/layout/equation1"/>
    <dgm:cxn modelId="{3DFCE44E-3472-443F-920D-50F921EAD8A7}" type="presParOf" srcId="{55C4EFE6-13AC-4B49-8DFB-EF7DE107AD41}" destId="{C5FB0190-E817-4B7A-ADA3-313847A3E90A}" srcOrd="6" destOrd="0" presId="urn:microsoft.com/office/officeart/2005/8/layout/equation1"/>
    <dgm:cxn modelId="{D1F65717-B964-4FC2-BFE1-B66D361B2F0A}" type="presParOf" srcId="{55C4EFE6-13AC-4B49-8DFB-EF7DE107AD41}" destId="{3526E27E-415F-487D-8B9B-C42C6C1B6C7E}" srcOrd="7" destOrd="0" presId="urn:microsoft.com/office/officeart/2005/8/layout/equation1"/>
    <dgm:cxn modelId="{3756047F-D182-42E5-85C9-D0557A32021A}" type="presParOf" srcId="{55C4EFE6-13AC-4B49-8DFB-EF7DE107AD41}" destId="{4E0EC0A9-091C-41BF-A6DB-EC56BF1E90B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EFDF8A-71C2-4E1C-8D6A-FF5B7C571CC9}">
      <dsp:nvSpPr>
        <dsp:cNvPr id="0" name=""/>
        <dsp:cNvSpPr/>
      </dsp:nvSpPr>
      <dsp:spPr>
        <a:xfrm rot="16200000">
          <a:off x="3405447" y="-3405447"/>
          <a:ext cx="1470025" cy="828092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0" tIns="0" rIns="216297" bIns="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Проект «Математика в наших семьях»</a:t>
          </a:r>
          <a:endParaRPr lang="ru-RU" sz="3400" kern="1200" dirty="0"/>
        </a:p>
      </dsp:txBody>
      <dsp:txXfrm rot="5400000">
        <a:off x="0" y="294005"/>
        <a:ext cx="8280920" cy="882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78582-94FD-4AF2-8297-35DF5CA41762}">
      <dsp:nvSpPr>
        <dsp:cNvPr id="0" name=""/>
        <dsp:cNvSpPr/>
      </dsp:nvSpPr>
      <dsp:spPr>
        <a:xfrm>
          <a:off x="1076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2</a:t>
          </a:r>
          <a:endParaRPr lang="ru-RU" sz="6300" kern="1200" dirty="0"/>
        </a:p>
      </dsp:txBody>
      <dsp:txXfrm>
        <a:off x="210017" y="371870"/>
        <a:ext cx="1008858" cy="1008858"/>
      </dsp:txXfrm>
    </dsp:sp>
    <dsp:sp modelId="{092932A8-F7E3-4BD1-A5EE-A5DDE43F8287}">
      <dsp:nvSpPr>
        <dsp:cNvPr id="0" name=""/>
        <dsp:cNvSpPr/>
      </dsp:nvSpPr>
      <dsp:spPr>
        <a:xfrm>
          <a:off x="1543668" y="462545"/>
          <a:ext cx="827509" cy="827509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653354" y="778984"/>
        <a:ext cx="608137" cy="194631"/>
      </dsp:txXfrm>
    </dsp:sp>
    <dsp:sp modelId="{FE24A228-61EB-4255-B58E-F873471BD5FB}">
      <dsp:nvSpPr>
        <dsp:cNvPr id="0" name=""/>
        <dsp:cNvSpPr/>
      </dsp:nvSpPr>
      <dsp:spPr>
        <a:xfrm>
          <a:off x="2487029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1</a:t>
          </a:r>
          <a:endParaRPr lang="ru-RU" sz="6300" kern="1200" dirty="0"/>
        </a:p>
      </dsp:txBody>
      <dsp:txXfrm>
        <a:off x="2695970" y="371870"/>
        <a:ext cx="1008858" cy="1008858"/>
      </dsp:txXfrm>
    </dsp:sp>
    <dsp:sp modelId="{345DC580-44E3-4DB8-901D-2A4B5F426D70}">
      <dsp:nvSpPr>
        <dsp:cNvPr id="0" name=""/>
        <dsp:cNvSpPr/>
      </dsp:nvSpPr>
      <dsp:spPr>
        <a:xfrm>
          <a:off x="4029621" y="462545"/>
          <a:ext cx="827509" cy="827509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139307" y="633012"/>
        <a:ext cx="608137" cy="486575"/>
      </dsp:txXfrm>
    </dsp:sp>
    <dsp:sp modelId="{0414014E-A79E-4EAA-82C4-23793C0AC1B7}">
      <dsp:nvSpPr>
        <dsp:cNvPr id="0" name=""/>
        <dsp:cNvSpPr/>
      </dsp:nvSpPr>
      <dsp:spPr>
        <a:xfrm>
          <a:off x="4972982" y="162929"/>
          <a:ext cx="1426740" cy="1426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300" kern="1200" dirty="0" smtClean="0"/>
            <a:t>3</a:t>
          </a:r>
          <a:endParaRPr lang="ru-RU" sz="6300" kern="1200" dirty="0"/>
        </a:p>
      </dsp:txBody>
      <dsp:txXfrm>
        <a:off x="5181923" y="371870"/>
        <a:ext cx="1008858" cy="10088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5381A-CF01-4BAD-A22E-A70A62FEC83A}">
      <dsp:nvSpPr>
        <dsp:cNvPr id="0" name=""/>
        <dsp:cNvSpPr/>
      </dsp:nvSpPr>
      <dsp:spPr>
        <a:xfrm>
          <a:off x="593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</a:t>
          </a:r>
          <a:endParaRPr lang="ru-RU" sz="3500" kern="1200" dirty="0"/>
        </a:p>
      </dsp:txBody>
      <dsp:txXfrm>
        <a:off x="115770" y="925845"/>
        <a:ext cx="556125" cy="556125"/>
      </dsp:txXfrm>
    </dsp:sp>
    <dsp:sp modelId="{1815D5F4-C70A-471E-9473-A6E915E80570}">
      <dsp:nvSpPr>
        <dsp:cNvPr id="0" name=""/>
        <dsp:cNvSpPr/>
      </dsp:nvSpPr>
      <dsp:spPr>
        <a:xfrm>
          <a:off x="850935" y="975828"/>
          <a:ext cx="456158" cy="45615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911399" y="1150263"/>
        <a:ext cx="335230" cy="107288"/>
      </dsp:txXfrm>
    </dsp:sp>
    <dsp:sp modelId="{EEE917B5-A521-4DD9-94F6-C05B6799BFED}">
      <dsp:nvSpPr>
        <dsp:cNvPr id="0" name=""/>
        <dsp:cNvSpPr/>
      </dsp:nvSpPr>
      <dsp:spPr>
        <a:xfrm>
          <a:off x="1370956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3</a:t>
          </a:r>
          <a:endParaRPr lang="ru-RU" sz="3500" kern="1200" dirty="0"/>
        </a:p>
      </dsp:txBody>
      <dsp:txXfrm>
        <a:off x="1486133" y="925845"/>
        <a:ext cx="556125" cy="556125"/>
      </dsp:txXfrm>
    </dsp:sp>
    <dsp:sp modelId="{C5FB0190-E817-4B7A-ADA3-313847A3E90A}">
      <dsp:nvSpPr>
        <dsp:cNvPr id="0" name=""/>
        <dsp:cNvSpPr/>
      </dsp:nvSpPr>
      <dsp:spPr>
        <a:xfrm>
          <a:off x="2221298" y="975828"/>
          <a:ext cx="456158" cy="45615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281762" y="1069797"/>
        <a:ext cx="335230" cy="268220"/>
      </dsp:txXfrm>
    </dsp:sp>
    <dsp:sp modelId="{4E0EC0A9-091C-41BF-A6DB-EC56BF1E90BE}">
      <dsp:nvSpPr>
        <dsp:cNvPr id="0" name=""/>
        <dsp:cNvSpPr/>
      </dsp:nvSpPr>
      <dsp:spPr>
        <a:xfrm>
          <a:off x="2741318" y="810668"/>
          <a:ext cx="786479" cy="786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5</a:t>
          </a:r>
          <a:endParaRPr lang="ru-RU" sz="3500" kern="1200" dirty="0"/>
        </a:p>
      </dsp:txBody>
      <dsp:txXfrm>
        <a:off x="2856495" y="925845"/>
        <a:ext cx="556125" cy="556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0EEF6-4C06-4517-A385-5711FEBF2E43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C6D8-C987-4825-B94E-A52C40EB32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2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BC6D8-C987-4825-B94E-A52C40EB32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C8AA4AB-A929-47FF-8A34-ED577FD9248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8E9330-AA1F-4CEC-9CFE-77CB6D955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wmf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924494387"/>
              </p:ext>
            </p:extLst>
          </p:nvPr>
        </p:nvGraphicFramePr>
        <p:xfrm>
          <a:off x="611560" y="476672"/>
          <a:ext cx="828092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240415194"/>
              </p:ext>
            </p:extLst>
          </p:nvPr>
        </p:nvGraphicFramePr>
        <p:xfrm>
          <a:off x="1331640" y="4365104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8880"/>
            <a:ext cx="6443663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 smtClean="0">
                <a:solidFill>
                  <a:srgbClr val="000000"/>
                </a:solidFill>
                <a:latin typeface="Arial"/>
              </a:rPr>
              <a:t>Моя мама 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– учитель.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Профессия важная.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Хоть и тяжёлая,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Хоть и отважная,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Но интересна и весела,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И </a:t>
            </a:r>
            <a:r>
              <a:rPr lang="ru-RU" sz="2400" kern="0" dirty="0" smtClean="0">
                <a:solidFill>
                  <a:srgbClr val="000000"/>
                </a:solidFill>
                <a:latin typeface="Arial"/>
              </a:rPr>
              <a:t>математика 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в ней тоже очень нужна.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5044"/>
            <a:ext cx="7239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Мою маму зовут </a:t>
            </a:r>
            <a:r>
              <a:rPr lang="ru-RU" sz="2400" dirty="0" err="1" smtClean="0">
                <a:solidFill>
                  <a:srgbClr val="C00000"/>
                </a:solidFill>
                <a:latin typeface="Segoe Script" pitchFamily="34" charset="0"/>
              </a:rPr>
              <a:t>Равия</a:t>
            </a:r>
            <a:r>
              <a:rPr lang="ru-RU" sz="2400" dirty="0" smtClean="0">
                <a:solidFill>
                  <a:srgbClr val="C00000"/>
                </a:solidFill>
                <a:latin typeface="Segoe Script" pitchFamily="34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Segoe Script" pitchFamily="34" charset="0"/>
              </a:rPr>
              <a:t>акрамовна</a:t>
            </a: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Она учитель начальных классов. </a:t>
            </a:r>
          </a:p>
        </p:txBody>
      </p:sp>
      <p:pic>
        <p:nvPicPr>
          <p:cNvPr id="5" name="Рисунок 4" descr="a4ed962aa9c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4365104"/>
            <a:ext cx="2514601" cy="2343150"/>
          </a:xfrm>
          <a:prstGeom prst="rect">
            <a:avLst/>
          </a:prstGeom>
        </p:spPr>
      </p:pic>
      <p:pic>
        <p:nvPicPr>
          <p:cNvPr id="2050" name="Picture 2" descr="I:\IMG_20181209_144731_2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196">
            <a:off x="6037696" y="2897824"/>
            <a:ext cx="252203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5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Раз, два, три, четыре, пять….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Нужно банки посчитать,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Также, сколько ложек соли,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Сколько сахара ей класть.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И воды ей нужно море,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Чтоб засолки получать.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Провести такой расчёт без математики нельзя,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А есть домашние засолки любит вся моя семья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8155"/>
            <a:ext cx="7239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Segoe Script" pitchFamily="34" charset="0"/>
              </a:rPr>
              <a:t>Моя мама любит готовить засолки, но для этого ей нужно  выполнить математические вычисления</a:t>
            </a:r>
            <a:r>
              <a:rPr lang="ru-RU" sz="2400" b="1" dirty="0" smtClean="0">
                <a:solidFill>
                  <a:srgbClr val="C00000"/>
                </a:solidFill>
                <a:latin typeface="Segoe Script" pitchFamily="34" charset="0"/>
              </a:rPr>
              <a:t>:</a:t>
            </a:r>
          </a:p>
        </p:txBody>
      </p:sp>
      <p:pic>
        <p:nvPicPr>
          <p:cNvPr id="5" name="Рисунок 4" descr="5918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764704"/>
            <a:ext cx="2225553" cy="2057400"/>
          </a:xfrm>
          <a:prstGeom prst="ellipse">
            <a:avLst/>
          </a:prstGeom>
        </p:spPr>
      </p:pic>
      <p:pic>
        <p:nvPicPr>
          <p:cNvPr id="6" name="Рисунок 5" descr="огурц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1088" y="4437112"/>
            <a:ext cx="2747724" cy="2041949"/>
          </a:xfrm>
          <a:prstGeom prst="rect">
            <a:avLst/>
          </a:prstGeom>
        </p:spPr>
      </p:pic>
      <p:pic>
        <p:nvPicPr>
          <p:cNvPr id="7" name="Рисунок 6" descr="грибы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27584" y="4760112"/>
            <a:ext cx="1866589" cy="171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2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971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	На 10 л рассола , нужно 20% уксусной кислоты. Сколько процентов уксусной  кислоты нужно на 16 л рассола?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Решение: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1) 20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10 0,2(л) – кислоты  на 10л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   2) 0,210 0,02(л) – кислоты на1л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   3) 0,02∙16 0,32(л) – кислоты на 16л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   4) 0,32∙100 32% - кислоты на16л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sym typeface="Symbol"/>
              </a:rPr>
              <a:t>   Ответ: на 16л рассола нужно 32% уксусной кислоты.  </a:t>
            </a:r>
          </a:p>
        </p:txBody>
      </p:sp>
      <p:pic>
        <p:nvPicPr>
          <p:cNvPr id="6" name="Рисунок 5" descr="87f84be1bab44ed7d00a280a6c22ec5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4876">
            <a:off x="5190928" y="4382008"/>
            <a:ext cx="1998134" cy="168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1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Мой </a:t>
            </a:r>
            <a:r>
              <a:rPr lang="ru-RU" sz="2800" kern="0" dirty="0" smtClean="0">
                <a:solidFill>
                  <a:srgbClr val="000000"/>
                </a:solidFill>
                <a:latin typeface="Arial"/>
              </a:rPr>
              <a:t>папа 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мастер на все руки,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Он не знает дома скуки.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Любит </a:t>
            </a:r>
            <a:r>
              <a:rPr lang="ru-RU" sz="2800" kern="0" dirty="0" smtClean="0">
                <a:solidFill>
                  <a:srgbClr val="000000"/>
                </a:solidFill>
                <a:latin typeface="Arial"/>
              </a:rPr>
              <a:t>папа </a:t>
            </a:r>
            <a:r>
              <a:rPr lang="ru-RU" sz="2800" kern="0" dirty="0">
                <a:solidFill>
                  <a:srgbClr val="000000"/>
                </a:solidFill>
                <a:latin typeface="Arial"/>
              </a:rPr>
              <a:t>всё чинить 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Нужно только попросить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>
                <a:solidFill>
                  <a:srgbClr val="000000"/>
                </a:solidFill>
                <a:latin typeface="Arial"/>
              </a:rPr>
              <a:t>Что бы рассчитать длину доски,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kern="0" dirty="0" smtClean="0">
                <a:solidFill>
                  <a:srgbClr val="000000"/>
                </a:solidFill>
                <a:latin typeface="Arial"/>
              </a:rPr>
              <a:t>Математику на помощь скорее позови</a:t>
            </a:r>
            <a:endParaRPr lang="ru-RU" dirty="0"/>
          </a:p>
        </p:txBody>
      </p:sp>
      <p:pic>
        <p:nvPicPr>
          <p:cNvPr id="4" name="Рисунок 3" descr="icon-hammer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 rot="1112592">
            <a:off x="4419600" y="5003800"/>
            <a:ext cx="1821752" cy="18542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24575" y="5038715"/>
            <a:ext cx="3019425" cy="181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I:\IMG_20181209_1320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2764">
            <a:off x="5796136" y="397150"/>
            <a:ext cx="2736304" cy="346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73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pPr algn="ctr"/>
            <a:r>
              <a:rPr lang="ru-RU" dirty="0" smtClean="0"/>
              <a:t>Задача из мультфильма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деревне Простоквашино на скамейке перед домом сидят дядя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Фёдор, кот </a:t>
            </a:r>
            <a:r>
              <a:rPr lang="ru-RU" sz="24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Матроскин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пёс Шарик и почтальон Печкин. Если Шарик сидящий, крайним слева, сядет между  </a:t>
            </a:r>
            <a:r>
              <a:rPr lang="ru-RU" sz="24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Матроскиным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дядей 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Фёдором,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 дядя Фёдор окажется крайним слева. </a:t>
            </a:r>
            <a:endParaRPr lang="ru-RU" sz="24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где сидит?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ученик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940152" y="3789040"/>
            <a:ext cx="2362200" cy="23772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157192"/>
            <a:ext cx="86306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question_mark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806484"/>
            <a:ext cx="1600200" cy="16002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36294" y="5003058"/>
            <a:ext cx="938212" cy="140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381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82a71475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251" y="0"/>
            <a:ext cx="864096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Ответ к задаче: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Рисунок 5" descr="dyadya-fedor-pes-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1760" y="3353919"/>
            <a:ext cx="2529526" cy="17526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5742586" y="3459011"/>
            <a:ext cx="1371600" cy="1981200"/>
            <a:chOff x="5638800" y="3200400"/>
            <a:chExt cx="1371600" cy="1981200"/>
          </a:xfrm>
        </p:grpSpPr>
        <p:sp>
          <p:nvSpPr>
            <p:cNvPr id="8" name="Овал 7"/>
            <p:cNvSpPr/>
            <p:nvPr/>
          </p:nvSpPr>
          <p:spPr>
            <a:xfrm>
              <a:off x="6400800" y="3429000"/>
              <a:ext cx="533400" cy="381000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9" name="Рисунок 8" descr="755dbfd2a928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638800" y="3200400"/>
              <a:ext cx="1371600" cy="1981200"/>
            </a:xfrm>
            <a:prstGeom prst="rect">
              <a:avLst/>
            </a:prstGeom>
          </p:spPr>
        </p:pic>
      </p:grpSp>
      <p:pic>
        <p:nvPicPr>
          <p:cNvPr id="10" name="Рисунок 9" descr="Рисунок10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36821" y="4950612"/>
            <a:ext cx="1534465" cy="10668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2" t="25170" r="42021"/>
          <a:stretch>
            <a:fillRect/>
          </a:stretch>
        </p:blipFill>
        <p:spPr bwMode="auto">
          <a:xfrm>
            <a:off x="5646458" y="3426612"/>
            <a:ext cx="914400" cy="1524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6763" y="3744858"/>
            <a:ext cx="167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5171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Задачи, составленные мной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dirty="0" smtClean="0"/>
              <a:t>От дома до школы 400 м. В одном метре 2 моих шага. Я вычислил, что в 100 метрах 200 моих шагов. Сколько всего шагов я сделаю до школы?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Мама купила мне куртку за 2100 рублей и обувь на 500 рублей меньше, чем куртка. Сколько рублей заплатила мама?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От Тобольска до </a:t>
            </a:r>
            <a:r>
              <a:rPr lang="ru-RU" sz="1800" dirty="0" err="1" smtClean="0"/>
              <a:t>Иземети</a:t>
            </a:r>
            <a:r>
              <a:rPr lang="ru-RU" sz="1800" dirty="0" smtClean="0"/>
              <a:t> сестра Лариса проехала на машине 80 км за 1 час. С какой скоростью она ехала?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В 1-й день папа продал 350 кг клюквы, во второй день на 250 кг больше, чем в первый день. Сколько всего продал папа за два дня?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Одна бригада рыбаков выловила 5 т рыбы, а другая на 2 т меньше. Сколько тонн рыбы выловили обе бригады?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С одного участка папа собрал 96 кг картофеля, а с другого участка в 3 раза меньше. Весь картофель расфасовал в пакеты по 4 кг. Сколько получилось пакетов?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У папы 30 досок. Сколько будок для собак он может сделать, если на одну будку идет 5 досок?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206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 математика земная, гордись прекрасная собой.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Ты всем наукам мать родная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дорожат  они тобой.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Твои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расчеты величаво ведут к планетам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корабли 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ради праздничной забавы, а ради жизни на земле.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чтобы мысль людская в поколенья несла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бесценные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дары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Великих гениев  творенья, полеты в дальние миры!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веках овеяна ты славой, светило всех земных светил,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Тебе царице величавой  недаром Гаусс окрестил.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Строга, логична, величава, стройна в полете как стрела.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Твоя немеркнущая слава в веках  бессмертье обрела.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Я славлю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разум человека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дела  его волшебных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рук,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Надежду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нынешнего века, царицу всех земных наук.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7852" y="228600"/>
            <a:ext cx="1295400" cy="194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4117" y="1676400"/>
            <a:ext cx="990600" cy="148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1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4267200"/>
            <a:ext cx="2092304" cy="18288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5562600"/>
            <a:ext cx="684371" cy="102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57695">
            <a:off x="3909926" y="5012100"/>
            <a:ext cx="914686" cy="137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724400"/>
            <a:ext cx="126920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7042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924944"/>
            <a:ext cx="6255488" cy="13620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836712"/>
            <a:ext cx="6255488" cy="1944216"/>
          </a:xfrm>
        </p:spPr>
        <p:txBody>
          <a:bodyPr>
            <a:no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Математика в жизни всем нужна. </a:t>
            </a:r>
          </a:p>
          <a:p>
            <a:pPr algn="ctr"/>
            <a:r>
              <a:rPr lang="ru-RU" sz="2800" dirty="0" smtClean="0"/>
              <a:t>В школе мы </a:t>
            </a:r>
          </a:p>
          <a:p>
            <a:pPr algn="ctr"/>
            <a:r>
              <a:rPr lang="ru-RU" sz="2800" dirty="0" smtClean="0"/>
              <a:t>с удовольствием изучаем математику.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00848"/>
          </a:xfrm>
        </p:spPr>
        <p:txBody>
          <a:bodyPr>
            <a:noAutofit/>
          </a:bodyPr>
          <a:lstStyle/>
          <a:p>
            <a:pPr indent="450215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Цель работы – изучить различные сферы жизни человека, в которых присутствует математика.</a:t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7239000" cy="3962840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Задачи работы:</a:t>
            </a:r>
            <a:endParaRPr lang="ru-RU" sz="2400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- изучить связь математики с повседневной жизнью человека;</a:t>
            </a:r>
            <a:endParaRPr lang="ru-RU" sz="2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-  рассмотреть </a:t>
            </a:r>
            <a:r>
              <a:rPr lang="ru-RU" sz="2800" dirty="0">
                <a:latin typeface="Times New Roman"/>
                <a:ea typeface="Times New Roman"/>
              </a:rPr>
              <a:t>задачи в окружающей действительности.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94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latin typeface="Times New Roman"/>
                <a:ea typeface="Times New Roman"/>
              </a:rPr>
              <a:t>Гипотеза работы: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/>
                <a:ea typeface="Times New Roman"/>
              </a:rPr>
              <a:t>математика </a:t>
            </a:r>
            <a:r>
              <a:rPr lang="ru-RU" sz="3600" dirty="0">
                <a:latin typeface="Times New Roman"/>
                <a:ea typeface="Times New Roman"/>
              </a:rPr>
              <a:t>– часть нашей жизни</a:t>
            </a:r>
            <a:r>
              <a:rPr lang="ru-RU" sz="3600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 descr="ученик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508104" y="2650011"/>
            <a:ext cx="2362200" cy="23772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551837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План работы: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 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1. Роль математики в нашей жизни.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2. Математика вокруг нас.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3. Задачи по математике.</a:t>
            </a:r>
          </a:p>
          <a:p>
            <a:pPr indent="450215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4. Подведение итогов.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2411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22976" cy="432048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Математика в повседневной жизни.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7383016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       </a:t>
            </a:r>
          </a:p>
          <a:p>
            <a:pPr>
              <a:buNone/>
            </a:pPr>
            <a:r>
              <a:rPr lang="ru-RU" sz="1600" dirty="0" smtClean="0"/>
              <a:t>     Математику мы изучаем в школе, но и в повседневной жизни без этой науки не обойтись. В нашей семье математиков нет, но каждый из нас пользуется математикой даже не замечая этого. У нас в семье пять человек двое взрослых, трое детей.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32422358"/>
              </p:ext>
            </p:extLst>
          </p:nvPr>
        </p:nvGraphicFramePr>
        <p:xfrm>
          <a:off x="4572000" y="2636912"/>
          <a:ext cx="3528392" cy="240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3274062" cy="441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94984" cy="432048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Мое утро.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7383016" cy="55664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Просыпаюсь я в 8-00. Занятия в школе начинаются в 9-00. В школу я прихожу в 7-40. На сборы у меня уходит 40 минут.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10+5+10+10+5=40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376804"/>
              </p:ext>
            </p:extLst>
          </p:nvPr>
        </p:nvGraphicFramePr>
        <p:xfrm>
          <a:off x="755576" y="1844824"/>
          <a:ext cx="4536504" cy="187221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322376"/>
                <a:gridCol w="1214128"/>
              </a:tblGrid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Делаю</a:t>
                      </a:r>
                      <a:r>
                        <a:rPr lang="ru-RU" b="1" baseline="0" dirty="0" smtClean="0"/>
                        <a:t> зарядку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Умываюсь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  5</a:t>
                      </a:r>
                      <a:r>
                        <a:rPr lang="ru-RU" b="1" dirty="0" smtClean="0"/>
                        <a:t>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Завтракаю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Одеваюсь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 минут</a:t>
                      </a:r>
                      <a:endParaRPr lang="ru-RU" b="1" dirty="0"/>
                    </a:p>
                  </a:txBody>
                  <a:tcPr/>
                </a:tc>
              </a:tr>
              <a:tr h="3744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Иду до школы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/>
                        <a:t>  5</a:t>
                      </a:r>
                      <a:r>
                        <a:rPr lang="ru-RU" b="1" dirty="0" smtClean="0"/>
                        <a:t> минут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91040285_preview_1224013132_vremya_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772816"/>
            <a:ext cx="1783666" cy="2193032"/>
          </a:xfrm>
          <a:prstGeom prst="rect">
            <a:avLst/>
          </a:prstGeom>
        </p:spPr>
      </p:pic>
      <p:pic>
        <p:nvPicPr>
          <p:cNvPr id="8" name="Рисунок 7" descr="6328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293096"/>
            <a:ext cx="2286000" cy="188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74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950968" cy="432048"/>
          </a:xfrm>
          <a:solidFill>
            <a:schemeClr val="tx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 Выбираем одежду для меня и моего брата.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7300664" cy="5619024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Чтобы купить мне и моему брату одежду и обувь, маме нужно знать рост и размер.</a:t>
            </a:r>
          </a:p>
          <a:p>
            <a:pPr algn="ctr">
              <a:buNone/>
            </a:pPr>
            <a:r>
              <a:rPr lang="ru-RU" sz="1600" dirty="0" smtClean="0"/>
              <a:t>Задача.</a:t>
            </a:r>
          </a:p>
          <a:p>
            <a:pPr algn="ctr">
              <a:buNone/>
            </a:pPr>
            <a:r>
              <a:rPr lang="ru-RU" sz="1600" dirty="0" smtClean="0"/>
              <a:t>Мой рост 1м 30см, рост брата 1м 50см.</a:t>
            </a:r>
          </a:p>
          <a:p>
            <a:pPr algn="ctr">
              <a:buNone/>
            </a:pPr>
            <a:r>
              <a:rPr lang="ru-RU" sz="1600" dirty="0" smtClean="0"/>
              <a:t>На сколько сантиметров я ниже брата ?</a:t>
            </a:r>
          </a:p>
          <a:p>
            <a:pPr algn="ctr">
              <a:buNone/>
            </a:pPr>
            <a:r>
              <a:rPr lang="ru-RU" sz="1600" dirty="0" smtClean="0"/>
              <a:t>Решение.</a:t>
            </a:r>
          </a:p>
          <a:p>
            <a:pPr>
              <a:buNone/>
            </a:pPr>
            <a:r>
              <a:rPr lang="ru-RU" sz="1600" dirty="0"/>
              <a:t> </a:t>
            </a:r>
            <a:r>
              <a:rPr lang="ru-RU" sz="1600" dirty="0" smtClean="0"/>
              <a:t>                           1м 50см = 150см</a:t>
            </a:r>
          </a:p>
          <a:p>
            <a:pPr>
              <a:buNone/>
            </a:pPr>
            <a:r>
              <a:rPr lang="ru-RU" sz="1600" dirty="0" smtClean="0"/>
              <a:t>                           </a:t>
            </a:r>
            <a:r>
              <a:rPr lang="ru-RU" sz="1600" dirty="0"/>
              <a:t> </a:t>
            </a:r>
            <a:r>
              <a:rPr lang="ru-RU" sz="1600" dirty="0" smtClean="0"/>
              <a:t>1м 30см = 130см              </a:t>
            </a:r>
          </a:p>
          <a:p>
            <a:pPr>
              <a:buNone/>
            </a:pPr>
            <a:r>
              <a:rPr lang="ru-RU" sz="1600" dirty="0" smtClean="0"/>
              <a:t>                            150-130 = 20 (см)</a:t>
            </a:r>
          </a:p>
          <a:p>
            <a:pPr>
              <a:buNone/>
            </a:pPr>
            <a:r>
              <a:rPr lang="ru-RU" sz="1600" dirty="0" smtClean="0"/>
              <a:t>                                 Ответ</a:t>
            </a:r>
            <a:r>
              <a:rPr lang="en-US" sz="1600" dirty="0" smtClean="0"/>
              <a:t>:</a:t>
            </a:r>
            <a:r>
              <a:rPr lang="ru-RU" sz="1600" dirty="0" smtClean="0"/>
              <a:t> на 20см я ниже брата.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67945"/>
              </p:ext>
            </p:extLst>
          </p:nvPr>
        </p:nvGraphicFramePr>
        <p:xfrm>
          <a:off x="503548" y="3342916"/>
          <a:ext cx="1656184" cy="30175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656184"/>
              </a:tblGrid>
              <a:tr h="288032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Мой</a:t>
                      </a:r>
                      <a:r>
                        <a:rPr lang="ru-RU" sz="1200" baseline="0" dirty="0" smtClean="0"/>
                        <a:t> рост.        Рост  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   брата.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</a:t>
                      </a:r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endParaRPr lang="ru-RU" sz="1200" baseline="0" dirty="0" smtClean="0"/>
                    </a:p>
                    <a:p>
                      <a:pPr algn="l"/>
                      <a:r>
                        <a:rPr lang="ru-RU" sz="1200" baseline="0" dirty="0" smtClean="0"/>
                        <a:t>1м 30см       1м 50см</a:t>
                      </a:r>
                    </a:p>
                    <a:p>
                      <a:pPr algn="l"/>
                      <a:r>
                        <a:rPr lang="ru-RU" sz="1200" baseline="0" dirty="0" smtClean="0"/>
                        <a:t>                       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3" name="Прямая со стрелкой 22"/>
          <p:cNvCxnSpPr/>
          <p:nvPr/>
        </p:nvCxnSpPr>
        <p:spPr>
          <a:xfrm>
            <a:off x="971600" y="4077072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763688" y="3861048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856701"/>
              </p:ext>
            </p:extLst>
          </p:nvPr>
        </p:nvGraphicFramePr>
        <p:xfrm>
          <a:off x="3131840" y="4271856"/>
          <a:ext cx="1755648" cy="2079072"/>
        </p:xfrm>
        <a:graphic>
          <a:graphicData uri="http://schemas.openxmlformats.org/drawingml/2006/table">
            <a:tbl>
              <a:tblPr/>
              <a:tblGrid>
                <a:gridCol w="1755648"/>
              </a:tblGrid>
              <a:tr h="207907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Мой размер обуви        35</a:t>
                      </a:r>
                    </a:p>
                    <a:p>
                      <a:pPr algn="ctr"/>
                      <a:r>
                        <a:rPr lang="ru-RU" sz="1400" dirty="0" smtClean="0"/>
                        <a:t>Размер</a:t>
                      </a:r>
                      <a:r>
                        <a:rPr lang="ru-RU" sz="1400" baseline="0" dirty="0" smtClean="0"/>
                        <a:t> обуви моего брата</a:t>
                      </a:r>
                    </a:p>
                    <a:p>
                      <a:pPr algn="ctr"/>
                      <a:r>
                        <a:rPr lang="ru-RU" sz="1400" baseline="0" dirty="0" smtClean="0"/>
                        <a:t>38</a:t>
                      </a:r>
                    </a:p>
                    <a:p>
                      <a:pPr algn="ctr"/>
                      <a:endParaRPr lang="ru-RU" sz="1400" baseline="0" dirty="0" smtClean="0"/>
                    </a:p>
                    <a:p>
                      <a:pPr algn="ctr"/>
                      <a:r>
                        <a:rPr lang="ru-RU" sz="2800" baseline="0" dirty="0" smtClean="0"/>
                        <a:t>38 &gt; 35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4" name="Прямая соединительная линия 33"/>
          <p:cNvCxnSpPr/>
          <p:nvPr/>
        </p:nvCxnSpPr>
        <p:spPr>
          <a:xfrm>
            <a:off x="1187624" y="6165304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1187624" y="6309320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1984047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279354"/>
            <a:ext cx="1428750" cy="1885950"/>
          </a:xfrm>
          <a:prstGeom prst="rect">
            <a:avLst/>
          </a:prstGeom>
          <a:solidFill>
            <a:schemeClr val="tx2"/>
          </a:solidFill>
        </p:spPr>
      </p:pic>
    </p:spTree>
    <p:extLst>
      <p:ext uri="{BB962C8B-B14F-4D97-AF65-F5344CB8AC3E}">
        <p14:creationId xmlns:p14="http://schemas.microsoft.com/office/powerpoint/2010/main" val="298957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056784" cy="504056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Мама готовит обед.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09328"/>
            <a:ext cx="7455024" cy="585928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Чтобы приготовить обед нужно сначала купить продукты. Мама должна знать сколько денег она потратила и сколько получила сдачи.</a:t>
            </a:r>
          </a:p>
          <a:p>
            <a:pPr>
              <a:buNone/>
            </a:pPr>
            <a:r>
              <a:rPr lang="ru-RU" sz="1600" dirty="0" smtClean="0"/>
              <a:t>Чтобы обед приготовить вкусный надо знать сколько граммов каждого ингредиента нужно положить в кастрюлю.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Задача.</a:t>
            </a:r>
          </a:p>
          <a:p>
            <a:pPr>
              <a:buNone/>
            </a:pPr>
            <a:r>
              <a:rPr lang="ru-RU" sz="1600" dirty="0" smtClean="0"/>
              <a:t>У мамы было 100руб., она купила картофель на 55руб. и морковь на 25руб. Сколько денег осталось у мамы?</a:t>
            </a:r>
          </a:p>
          <a:p>
            <a:pPr algn="ctr">
              <a:buNone/>
            </a:pPr>
            <a:r>
              <a:rPr lang="ru-RU" sz="1600" dirty="0" smtClean="0"/>
              <a:t>Решение.</a:t>
            </a:r>
          </a:p>
          <a:p>
            <a:pPr marL="342900" indent="-342900">
              <a:buNone/>
            </a:pPr>
            <a:r>
              <a:rPr lang="ru-RU" sz="1600" dirty="0" smtClean="0"/>
              <a:t>1) 55+25=80(р.)- потратила</a:t>
            </a:r>
          </a:p>
          <a:p>
            <a:pPr marL="342900" indent="-342900">
              <a:buNone/>
            </a:pPr>
            <a:r>
              <a:rPr lang="ru-RU" sz="1600" dirty="0" smtClean="0"/>
              <a:t>2) 100-80=20(р.)</a:t>
            </a:r>
          </a:p>
          <a:p>
            <a:pPr marL="342900" indent="-342900">
              <a:buNone/>
            </a:pPr>
            <a:r>
              <a:rPr lang="ru-RU" sz="1600" dirty="0" smtClean="0"/>
              <a:t>     Ответ</a:t>
            </a:r>
            <a:r>
              <a:rPr lang="en-US" sz="1600" dirty="0" smtClean="0"/>
              <a:t>:</a:t>
            </a:r>
            <a:r>
              <a:rPr lang="ru-RU" sz="1600" dirty="0" smtClean="0"/>
              <a:t> 20руб. осталось у мамы. </a:t>
            </a:r>
          </a:p>
          <a:p>
            <a:pPr marL="342900" indent="-342900">
              <a:buNone/>
            </a:pPr>
            <a:endParaRPr lang="ru-RU" sz="1600" dirty="0"/>
          </a:p>
        </p:txBody>
      </p:sp>
      <p:pic>
        <p:nvPicPr>
          <p:cNvPr id="5" name="Рисунок 4" descr="142x142x4e76d983d3f6e1afaa536a458039a466.jpg.pagespeed.ic.l1rckJbSI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700808"/>
            <a:ext cx="1512167" cy="1512167"/>
          </a:xfrm>
          <a:prstGeom prst="rect">
            <a:avLst/>
          </a:prstGeom>
        </p:spPr>
      </p:pic>
      <p:pic>
        <p:nvPicPr>
          <p:cNvPr id="6" name="Рисунок 5" descr="2202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941168"/>
            <a:ext cx="1815976" cy="1524000"/>
          </a:xfrm>
          <a:prstGeom prst="rect">
            <a:avLst/>
          </a:prstGeom>
        </p:spPr>
      </p:pic>
      <p:pic>
        <p:nvPicPr>
          <p:cNvPr id="8" name="Рисунок 7" descr="1373737219_ovoschnoy-sup-s-kuric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988840"/>
            <a:ext cx="2016224" cy="1434455"/>
          </a:xfrm>
          <a:prstGeom prst="rect">
            <a:avLst/>
          </a:prstGeom>
        </p:spPr>
      </p:pic>
      <p:pic>
        <p:nvPicPr>
          <p:cNvPr id="9" name="Рисунок 8" descr="ovoshchi__produk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5373216"/>
            <a:ext cx="19050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41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Умеет </a:t>
            </a:r>
            <a:r>
              <a:rPr lang="ru-RU" sz="2000" kern="0" dirty="0" smtClean="0">
                <a:solidFill>
                  <a:srgbClr val="000000"/>
                </a:solidFill>
                <a:latin typeface="Arial"/>
              </a:rPr>
              <a:t>сестра моя </a:t>
            </a:r>
            <a:r>
              <a:rPr lang="ru-RU" sz="2000" kern="0" dirty="0">
                <a:solidFill>
                  <a:srgbClr val="000000"/>
                </a:solidFill>
                <a:latin typeface="Arial"/>
              </a:rPr>
              <a:t>машину водить,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А мы не привыкли пешочком ходить.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 smtClean="0">
                <a:solidFill>
                  <a:srgbClr val="000000"/>
                </a:solidFill>
                <a:latin typeface="Arial"/>
              </a:rPr>
              <a:t>И </a:t>
            </a:r>
            <a:r>
              <a:rPr lang="ru-RU" sz="2000" kern="0" dirty="0">
                <a:solidFill>
                  <a:srgbClr val="000000"/>
                </a:solidFill>
                <a:latin typeface="Arial"/>
              </a:rPr>
              <a:t>нужно, конечно, бензин наливать -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kern="0" dirty="0">
                <a:solidFill>
                  <a:srgbClr val="000000"/>
                </a:solidFill>
                <a:latin typeface="Arial"/>
              </a:rPr>
              <a:t>Количество литров и денег считать</a:t>
            </a:r>
            <a:r>
              <a:rPr lang="ru-RU" sz="2000" kern="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endParaRPr lang="ru-RU" sz="2000" kern="0" dirty="0">
              <a:solidFill>
                <a:srgbClr val="000000"/>
              </a:solidFill>
              <a:latin typeface="Arial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Сестра налила 45 </a:t>
            </a:r>
            <a:r>
              <a:rPr lang="ru-RU" sz="2400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л бензина и </a:t>
            </a: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проехала  </a:t>
            </a:r>
            <a:endParaRPr lang="ru-RU" sz="2400" b="1" i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км. Сколько бензина у него осталось, если на </a:t>
            </a:r>
            <a:endParaRPr lang="ru-RU" sz="2400" b="1" i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км уходит </a:t>
            </a:r>
            <a:r>
              <a:rPr lang="ru-RU" sz="2400" b="1" i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500 г. бензина</a:t>
            </a:r>
            <a:r>
              <a:rPr lang="ru-RU" sz="2400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2400" b="1" i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dirty="0">
                <a:solidFill>
                  <a:sysClr val="windowText" lastClr="000000"/>
                </a:solidFill>
                <a:latin typeface="Arial"/>
              </a:rPr>
              <a:t>Решение: </a:t>
            </a:r>
          </a:p>
          <a:p>
            <a:pPr marL="342900" lvl="0" indent="-342900">
              <a:spcBef>
                <a:spcPts val="0"/>
              </a:spcBef>
              <a:buClrTx/>
              <a:buSzTx/>
              <a:buFontTx/>
              <a:buAutoNum type="arabicParenR"/>
            </a:pP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6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0500=3000 (г) </a:t>
            </a:r>
          </a:p>
          <a:p>
            <a:pPr marL="342900" lvl="0" indent="-342900">
              <a:spcBef>
                <a:spcPts val="0"/>
              </a:spcBef>
              <a:buClrTx/>
              <a:buSzTx/>
              <a:buFontTx/>
              <a:buAutoNum type="arabicParenR"/>
            </a:pP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3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000г = 30 (л) – </a:t>
            </a: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истратил </a:t>
            </a:r>
          </a:p>
          <a:p>
            <a:pPr marL="342900" lvl="0" indent="-342900">
              <a:spcBef>
                <a:spcPts val="0"/>
              </a:spcBef>
              <a:buClrTx/>
              <a:buSzTx/>
              <a:buFontTx/>
              <a:buAutoNum type="arabicParenR"/>
            </a:pP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45 </a:t>
            </a: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– 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30 </a:t>
            </a: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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10 (л</a:t>
            </a: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) – осталось  </a:t>
            </a:r>
          </a:p>
          <a:p>
            <a:pPr marL="342900" lvl="0" indent="-342900">
              <a:spcBef>
                <a:spcPts val="0"/>
              </a:spcBef>
              <a:buClrTx/>
              <a:buSzTx/>
              <a:buNone/>
            </a:pPr>
            <a:r>
              <a:rPr lang="ru-RU" sz="2400" b="1" dirty="0">
                <a:solidFill>
                  <a:sysClr val="windowText" lastClr="000000"/>
                </a:solidFill>
                <a:latin typeface="Arial"/>
                <a:sym typeface="Symbol"/>
              </a:rPr>
              <a:t>Ответ: осталось </a:t>
            </a:r>
            <a:r>
              <a:rPr lang="ru-RU" sz="2400" b="1" dirty="0" smtClean="0">
                <a:solidFill>
                  <a:sysClr val="windowText" lastClr="000000"/>
                </a:solidFill>
                <a:latin typeface="Arial"/>
                <a:sym typeface="Symbol"/>
              </a:rPr>
              <a:t>10 литров </a:t>
            </a:r>
            <a:endParaRPr lang="ru-RU" sz="2400" b="1" dirty="0">
              <a:solidFill>
                <a:sysClr val="windowText" lastClr="000000"/>
              </a:solidFill>
              <a:latin typeface="Arial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5045"/>
            <a:ext cx="7239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Мою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 сестру зовут Милана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 Она учится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 в институте, факультет «СПО» по специальности  «Прикладная информатика». </a:t>
            </a:r>
            <a:b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</a:br>
            <a:r>
              <a:rPr lang="ru-RU" sz="1800" kern="0" cap="none" dirty="0" smtClean="0">
                <a:ln>
                  <a:noFill/>
                </a:ln>
                <a:solidFill>
                  <a:srgbClr val="C00000"/>
                </a:solidFill>
                <a:latin typeface="Segoe Script" pitchFamily="34" charset="0"/>
              </a:rPr>
              <a:t>На следующий год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Script" pitchFamily="34" charset="0"/>
              </a:rPr>
              <a:t> она получит диплом</a:t>
            </a:r>
            <a:r>
              <a:rPr lang="ru-RU" sz="1800" b="0" kern="0" cap="none" noProof="0" dirty="0" smtClean="0">
                <a:ln>
                  <a:noFill/>
                </a:ln>
                <a:solidFill>
                  <a:sysClr val="windowText" lastClr="000000"/>
                </a:solidFill>
              </a:rPr>
              <a:t>.</a:t>
            </a:r>
            <a:r>
              <a:rPr lang="ru-RU" sz="1800" b="0" kern="0" cap="none" dirty="0" smtClean="0">
                <a:ln>
                  <a:noFill/>
                </a:ln>
                <a:solidFill>
                  <a:sysClr val="windowText" lastClr="000000"/>
                </a:solidFill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 descr="item_573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53266">
            <a:off x="5562600" y="4038600"/>
            <a:ext cx="3124200" cy="231190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6020">
            <a:off x="6784605" y="1268947"/>
            <a:ext cx="1877997" cy="249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У нас в семье 3 человека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0231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1628801"/>
            <a:ext cx="4824537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I:\IMG_20181209_1320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7327">
            <a:off x="4735916" y="2566653"/>
            <a:ext cx="2952200" cy="360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IMG_20181209_1436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5531">
            <a:off x="827584" y="2672374"/>
            <a:ext cx="2664296" cy="349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5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</TotalTime>
  <Words>1022</Words>
  <Application>Microsoft Office PowerPoint</Application>
  <PresentationFormat>Экран (4:3)</PresentationFormat>
  <Paragraphs>177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Презентация PowerPoint</vt:lpstr>
      <vt:lpstr>Цель работы – изучить различные сферы жизни человека, в которых присутствует математика. </vt:lpstr>
      <vt:lpstr>Гипотеза работы: </vt:lpstr>
      <vt:lpstr>Математика в повседневной жизни.</vt:lpstr>
      <vt:lpstr>Мое утро.</vt:lpstr>
      <vt:lpstr> Выбираем одежду для меня и моего брата.</vt:lpstr>
      <vt:lpstr>Мама готовит обед.</vt:lpstr>
      <vt:lpstr>Мою сестру зовут Милана.  Она учится в институте, факультет «СПО» по специальности  «Прикладная информатика».  На следующий год она получит диплом. </vt:lpstr>
      <vt:lpstr>У нас в семье 3 человека</vt:lpstr>
      <vt:lpstr>Мою маму зовут Равия акрамовна.  Она учитель начальных классов. </vt:lpstr>
      <vt:lpstr>Моя мама любит готовить засолки, но для этого ей нужно  выполнить математические вычисления:</vt:lpstr>
      <vt:lpstr> На 10 л рассола , нужно 20% уксусной кислоты. Сколько процентов уксусной  кислоты нужно на 16 л рассола? </vt:lpstr>
      <vt:lpstr>Презентация PowerPoint</vt:lpstr>
      <vt:lpstr>Задача из мультфильма</vt:lpstr>
      <vt:lpstr>Ответ к задаче:</vt:lpstr>
      <vt:lpstr>Задачи, составленные мной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Розалина</cp:lastModifiedBy>
  <cp:revision>63</cp:revision>
  <dcterms:created xsi:type="dcterms:W3CDTF">2014-11-25T08:33:57Z</dcterms:created>
  <dcterms:modified xsi:type="dcterms:W3CDTF">2018-12-13T17:20:25Z</dcterms:modified>
</cp:coreProperties>
</file>