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1" r:id="rId2"/>
    <p:sldId id="272" r:id="rId3"/>
    <p:sldId id="273" r:id="rId4"/>
    <p:sldId id="274" r:id="rId5"/>
    <p:sldId id="286" r:id="rId6"/>
    <p:sldId id="287" r:id="rId7"/>
    <p:sldId id="290" r:id="rId8"/>
    <p:sldId id="276" r:id="rId9"/>
    <p:sldId id="277" r:id="rId10"/>
    <p:sldId id="278" r:id="rId11"/>
    <p:sldId id="291" r:id="rId12"/>
    <p:sldId id="279" r:id="rId13"/>
    <p:sldId id="289" r:id="rId14"/>
    <p:sldId id="280" r:id="rId15"/>
    <p:sldId id="281" r:id="rId16"/>
    <p:sldId id="293" r:id="rId17"/>
    <p:sldId id="282" r:id="rId18"/>
    <p:sldId id="28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7" d="100"/>
        <a:sy n="4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D66FD7-518F-4998-8D42-ED984F3BC291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FE5F42-6DA6-4F93-82BB-96656310EC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583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E5F42-6DA6-4F93-82BB-96656310ECFC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544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BA67E1-F8DB-4EAF-A3E3-2D51B9F772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B77A21-4FB0-4B69-BD53-938BC38589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D44FDAA-4829-46EA-B7AF-E3EA9A908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0A604-EA44-4911-BEE6-92AD9DDA068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7BD0DB-F182-4796-A821-FE4611D40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216DB93-6564-46E6-84D3-C62284D45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5D93-6E4F-45C3-B402-83DB6CADEC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348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E4F9A6-88A3-4CF5-9BCE-1C1DF5D66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1AFC09C-F257-47BE-8DEE-D17CF1A4AE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37E36BB-3972-408F-A03D-61AE6C1B9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0A604-EA44-4911-BEE6-92AD9DDA068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B4E476-B4FE-48CF-A03B-9E193AD50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C3E1738-894A-447F-BA0F-C5243ADBD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5D93-6E4F-45C3-B402-83DB6CADEC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64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CF2AE66-CFD1-4701-B28A-1EA92BE5D8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68451B0-7293-4C84-9DF9-C57CA6D15B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98D2B93-C255-4B38-A178-D73A0C6D2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0A604-EA44-4911-BEE6-92AD9DDA068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9C76EF-91A9-410C-B72D-77E629E37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1BAAE6-DA1B-4720-B3B6-3764A8ED3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5D93-6E4F-45C3-B402-83DB6CADEC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458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63EB4-C6E7-48A0-B395-18F18861C86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526B-A0DA-459A-A26B-12757DD74D6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074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C67F5A-475A-467F-AC5C-E14553C68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CC0327-1599-453C-ABCE-FD701BF620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2B41316-C441-4533-8DEA-A946D1E19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0A604-EA44-4911-BEE6-92AD9DDA068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DA5C523-111C-4805-9D2B-87C3EF421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1FBDFD8-AA0D-4572-B91A-0867DC158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5D93-6E4F-45C3-B402-83DB6CADEC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235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AF0CD6-1DF4-4DE7-AF08-1699CE0C8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E7B9258-08AD-4162-81A3-67FFB4CDFC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E7214D-2EBF-4536-9ECF-60C47C84C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0A604-EA44-4911-BEE6-92AD9DDA068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D05D525-2C33-4912-B811-F968D4E0B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6EBC4D-51C8-4F21-A145-7A054FC18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5D93-6E4F-45C3-B402-83DB6CADEC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926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4B5CA2-F8FF-48CD-BCC7-222BC6248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0C06834-A71D-4ABB-93E7-001A3C78F1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51D1561-4FE4-40FD-8323-BD9CFD59A0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A9B538D-D121-4286-8762-C874F49F0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0A604-EA44-4911-BEE6-92AD9DDA068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26ED60A-C48A-47DC-B484-06049C8F5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C89B3F1-E6CB-4605-9223-F3C05198F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5D93-6E4F-45C3-B402-83DB6CADEC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915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866CEB-31B1-4C21-AEE6-FD905100C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EA71FD6-A176-4AAD-84BA-226D106EA4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79702F0-3905-430E-8211-5053B2D3F2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DFE38E2-EEFF-4B20-81EB-A4AF09E1C2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5F7D187-CD1D-4016-ACDD-E95593097C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0EEAE7A-4B80-4278-9C6D-64CCCA11A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0A604-EA44-4911-BEE6-92AD9DDA068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9859AA0-2759-4D71-89F6-4118D36A7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C6DD6EE-A012-419C-881D-993819D04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5D93-6E4F-45C3-B402-83DB6CADEC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674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017EF2-E69B-4411-97ED-601FDB643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0944DFF-9B30-4EE1-81FC-495F6AB23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0A604-EA44-4911-BEE6-92AD9DDA068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D3A542B-1F46-4B64-BAC4-C068E09E3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A4AEA9D-5CA0-4CBA-9361-5C013B547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5D93-6E4F-45C3-B402-83DB6CADEC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807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9ADE61E-E484-4854-90A8-155203315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0A604-EA44-4911-BEE6-92AD9DDA068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4ED15EE-1037-4235-AEE2-83049CB26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72AB80B-700D-4E0D-8927-4D94D0F29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5D93-6E4F-45C3-B402-83DB6CADEC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893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8659A1-7DEF-44DE-B474-23671C26B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D991ECE-4464-4046-B648-9B168A061E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9495DFB-4C6D-4A3A-8F25-1881C5A728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771709C-F8F0-4B02-BAE7-F571FED1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0A604-EA44-4911-BEE6-92AD9DDA068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8B12F87-D83A-4A26-B0D5-D90445EF6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7ECB420-BCD4-4B3B-86EC-B587E06D6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5D93-6E4F-45C3-B402-83DB6CADEC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064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93EBFD-AE0B-432F-8F9A-C246D193C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8DE1293-5448-4D83-9FCD-5D1C5C4FAF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001F477-D92A-4358-A84F-042BC18A82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3C927BC-CB1C-432F-A8BE-99CCE774B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0A604-EA44-4911-BEE6-92AD9DDA068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2122237-391B-419F-B9A0-6E0B9B109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800F5EF-36BD-4353-88C5-4F9478DE0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5D93-6E4F-45C3-B402-83DB6CADEC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498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1B187D-55D3-445C-9708-3FF5E0EF6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8C543E0-8899-473A-BF7D-628FA2B320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5D6FF9B-BDD5-4579-AC68-D58EFE858B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0A604-EA44-4911-BEE6-92AD9DDA068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BBFC20-EE0A-4D64-A19B-C7CFBFC1E4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4894B0-16A4-4F2D-9054-D08720A1FF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75D93-6E4F-45C3-B402-83DB6CADEC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32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spbarchives.ru/web/group/information_resources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spbarchives.ru/infres/-/archive/cga/guide/110?p_p_state=maximized" TargetMode="External"/><Relationship Id="rId3" Type="http://schemas.openxmlformats.org/officeDocument/2006/relationships/hyperlink" Target="https://spbarchives.ru/infres/-/archive/cga/guide/104?p_p_state=maximized" TargetMode="External"/><Relationship Id="rId7" Type="http://schemas.openxmlformats.org/officeDocument/2006/relationships/hyperlink" Target="https://spbarchives.ru/infres/-/archive/cga/guide/109?p_p_state=maximized" TargetMode="External"/><Relationship Id="rId12" Type="http://schemas.openxmlformats.org/officeDocument/2006/relationships/hyperlink" Target="https://spbarchives.ru/infres/-/archive/cga/guide/114?p_p_state=maximized" TargetMode="External"/><Relationship Id="rId2" Type="http://schemas.openxmlformats.org/officeDocument/2006/relationships/hyperlink" Target="https://spbarchives.ru/infres/-/archive/cga/guide/103?p_p_state=maximize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pbarchives.ru/infres/-/archive/cga/guide/108?p_p_state=maximized" TargetMode="External"/><Relationship Id="rId11" Type="http://schemas.openxmlformats.org/officeDocument/2006/relationships/hyperlink" Target="https://spbarchives.ru/infres/-/archive/cga/guide/113?p_p_state=maximized" TargetMode="External"/><Relationship Id="rId5" Type="http://schemas.openxmlformats.org/officeDocument/2006/relationships/hyperlink" Target="https://spbarchives.ru/infres/-/archive/cga/guide/107?p_p_state=maximized" TargetMode="External"/><Relationship Id="rId10" Type="http://schemas.openxmlformats.org/officeDocument/2006/relationships/hyperlink" Target="https://spbarchives.ru/infres/-/archive/cga/guide/112?p_p_state=maximized" TargetMode="External"/><Relationship Id="rId4" Type="http://schemas.openxmlformats.org/officeDocument/2006/relationships/hyperlink" Target="https://spbarchives.ru/infres/-/archive/cga/guide/106?p_p_state=maximized" TargetMode="External"/><Relationship Id="rId9" Type="http://schemas.openxmlformats.org/officeDocument/2006/relationships/hyperlink" Target="https://spbarchives.ru/infres/-/archive/cga/guide/111?p_p_state=maximized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spbarchives.ru/infres/-/archive/cga/guide/138?p_p_state=maximized" TargetMode="External"/><Relationship Id="rId13" Type="http://schemas.openxmlformats.org/officeDocument/2006/relationships/hyperlink" Target="https://spbarchives.ru/infres/-/archive/cga/guide/148?p_p_state=maximized" TargetMode="External"/><Relationship Id="rId3" Type="http://schemas.openxmlformats.org/officeDocument/2006/relationships/hyperlink" Target="https://spbarchives.ru/infres/-/archive/cga/guide/117?p_p_state=maximized" TargetMode="External"/><Relationship Id="rId7" Type="http://schemas.openxmlformats.org/officeDocument/2006/relationships/hyperlink" Target="https://spbarchives.ru/infres/-/archive/cga/guide/131?p_p_state=maximized" TargetMode="External"/><Relationship Id="rId12" Type="http://schemas.openxmlformats.org/officeDocument/2006/relationships/hyperlink" Target="https://spbarchives.ru/infres/-/archive/cga/guide/147?p_p_state=maximized" TargetMode="External"/><Relationship Id="rId2" Type="http://schemas.openxmlformats.org/officeDocument/2006/relationships/hyperlink" Target="https://spbarchives.ru/infres/-/archive/cga/guide/116?p_p_state=maximize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pbarchives.ru/infres/-/archive/cga/guide/130?p_p_state=maximized" TargetMode="External"/><Relationship Id="rId11" Type="http://schemas.openxmlformats.org/officeDocument/2006/relationships/hyperlink" Target="https://spbarchives.ru/infres/-/archive/cga/guide/146?p_p_state=maximized" TargetMode="External"/><Relationship Id="rId5" Type="http://schemas.openxmlformats.org/officeDocument/2006/relationships/hyperlink" Target="https://spbarchives.ru/infres/-/archive/cga/guide/129?p_p_state=maximized" TargetMode="External"/><Relationship Id="rId10" Type="http://schemas.openxmlformats.org/officeDocument/2006/relationships/hyperlink" Target="https://spbarchives.ru/infres/-/archive/cga/guide/145?p_p_state=maximized" TargetMode="External"/><Relationship Id="rId4" Type="http://schemas.openxmlformats.org/officeDocument/2006/relationships/hyperlink" Target="https://spbarchives.ru/infres/-/archive/cga/guide/118?p_p_state=maximized" TargetMode="External"/><Relationship Id="rId9" Type="http://schemas.openxmlformats.org/officeDocument/2006/relationships/hyperlink" Target="https://spbarchives.ru/infres/-/archive/cga/guide/144?p_p_state=maximized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spbarchives.ru/infres/-/archive/cga/guide/160?p_p_state=maximized" TargetMode="External"/><Relationship Id="rId13" Type="http://schemas.openxmlformats.org/officeDocument/2006/relationships/hyperlink" Target="https://spbarchives.ru/infres/-/archive/cga/guide/165?p_p_state=maximized" TargetMode="External"/><Relationship Id="rId3" Type="http://schemas.openxmlformats.org/officeDocument/2006/relationships/hyperlink" Target="https://spbarchives.ru/infres/-/archive/cga/guide/151?p_p_state=maximized" TargetMode="External"/><Relationship Id="rId7" Type="http://schemas.openxmlformats.org/officeDocument/2006/relationships/hyperlink" Target="https://spbarchives.ru/infres/-/archive/cga/guide/155?p_p_state=maximized" TargetMode="External"/><Relationship Id="rId12" Type="http://schemas.openxmlformats.org/officeDocument/2006/relationships/hyperlink" Target="https://spbarchives.ru/infres/-/archive/cga/guide/164?p_p_state=maximized" TargetMode="External"/><Relationship Id="rId17" Type="http://schemas.openxmlformats.org/officeDocument/2006/relationships/hyperlink" Target="https://spbarchives.ru/infres/-/archive/cga/guide/183?p_p_state=maximized" TargetMode="External"/><Relationship Id="rId2" Type="http://schemas.openxmlformats.org/officeDocument/2006/relationships/hyperlink" Target="https://spbarchives.ru/infres/-/archive/cga/guide/150?p_p_state=maximized" TargetMode="External"/><Relationship Id="rId16" Type="http://schemas.openxmlformats.org/officeDocument/2006/relationships/hyperlink" Target="https://spbarchives.ru/infres/-/archive/cga/guide/182?p_p_state=maximize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pbarchives.ru/infres/-/archive/cga/guide/154?p_p_state=maximized" TargetMode="External"/><Relationship Id="rId11" Type="http://schemas.openxmlformats.org/officeDocument/2006/relationships/hyperlink" Target="https://spbarchives.ru/infres/-/archive/cga/guide/163?p_p_state=maximized" TargetMode="External"/><Relationship Id="rId5" Type="http://schemas.openxmlformats.org/officeDocument/2006/relationships/hyperlink" Target="https://spbarchives.ru/infres/-/archive/cga/guide/153?p_p_state=maximized" TargetMode="External"/><Relationship Id="rId15" Type="http://schemas.openxmlformats.org/officeDocument/2006/relationships/hyperlink" Target="https://spbarchives.ru/infres/-/archive/cga/guide/172?p_p_state=maximized" TargetMode="External"/><Relationship Id="rId10" Type="http://schemas.openxmlformats.org/officeDocument/2006/relationships/hyperlink" Target="https://spbarchives.ru/infres/-/archive/cga/guide/162?p_p_state=maximized" TargetMode="External"/><Relationship Id="rId4" Type="http://schemas.openxmlformats.org/officeDocument/2006/relationships/hyperlink" Target="https://spbarchives.ru/infres/-/archive/cga/guide/152?p_p_state=maximized" TargetMode="External"/><Relationship Id="rId9" Type="http://schemas.openxmlformats.org/officeDocument/2006/relationships/hyperlink" Target="https://spbarchives.ru/infres/-/archive/cga/guide/161?p_p_state=maximized" TargetMode="External"/><Relationship Id="rId14" Type="http://schemas.openxmlformats.org/officeDocument/2006/relationships/hyperlink" Target="https://spbarchives.ru/infres/-/archive/cga/guide/171?p_p_state=maximized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71054" y="609600"/>
            <a:ext cx="11388436" cy="2616200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ПМ.02 «Организация архивной и справочно-информационной работы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документам организации»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МДК 02.02 «Государственные, муниципальные архивы и архивы организаций»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1. Комплектование и экспертиза ценности документов.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«Система архивов Российской Федерации</a:t>
            </a:r>
            <a:r>
              <a:rPr lang="ru-RU" sz="2800" dirty="0" smtClean="0"/>
              <a:t>»</a:t>
            </a:r>
            <a:endParaRPr lang="ru-RU" sz="28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3"/>
          </p:nvPr>
        </p:nvSpPr>
        <p:spPr>
          <a:xfrm>
            <a:off x="831273" y="3225800"/>
            <a:ext cx="10600269" cy="1244599"/>
          </a:xfrm>
        </p:spPr>
        <p:txBody>
          <a:bodyPr>
            <a:noAutofit/>
          </a:bodyPr>
          <a:lstStyle/>
          <a:p>
            <a:pPr algn="ctr"/>
            <a:endParaRPr lang="ru-RU" sz="3200" b="1" dirty="0" smtClean="0"/>
          </a:p>
          <a:p>
            <a:pPr algn="ctr"/>
            <a:endParaRPr lang="ru-RU" sz="3200" b="1" dirty="0"/>
          </a:p>
          <a:p>
            <a:pPr algn="ctr"/>
            <a:r>
              <a:rPr lang="ru-RU" sz="36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Региональные государственные архивы </a:t>
            </a:r>
          </a:p>
          <a:p>
            <a:pPr algn="ctr"/>
            <a:r>
              <a:rPr lang="ru-RU" sz="36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(на примере Санкт-Петербурга)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92727" y="4470399"/>
            <a:ext cx="10945091" cy="202738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pPr algn="r"/>
            <a:r>
              <a:rPr lang="ru-RU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Коновалова С.В., 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преподаватель Российского колледжа традиционной культуры (СПб)</a:t>
            </a:r>
          </a:p>
        </p:txBody>
      </p:sp>
    </p:spTree>
    <p:extLst>
      <p:ext uri="{BB962C8B-B14F-4D97-AF65-F5344CB8AC3E}">
        <p14:creationId xmlns:p14="http://schemas.microsoft.com/office/powerpoint/2010/main" val="204344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277091"/>
            <a:ext cx="9609666" cy="2105891"/>
          </a:xfrm>
        </p:spPr>
        <p:txBody>
          <a:bodyPr>
            <a:noAutofit/>
          </a:bodyPr>
          <a:lstStyle/>
          <a:p>
            <a:pPr algn="ctr"/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Центральный государственный архив литературы и искусства 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Санкт-Петербурга (ЦГАЛИ СПб)</a:t>
            </a:r>
            <a:b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4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3"/>
          </p:nvPr>
        </p:nvSpPr>
        <p:spPr>
          <a:xfrm>
            <a:off x="7398327" y="2646218"/>
            <a:ext cx="3506741" cy="3976255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 ЦГАЛИ СПб сосредоточены фонды государственных учреждений, общественных организаций литературы, искусства и культурно-просветительной работы, а также фонды личного происхождения деятелей культуры С.-Петербурга с 1917 г. по настоящее время.</a:t>
            </a:r>
          </a:p>
          <a:p>
            <a:endParaRPr lang="ru-RU" sz="22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277091" y="5188581"/>
            <a:ext cx="10627979" cy="1433891"/>
          </a:xfrm>
        </p:spPr>
        <p:txBody>
          <a:bodyPr>
            <a:normAutofit/>
          </a:bodyPr>
          <a:lstStyle/>
          <a:p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Шпалерная улица, дом 34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www.rutraveller.ru/icache/place/1/124/053/112453_603x3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982" y="2382982"/>
            <a:ext cx="5624945" cy="3435926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78766"/>
          </a:xfrm>
        </p:spPr>
        <p:txBody>
          <a:bodyPr>
            <a:normAutofit/>
          </a:bodyPr>
          <a:lstStyle/>
          <a:p>
            <a:pPr algn="r"/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ЦГАЛИ СПб</a:t>
            </a:r>
            <a:endParaRPr lang="ru-RU" sz="3400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838200" y="365126"/>
            <a:ext cx="6740236" cy="5811837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 архиве представлены документы ликвидированных и ныне действующих учреждений культуры: Управления по делам искусств и Главного управления культуры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Ленгорисполкома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Управления ленинградских академических театров, Управления по охране государственных тайн в печати (Главлит, 1939–1976), управлений и комитетов культуры,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культпросветучреждений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 кинофикации, а также фонды творческих организаций, в том числе Пролеткульта, ленинградских отделений союзов: кинематографистов, писателей, журналистов, архитекторов, художников. Архив хранит документы фондов издательств «Аврора», «Брокгауз и Эфрон», «Всемирная литература», «Советский писатель», «Художественная литература» и др., редакций журналов «Аврора», «Звезда», «Нева» и местных газет, Петроградского бюро Российского телеграфного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агенства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(РОСТА). В материалах Ленинградского комитета радиовещания имеются тексты выступлений писателей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А.А.Ахматовой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О.Ф.Берггольц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В.В.Вишневского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В.Ф.Пановой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Н.С.Тихонова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жителями блокадного Ленинграда.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7675418" y="2216727"/>
            <a:ext cx="3678382" cy="4267200"/>
          </a:xfrm>
          <a:solidFill>
            <a:srgbClr val="FFFF00"/>
          </a:solidFill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Значительную группу составляют фонды личного происхождения: писателей и поэтов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А.Р.Беляева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Д.А.Гранина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М.А.Дудина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В.В.Конецкого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Ю.С.Рытхэу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М.Л.Слонимского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литературоведов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Г.А.Гуковского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В.А.Мануйлова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искусствоведа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Ф.И.Шмита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художника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Е.Е.Моисеенко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композиторов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Б.А.Арапова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В.П.Соловьева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-Седого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режиссера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А.А.Брянцева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актеров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Е.И.Тиме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Ю.В.Толубеева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кинорежиссера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Ф.М.Эрмлера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балетмейстера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Л.В.Якобсона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 др.</a:t>
            </a:r>
          </a:p>
        </p:txBody>
      </p:sp>
    </p:spTree>
    <p:extLst>
      <p:ext uri="{BB962C8B-B14F-4D97-AF65-F5344CB8AC3E}">
        <p14:creationId xmlns:p14="http://schemas.microsoft.com/office/powerpoint/2010/main" val="3278390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1002723"/>
            <a:ext cx="10515600" cy="748579"/>
          </a:xfrm>
        </p:spPr>
        <p:txBody>
          <a:bodyPr>
            <a:noAutofit/>
          </a:bodyPr>
          <a:lstStyle/>
          <a:p>
            <a:pPr algn="ctr"/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Центральный государственный архив кинофотодокументов Санкт-Петербурга</a:t>
            </a:r>
            <a:b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(ЦГАКФФД СПб)</a:t>
            </a:r>
            <a:b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4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0328" y="2299854"/>
            <a:ext cx="5457248" cy="414250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Архив хранит материалы, отложившиеся в процессе деятельности предприятий, учреждений и организаций Петербурга и области (губернии), а также государственных, политических, общественных деятелей, творческих работников и ученых.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Таврическая улица,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39,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этаж 1-2</a:t>
            </a:r>
            <a:endParaRPr lang="ru-RU" sz="22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avatars.mds.yandex.net/get-altay/1003740/2a000001628834122a0bb4a3c5e44623a1f4/XXXL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505075"/>
            <a:ext cx="5570273" cy="4177705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576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ЦГАКФФД СПб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199" y="1052945"/>
            <a:ext cx="7474527" cy="512401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дореволюционной России представлена снимками заводов и фабрик, банков, бирж, страховых обществ, магазинов. Значительное число фотодокументов посвящено строительству и эксплуатации железных дорог, портов, каналов, состоянию городского транспорта и городского хозяйства столицы. Материалы архива характеризуют быт различных социальных слоев: дворянства, буржуазии, духовенства, чиновничества, деятелей науки и культуры, рабочих и крестьян. Хранится большое количество коллекций фотопортретов, запечатлевших членов Императорской фамилии, политических и общественных деятелей, ученых, деятелей культуры (среди них —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С.Ю.Витте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И.П.Павлов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В.М.Бехтерев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Л.Н.Андреев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Л.Н.Толстой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А.М.Горький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А.А.Блок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И.Е.Репин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Н.К.Рерих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А.К.Глазунов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Н.А.Римский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-Корсаков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П.И.Чайковский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М.Г.Савина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Ф.И.Шаляпин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 др.). На снимках представлена деятельность научных, культурных, просветительских, благотворительных обществ и организаций, городских больниц и приютов.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8839200" y="1177636"/>
            <a:ext cx="2895600" cy="5569528"/>
          </a:xfrm>
          <a:solidFill>
            <a:srgbClr val="FFC000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Значительное количество фотодокументов отражает экономическую жизнь Петербурга, строительство промышленных предприятий и развитие транспортной сети, состояние городского здравоохранения, народного образования, культурную и научную жизнь, спортивные события. Представлены материалы о приемах иностранных делегаций, участии ленинградцев в международных выставках, съездах, конференциях, симпозиумах и т. п.</a:t>
            </a:r>
          </a:p>
        </p:txBody>
      </p:sp>
    </p:spTree>
    <p:extLst>
      <p:ext uri="{BB962C8B-B14F-4D97-AF65-F5344CB8AC3E}">
        <p14:creationId xmlns:p14="http://schemas.microsoft.com/office/powerpoint/2010/main" val="348459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1459488"/>
            <a:ext cx="10515600" cy="231200"/>
          </a:xfrm>
        </p:spPr>
        <p:txBody>
          <a:bodyPr>
            <a:noAutofit/>
          </a:bodyPr>
          <a:lstStyle/>
          <a:p>
            <a:pPr algn="ctr"/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Центральный государственный архив документов по личному составу ликвидированный государственных предприятий, учреждений, организаций 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Санкт-Петербурга (ЦГАЛС СПб)</a:t>
            </a:r>
            <a:b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4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839789" y="1681162"/>
            <a:ext cx="3995448" cy="416545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02319" y="2592168"/>
            <a:ext cx="4111246" cy="3961031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Днепропетровская улица, 9-а</a:t>
            </a:r>
            <a:endParaRPr lang="ru-RU" sz="3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5070764" y="2826327"/>
            <a:ext cx="6284624" cy="37268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Распоряжение о создании архива вышло 11 марта 1999 года. Архив хранит документы по личному составу ликвидированных предприятий, организаций и учреждений, не имеющих правопреемников. К документам по личному составу относятся следующие документы: приказы по личному составу, личные карточки, личные дела, лицевые счета, трудовые книжки, книги списочного состава и др.</a:t>
            </a: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8194" name="Picture 2" descr="https://avatars.mds.yandex.net/get-altay/1363278/2a00000164975c3d3f1cc353ce25f889ba96/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318" y="2601694"/>
            <a:ext cx="3155282" cy="3466597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300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86690" y="1676400"/>
            <a:ext cx="10266219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архиве наряду с крупными фондами таких предприятий, как «ЛСПО — Свердлов», фирма «Русский Дизель», ГУП «Союз», ОАО «Карбюраторный завод», ОАО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Невотекс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Балтийское морское пароходство, ФГУП «Завод Россия», мясоперерабатывающий комбинат «Самсон», ОАО «Красный треугольник», ОАО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Петродворцовый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часовой завод», ОАО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Подъмтрансмаш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ОАО «Светоч», ОАО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Ленкнига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Строительного объединения квартальной застройки (СОКЗ), различных обувных («НИКА» — бывшее объединение по ремонту и пошиву обуви «Нева», «Восход», «Пролетарская Победа», «Виктория»,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Ленвест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 и кожевенных предприятий (заводы объединения им. Радищева), институтов («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Ленгипростанок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«Дальняя связь», «Радиовещательного приема и акустики им. Попова», «Коммунального хозяйства», «Дизельный институт») и др. хранятся также документы множества небольших обществ, товариществ, кооперативов и т.д.</a:t>
            </a:r>
          </a:p>
          <a:p>
            <a:endParaRPr lang="ru-RU" dirty="0" smtClean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</p:spPr>
        <p:txBody>
          <a:bodyPr/>
          <a:lstStyle/>
          <a:p>
            <a:pPr algn="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ЦГАЛС СПб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62663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6365" y="471056"/>
            <a:ext cx="11249890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 отделе ЦГАЛС 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СПб на</a:t>
            </a:r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Мучном 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переулке, </a:t>
            </a:r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2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находятся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 бывшего архива Комитета по потребительскому рынку, который хранил документы предприятий торговли Ленинграда, подведомственных Главному управлению торговли. В их числе документы различных магазинов, рынков, торгов, торговых баз и т.д. Документы таких универмагов, как «Гостиный Двор» (документы до 1975 года),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Фрунзенский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«Московский» (документы до 1989 года), «Кировский» (документы до 1975 года) и др. На 01.07.2020 года документы по личному составу торговых организаций составляют 142 637 единиц хранения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нотариальном отделе ЦГАЛС 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СПб на </a:t>
            </a:r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Варфоломеевской улице, 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д.15А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хранятся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 бывшего Центрального нотариального архива Управления юстиции Санкт-Петербурга. Нотариальные документы (наследственные дела, завещания, свидетельства, договоры и др.) проступали не только от ликвидированных государственных нотариальных контор и от нотариусов, сложивших свои полномочия, но и от действующих частнопрактикующих нотариусов, передающих свои документы на депозитарное хранение. На 01.07.2020 года в отделе числятся 74 фонда нотариальных документов на 311 643 единицы хранения.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августе 2004 года в структуре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ЦГАЛС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СПб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появился отдел по работе с нотариальными документами по адресу </a:t>
            </a:r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Сиреневый бульвар, д. 18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312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244436" y="2932386"/>
            <a:ext cx="9033164" cy="930002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Портал «Архивы Санкт-Петербурга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[Интернет-ресурс]. –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https://spbarchives.ru/web/group</a:t>
            </a:r>
            <a:r>
              <a:rPr lang="ru-RU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/</a:t>
            </a:r>
            <a:br>
              <a:rPr lang="ru-RU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</a:br>
            <a:r>
              <a:rPr lang="ru-RU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information_resources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1899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374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Архивы, находящиеся в подчинении Архивного комитета Санкт-Петербурга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6473" y="1690688"/>
            <a:ext cx="11069782" cy="482094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Центральный государственный архив Санкт-Петербурга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Центральный государственный исторический архив Санкт-Петербурга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Центральный государственный архив историко-политических документов Санкт-Петербурга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Центральный государственный архив научно-технической документации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Центральный государственный архив литературы и искусства Санкт-Петербурга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Центральный государственный архив кинофотодокументов Санкт-Петербурга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Центральный государственный архив документов по личному составу ликвидированный государственных предприятий, учреждений, организаций Санкт-Петербурга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214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-1" y="346364"/>
            <a:ext cx="11443855" cy="14131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Центральный государственный архив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Санкт-Петербурга (ЦГА СПб)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4294967295"/>
          </p:nvPr>
        </p:nvSpPr>
        <p:spPr>
          <a:xfrm>
            <a:off x="7897091" y="4197927"/>
            <a:ext cx="4294909" cy="247996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sz="2200" b="1" dirty="0">
                <a:latin typeface="Times New Roman" pitchFamily="18" charset="0"/>
                <a:ea typeface="+mj-ea"/>
                <a:cs typeface="Times New Roman" pitchFamily="18" charset="0"/>
              </a:rPr>
              <a:t>ул. Антонова-Овсеенко, </a:t>
            </a:r>
            <a:r>
              <a:rPr lang="ru-RU" sz="22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дом 1</a:t>
            </a:r>
            <a:endParaRPr lang="ru-RU" sz="22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1" name="Рисунок 10" descr="X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787" y="2053423"/>
            <a:ext cx="8559912" cy="412570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012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20436"/>
            <a:ext cx="10515600" cy="60960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ЦГА СПб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7254" y="1025236"/>
            <a:ext cx="11263745" cy="529027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3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Фонды периода временного правительства</a:t>
            </a:r>
            <a:endParaRPr lang="ru-RU" sz="33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Фонды советского 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периода</a:t>
            </a:r>
            <a:endParaRPr lang="ru-RU" sz="33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Чрезвычайные органы государственной власти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Местные органы государственной власти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Петроградской - Ленинградской губернии и Северной области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Уездов Петроградской - Ленинградской губернии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Волостей Петроградской - Ленинградской губернии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Петрограда - Ленинграда - СПб и Ленинградской области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Районов Петрограда - Ленинграда - СПб и городов областного подчинения, административно подчиненных горсовету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Районов и городов пригородной зоны Петрограда -Ленинграда - СПб и города-крепости Кронштадт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Городских поселков Ленинграда - СПб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82435" y="2008909"/>
            <a:ext cx="6303819" cy="4987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Государственная власть и управление</a:t>
            </a:r>
          </a:p>
        </p:txBody>
      </p:sp>
    </p:spTree>
    <p:extLst>
      <p:ext uri="{BB962C8B-B14F-4D97-AF65-F5344CB8AC3E}">
        <p14:creationId xmlns:p14="http://schemas.microsoft.com/office/powerpoint/2010/main" val="361749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20436"/>
            <a:ext cx="10515600" cy="60960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ЦГА СПб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7254" y="1427018"/>
            <a:ext cx="11263745" cy="51816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tabLst>
                <a:tab pos="1170305" algn="l"/>
              </a:tabLst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Финансирование и кредитование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tabLst>
                <a:tab pos="1170305" algn="l"/>
              </a:tabLst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Планирование, статистика, стандартизация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tabLst>
                <a:tab pos="1170305" algn="l"/>
              </a:tabLst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Промышленность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tabLst>
                <a:tab pos="1170305" algn="l"/>
              </a:tabLst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Сельское хозяйство и заготовка сельскохозяйственной продукции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tabLst>
                <a:tab pos="1170305" algn="l"/>
              </a:tabLst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Лесное и охотничье хозяйство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tabLst>
                <a:tab pos="1170305" algn="l"/>
              </a:tabLst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Строительство и архитектура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tabLst>
                <a:tab pos="1170305" algn="l"/>
              </a:tabLst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Транспорт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tabLst>
                <a:tab pos="1170305" algn="l"/>
              </a:tabLst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Связь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tabLst>
                <a:tab pos="1170305" algn="l"/>
              </a:tabLst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Торговля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tabLst>
                <a:tab pos="1170305" algn="l"/>
              </a:tabLst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Материально-техническое снабжение, сбыт и заготовки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tabLst>
                <a:tab pos="1170305" algn="l"/>
              </a:tabLst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Жилищно-коммунальное хозяйство и бытовое обслуживание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tabLst>
                <a:tab pos="1170305" algn="l"/>
              </a:tabLst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Геология и охрана природной среды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82436" y="1330035"/>
            <a:ext cx="1773382" cy="5264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Экономика</a:t>
            </a:r>
          </a:p>
        </p:txBody>
      </p:sp>
    </p:spTree>
    <p:extLst>
      <p:ext uri="{BB962C8B-B14F-4D97-AF65-F5344CB8AC3E}">
        <p14:creationId xmlns:p14="http://schemas.microsoft.com/office/powerpoint/2010/main" val="150962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20436"/>
            <a:ext cx="10515600" cy="60960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ЦГА СПб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7254" y="1025236"/>
            <a:ext cx="11263745" cy="52902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82436" y="332509"/>
            <a:ext cx="4488874" cy="4849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Социально-культурная сфера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66800" y="1205345"/>
            <a:ext cx="8077200" cy="560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  <a:tabLst>
                <a:tab pos="1170305" algn="l"/>
              </a:tabLst>
            </a:pPr>
            <a:r>
              <a:rPr lang="ru-RU" sz="2100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Труд и трудовые ресурсы</a:t>
            </a:r>
            <a:endParaRPr lang="ru-RU" sz="2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  <a:tabLst>
                <a:tab pos="1170305" algn="l"/>
              </a:tabLst>
            </a:pPr>
            <a:r>
              <a:rPr lang="ru-RU" sz="2100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Социальное обеспечение</a:t>
            </a:r>
            <a:endParaRPr lang="ru-RU" sz="2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  <a:tabLst>
                <a:tab pos="1170305" algn="l"/>
              </a:tabLst>
            </a:pPr>
            <a:r>
              <a:rPr lang="ru-RU" sz="2100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Здравоохранение</a:t>
            </a:r>
            <a:endParaRPr lang="ru-RU" sz="2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  <a:tabLst>
                <a:tab pos="1170305" algn="l"/>
              </a:tabLst>
            </a:pPr>
            <a:r>
              <a:rPr lang="ru-RU" sz="2100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Санаторно-курортное дело</a:t>
            </a:r>
            <a:endParaRPr lang="ru-RU" sz="2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  <a:tabLst>
                <a:tab pos="1170305" algn="l"/>
              </a:tabLst>
            </a:pPr>
            <a:r>
              <a:rPr lang="ru-RU" sz="2100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Физкультура, спорт, туризм</a:t>
            </a:r>
            <a:endParaRPr lang="ru-RU" sz="2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  <a:tabLst>
                <a:tab pos="1170305" algn="l"/>
              </a:tabLst>
            </a:pPr>
            <a:r>
              <a:rPr lang="ru-RU" sz="2100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Образование</a:t>
            </a:r>
            <a:endParaRPr lang="ru-RU" sz="2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  <a:tabLst>
                <a:tab pos="1170305" algn="l"/>
              </a:tabLst>
            </a:pPr>
            <a:r>
              <a:rPr lang="ru-RU" sz="2100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Наука</a:t>
            </a:r>
            <a:endParaRPr lang="ru-RU" sz="2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  <a:tabLst>
                <a:tab pos="1170305" algn="l"/>
              </a:tabLst>
            </a:pPr>
            <a:r>
              <a:rPr lang="ru-RU" sz="2100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Культура и искусство</a:t>
            </a:r>
            <a:endParaRPr lang="ru-RU" sz="2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  <a:tabLst>
                <a:tab pos="1170305" algn="l"/>
              </a:tabLst>
            </a:pPr>
            <a:r>
              <a:rPr lang="ru-RU" sz="2100" dirty="0" smtClean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Средства </a:t>
            </a:r>
            <a:r>
              <a:rPr lang="ru-RU" sz="2100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массовой информации</a:t>
            </a:r>
            <a:endParaRPr lang="ru-RU" sz="2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  <a:tabLst>
                <a:tab pos="1170305" algn="l"/>
              </a:tabLst>
            </a:pPr>
            <a:r>
              <a:rPr lang="ru-RU" sz="2100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11"/>
              </a:rPr>
              <a:t>Архивная служба</a:t>
            </a:r>
            <a:endParaRPr lang="ru-RU" sz="2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  <a:tabLst>
                <a:tab pos="1170305" algn="l"/>
              </a:tabLst>
            </a:pPr>
            <a:r>
              <a:rPr lang="ru-RU" sz="2100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12"/>
              </a:rPr>
              <a:t>Культурно-просветительная работа</a:t>
            </a:r>
            <a:endParaRPr lang="ru-RU" sz="2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  <a:tabLst>
                <a:tab pos="1170305" algn="l"/>
              </a:tabLst>
            </a:pPr>
            <a:r>
              <a:rPr lang="ru-RU" sz="2100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13"/>
              </a:rPr>
              <a:t>Административно-политическое управление</a:t>
            </a:r>
            <a:endParaRPr lang="ru-RU" sz="2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  <a:tabLst>
                <a:tab pos="1170305" algn="l"/>
              </a:tabLst>
            </a:pPr>
            <a:r>
              <a:rPr lang="ru-RU" sz="2100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14"/>
              </a:rPr>
              <a:t>Суд, прокуратура, арбитраж</a:t>
            </a:r>
            <a:endParaRPr lang="ru-RU" sz="2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  <a:tabLst>
                <a:tab pos="1170305" algn="l"/>
              </a:tabLst>
            </a:pPr>
            <a:r>
              <a:rPr lang="ru-RU" sz="2100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15"/>
              </a:rPr>
              <a:t>Общественные организации</a:t>
            </a:r>
            <a:endParaRPr lang="ru-RU" sz="2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  <a:tabLst>
                <a:tab pos="1170305" algn="l"/>
              </a:tabLst>
            </a:pPr>
            <a:r>
              <a:rPr lang="ru-RU" sz="2100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16"/>
              </a:rPr>
              <a:t>Личные фонды</a:t>
            </a:r>
            <a:endParaRPr lang="ru-RU" sz="2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  <a:tabLst>
                <a:tab pos="1170305" algn="l"/>
              </a:tabLst>
            </a:pPr>
            <a:r>
              <a:rPr lang="ru-RU" sz="2100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17"/>
              </a:rPr>
              <a:t>Коллекции</a:t>
            </a:r>
            <a:endParaRPr lang="ru-RU" sz="2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68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Центральный государственный исторический архив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Санкт-Петербурга (ЦГИА СПб)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200" dirty="0" smtClean="0">
                <a:latin typeface="Times New Roman" pitchFamily="18" charset="0"/>
                <a:ea typeface="+mj-ea"/>
                <a:cs typeface="Times New Roman" pitchFamily="18" charset="0"/>
              </a:rPr>
              <a:t>ул</a:t>
            </a:r>
            <a:r>
              <a:rPr lang="ru-RU" sz="2200" dirty="0">
                <a:latin typeface="Times New Roman" pitchFamily="18" charset="0"/>
                <a:ea typeface="+mj-ea"/>
                <a:cs typeface="Times New Roman" pitchFamily="18" charset="0"/>
              </a:rPr>
              <a:t>. Псковская, д. 18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Псковская улица, дом 18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6779172" y="2822028"/>
            <a:ext cx="4576216" cy="37837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Архив хранит фонды административных, судебных, полицейских, сословных, земских, землеустроительных, продовольственных, финансовых, кредитных и статистических учреждений Санкт-Петербурга и Петербургской губернии дореволюционного периода.</a:t>
            </a:r>
          </a:p>
        </p:txBody>
      </p:sp>
      <p:pic>
        <p:nvPicPr>
          <p:cNvPr id="1026" name="Picture 2" descr="https://spbarchives.ru/documents/10157/4283400/5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89" y="1704533"/>
            <a:ext cx="5538449" cy="4396722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7887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Центральный государственный архив историко-политических документов Санкт-Петербурга 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(ЦГАИПД СПб)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363701" y="1829227"/>
            <a:ext cx="3991687" cy="510244"/>
          </a:xfrm>
        </p:spPr>
        <p:txBody>
          <a:bodyPr>
            <a:norm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Таврическая улица, дом 39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873766" y="2380593"/>
            <a:ext cx="4934606" cy="41753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Архив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хранит документы партийных и комсомольских органов и организаций Петрограда-Ленинграда и области с 1917 по 1991 гг.</a:t>
            </a:r>
            <a:endParaRPr lang="ru-RU" sz="2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Начиная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1998 года, рабочая группа ЦГАИПД СПб по подготовке документов к рассекречиванию готовит документы Межведомственной экспертной комиссии (МЭК) по рассекречиванию документов при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Губернаторе Санкт-Петербурга.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bsg-uk.ru/images/cms/data/arhivnyj_komitet_sankt-peterburg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86" y="1829227"/>
            <a:ext cx="5651475" cy="4082842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258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928254"/>
            <a:ext cx="10515600" cy="762433"/>
          </a:xfrm>
        </p:spPr>
        <p:txBody>
          <a:bodyPr>
            <a:noAutofit/>
          </a:bodyPr>
          <a:lstStyle/>
          <a:p>
            <a:pPr algn="ctr"/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Центральный государственный архив научно-технической документации </a:t>
            </a:r>
            <a:b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ЦГАНТД СПб</a:t>
            </a:r>
            <a:b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4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252566" y="1681163"/>
            <a:ext cx="4102822" cy="823912"/>
          </a:xfrm>
        </p:spPr>
        <p:txBody>
          <a:bodyPr>
            <a:norm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ул. 5-я Советская, дом 33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946073" y="2881745"/>
            <a:ext cx="6802582" cy="367397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 фондах ЦГАНТД СПб хранятся документы ведущих научно-исследовательских, проектных и конструкторских организаций Ленинграда-Санкт-Петербурга с 1917г. по настоящее время. В Архиве представлена научно-техническая (проектная, конструкторская, научно-исследовательская, картографическая) и управленческая документация по отраслям промышленности (топливодобывающей, энергетической, металлургической, машиностроительной, химической, электротехнической, электронной, текстильной, пищевой и др.) транспорту, сельскому и лесному хозяйству, строительству, здравоохранению, геологии, метеорологии.</a:t>
            </a:r>
          </a:p>
        </p:txBody>
      </p:sp>
      <p:pic>
        <p:nvPicPr>
          <p:cNvPr id="5122" name="Picture 2" descr="http://photos.wikimapia.org/p/00/06/64/50/21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84" y="1939636"/>
            <a:ext cx="4316670" cy="3394364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974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1590</Words>
  <Application>Microsoft Office PowerPoint</Application>
  <PresentationFormat>Широкоэкранный</PresentationFormat>
  <Paragraphs>124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Тема Office</vt:lpstr>
      <vt:lpstr>ПМ.02 «Организация архивной и справочно-информационной работы  по документам организации» МДК 02.02 «Государственные, муниципальные архивы и архивы организаций» Раздел 1. Комплектование и экспертиза ценности документов. Тема «Система архивов Российской Федерации»</vt:lpstr>
      <vt:lpstr>Архивы, находящиеся в подчинении Архивного комитета Санкт-Петербурга </vt:lpstr>
      <vt:lpstr>Центральный государственный архив  Санкт-Петербурга (ЦГА СПб)</vt:lpstr>
      <vt:lpstr>                                                                           ЦГА СПб  </vt:lpstr>
      <vt:lpstr>                                                                           ЦГА СПб  </vt:lpstr>
      <vt:lpstr>                                                                           ЦГА СПб  </vt:lpstr>
      <vt:lpstr>Центральный государственный исторический архив Санкт-Петербурга (ЦГИА СПб) </vt:lpstr>
      <vt:lpstr>Центральный государственный архив историко-политических документов Санкт-Петербурга  (ЦГАИПД СПб) </vt:lpstr>
      <vt:lpstr>Центральный государственный архив научно-технической документации  ЦГАНТД СПб </vt:lpstr>
      <vt:lpstr>Центральный государственный архив литературы и искусства Санкт-Петербурга (ЦГАЛИ СПб) </vt:lpstr>
      <vt:lpstr>ЦГАЛИ СПб</vt:lpstr>
      <vt:lpstr>Центральный государственный архив кинофотодокументов Санкт-Петербурга (ЦГАКФФД СПб) </vt:lpstr>
      <vt:lpstr> ЦГАКФФД СПб </vt:lpstr>
      <vt:lpstr>Центральный государственный архив документов по личному составу ликвидированный государственных предприятий, учреждений, организаций Санкт-Петербурга (ЦГАЛС СПб) </vt:lpstr>
      <vt:lpstr>ЦГАЛС СПб</vt:lpstr>
      <vt:lpstr>Презентация PowerPoint</vt:lpstr>
      <vt:lpstr>Портал «Архивы Санкт-Петербурга» [Интернет-ресурс]. – URL: https://spbarchives.ru/web/group/ information_resources.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Правительство Санкт-Петербурга Комитет по образованию СПб ГБ ПОУ «Российский колледж традиционной культуры» Методическое цикловое объединение специальности 46.02.01 Документационное обеспечение управления и архивоведение   ПРАКТИЧЕСКАЯ РАБОТА № 1  по МДК 02.02 «ГОСУДАРСТВЕННЫЕ, МУНИЦИПАЛЬНЫЕ АРХИВЫ И АРХИВЫ ОРГАНИЗАЦИЙ» по теме: ОБЕСПЕЧЕНИЕ СОХРАННОСТИ ДОКУМЕНТОВ АФ РФ</dc:title>
  <dc:creator>Светлана Коновалова</dc:creator>
  <cp:lastModifiedBy>Yury Parfenov</cp:lastModifiedBy>
  <cp:revision>2</cp:revision>
  <dcterms:created xsi:type="dcterms:W3CDTF">2019-03-14T21:04:42Z</dcterms:created>
  <dcterms:modified xsi:type="dcterms:W3CDTF">2020-12-06T20:37:30Z</dcterms:modified>
</cp:coreProperties>
</file>