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5" r:id="rId4"/>
    <p:sldId id="277" r:id="rId5"/>
    <p:sldId id="278" r:id="rId6"/>
    <p:sldId id="281" r:id="rId7"/>
    <p:sldId id="279" r:id="rId8"/>
    <p:sldId id="282" r:id="rId9"/>
    <p:sldId id="283" r:id="rId10"/>
    <p:sldId id="284" r:id="rId11"/>
    <p:sldId id="285" r:id="rId12"/>
    <p:sldId id="28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7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7" d="100"/>
          <a:sy n="67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5DDD2-3CF6-4616-A5A0-987F59B25AB0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4D8E9-FA2E-4BA3-86CD-DE8E5D073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23EA5-8E5A-4A45-97E4-2689753C9B75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72611-185B-45D1-8B95-CF2EA5AD8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D78BD-227B-4B4D-9D8F-A72D169C9DBE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4EE02-CCB8-493C-B4AC-BD4B940A2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D756F-3738-4675-B2DC-629B2C9E9683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2F13D-9BF7-4492-A3AE-16FDDE1DB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87DE0-67ED-4842-8142-9ABB2EE64DBE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E02A1-4B5D-4D98-A40C-5C16A7C66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2184B-B45C-422A-BEC9-AFF9060CA0BC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CDF24-B74E-465A-8D3D-FEAB893C2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8B5B0-9351-464E-8154-C371521EEF47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B682B-8F63-4F13-94F3-FE5E88603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9AEE4-81DF-48F9-877E-4BD75007B655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98B83-BBF1-4B51-A46E-C4CF4D386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1AB14-6352-49D6-AFB3-A83C12B29354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F4C4E-602D-4F36-9FCA-20F17F78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06A0D-6FC3-47CB-AD11-DE0AF64A0619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BA28F-1F17-494A-ADF4-9635D5867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E36E6-FF2B-4E8D-A16A-074A2CB59CA5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E7BAE-A838-4E8B-A668-DE916681E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CC"/>
            </a:gs>
            <a:gs pos="50000">
              <a:schemeClr val="bg1"/>
            </a:gs>
            <a:gs pos="100000">
              <a:srgbClr val="33CCC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ABC16E3-6FC2-49AA-B187-FD32861A675A}" type="datetimeFigureOut">
              <a:rPr lang="en-US"/>
              <a:pPr>
                <a:defRPr/>
              </a:pPr>
              <a:t>4/28/2020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6EA8FFD8-15DD-4926-9560-4BADA4A7F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C:\Users\Ольга\Downloads\obe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2560638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2362200" y="685800"/>
            <a:ext cx="61722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МАДОУ г. Нижневартовска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Детский сад № 41 «Росинка»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chemeClr val="accent2"/>
                </a:solidFill>
              </a:rPr>
              <a:t>  </a:t>
            </a:r>
            <a:r>
              <a:rPr lang="ru-RU" sz="3200" b="1" i="1" dirty="0">
                <a:solidFill>
                  <a:schemeClr val="folHlink"/>
                </a:solidFill>
              </a:rPr>
              <a:t>Организация питания </a:t>
            </a:r>
          </a:p>
          <a:p>
            <a:r>
              <a:rPr lang="ru-RU" sz="3200" b="1" i="1" dirty="0">
                <a:solidFill>
                  <a:schemeClr val="folHlink"/>
                </a:solidFill>
              </a:rPr>
              <a:t>        в детском саду</a:t>
            </a:r>
          </a:p>
          <a:p>
            <a:endParaRPr lang="ru-RU" sz="3200" b="1" i="1" dirty="0">
              <a:solidFill>
                <a:schemeClr val="folHlink"/>
              </a:solidFill>
            </a:endParaRPr>
          </a:p>
          <a:p>
            <a:endParaRPr lang="ru-RU" sz="3200" b="1" i="1" dirty="0">
              <a:solidFill>
                <a:schemeClr val="accent2"/>
              </a:solidFill>
            </a:endParaRPr>
          </a:p>
          <a:p>
            <a:endParaRPr lang="ru-RU" sz="2800" b="1" dirty="0">
              <a:solidFill>
                <a:schemeClr val="accent2"/>
              </a:solidFill>
            </a:endParaRPr>
          </a:p>
          <a:p>
            <a:r>
              <a:rPr lang="ru-RU" b="1" dirty="0" smtClean="0">
                <a:solidFill>
                  <a:schemeClr val="accent2"/>
                </a:solidFill>
              </a:rPr>
              <a:t>Подготовили: воспитатели </a:t>
            </a:r>
            <a:endParaRPr lang="ru-RU" b="1" dirty="0">
              <a:solidFill>
                <a:schemeClr val="accent2"/>
              </a:solidFill>
            </a:endParaRPr>
          </a:p>
          <a:p>
            <a:r>
              <a:rPr lang="ru-RU" b="1" dirty="0" err="1" smtClean="0">
                <a:solidFill>
                  <a:schemeClr val="accent2"/>
                </a:solidFill>
              </a:rPr>
              <a:t>Бевз</a:t>
            </a:r>
            <a:r>
              <a:rPr lang="ru-RU" b="1" dirty="0" smtClean="0">
                <a:solidFill>
                  <a:schemeClr val="accent2"/>
                </a:solidFill>
              </a:rPr>
              <a:t> Алена Викторовна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Русанова Ольга Андреевна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1066800" y="5334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Рекомендации родителям о рационе питания:</a:t>
            </a:r>
          </a:p>
        </p:txBody>
      </p:sp>
      <p:sp>
        <p:nvSpPr>
          <p:cNvPr id="24578" name="Rectangle 6"/>
          <p:cNvSpPr>
            <a:spLocks noChangeArrowheads="1"/>
          </p:cNvSpPr>
          <p:nvPr/>
        </p:nvSpPr>
        <p:spPr bwMode="auto">
          <a:xfrm>
            <a:off x="609600" y="1143000"/>
            <a:ext cx="8382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b="1"/>
              <a:t> </a:t>
            </a:r>
            <a:r>
              <a:rPr lang="ru-RU" sz="2000"/>
              <a:t> </a:t>
            </a:r>
            <a:r>
              <a:rPr lang="ru-RU" sz="2400" b="1"/>
              <a:t>Меню дошкольника следует составлять  из более легко усваиваемых продуктов, приготовленных с учетом нежной и пока незрелой пищеварительной системы.</a:t>
            </a:r>
          </a:p>
          <a:p>
            <a:pPr>
              <a:buFontTx/>
              <a:buChar char="•"/>
            </a:pPr>
            <a:r>
              <a:rPr lang="ru-RU" sz="2400" b="1"/>
              <a:t> Учитывать потребность в энергетической ценности пищи.</a:t>
            </a:r>
          </a:p>
          <a:p>
            <a:pPr>
              <a:buFontTx/>
              <a:buChar char="•"/>
            </a:pPr>
            <a:r>
              <a:rPr lang="ru-RU" sz="2400" b="1"/>
              <a:t> На столе должна быть разнообразная и вкусная пища, приготовленная с соблюдением санитарных норм.</a:t>
            </a:r>
          </a:p>
          <a:p>
            <a:pPr>
              <a:buFontTx/>
              <a:buChar char="•"/>
            </a:pPr>
            <a:r>
              <a:rPr lang="ru-RU" sz="2400" b="1"/>
              <a:t> Не меньше трех четвертей рациона должна составлять теплая и горячая пища.</a:t>
            </a:r>
          </a:p>
          <a:p>
            <a:pPr algn="ctr">
              <a:buFontTx/>
              <a:buChar char="•"/>
            </a:pPr>
            <a:endParaRPr lang="ru-RU" sz="2400" b="1"/>
          </a:p>
        </p:txBody>
      </p:sp>
      <p:pic>
        <p:nvPicPr>
          <p:cNvPr id="24579" name="Picture 10" descr="Картинки по запросу картинки правильное питание дошкольников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4800600"/>
            <a:ext cx="23622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2057400" y="533400"/>
            <a:ext cx="693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Рекомендации родителям 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Что и сколько:</a:t>
            </a: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2514600" y="1371600"/>
            <a:ext cx="6629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b="1" dirty="0"/>
              <a:t> </a:t>
            </a:r>
            <a:r>
              <a:rPr lang="ru-RU" sz="2000" dirty="0"/>
              <a:t> </a:t>
            </a:r>
            <a:r>
              <a:rPr lang="ru-RU" sz="2000" b="1" dirty="0"/>
              <a:t>Каждый день ребенок должен получать молоко и молочные продукты − </a:t>
            </a:r>
            <a:r>
              <a:rPr lang="ru-RU" sz="2000" b="1" dirty="0" smtClean="0"/>
              <a:t>молоко, кефир</a:t>
            </a:r>
            <a:r>
              <a:rPr lang="ru-RU" sz="2000" b="1" dirty="0"/>
              <a:t>, ряженку, нежирный творог и йогурт. </a:t>
            </a:r>
          </a:p>
          <a:p>
            <a:pPr>
              <a:buFontTx/>
              <a:buChar char="•"/>
            </a:pPr>
            <a:r>
              <a:rPr lang="ru-RU" sz="2000" b="1" dirty="0"/>
              <a:t> Овощи, фрукты и соки из них также требуются дошкольнику ежедневно. Для полноценного питания дошкольнику необходимо 150–200 г картофеля и 200–250 г других овощей в день. В их числе − редис, салат, капуста, огурцы, помидоры и зелень. Фруктов и ягод нужно тоже немало − 200–300 г в свежем виде, плюс соки и нектары. Свежие овощи и фрукты − главный источник витаминов для ребенка.</a:t>
            </a:r>
          </a:p>
          <a:p>
            <a:pPr>
              <a:buFontTx/>
              <a:buChar char="•"/>
            </a:pPr>
            <a:r>
              <a:rPr lang="ru-RU" sz="2000" b="1" dirty="0"/>
              <a:t> Вдобавок к мясу и овощам, детям нужны хлеб и макароны из твердых сортов пшеницы, а также жиры в виде сливочного и растительного масел.</a:t>
            </a:r>
          </a:p>
          <a:p>
            <a:pPr>
              <a:buFontTx/>
              <a:buChar char="•"/>
            </a:pPr>
            <a:endParaRPr lang="ru-RU" sz="2000" b="1" dirty="0"/>
          </a:p>
        </p:txBody>
      </p:sp>
      <p:pic>
        <p:nvPicPr>
          <p:cNvPr id="25603" name="Picture 2" descr="C:\Users\Ольга\Downloads\74097003_22df2745b1d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14600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Ольга\Downloads\1443524758_in-the-garden-1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249555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C:\Users\Ольга\Downloads\good-food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2438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7315200" y="2514600"/>
            <a:ext cx="152400" cy="76200"/>
          </a:xfrm>
        </p:spPr>
        <p:txBody>
          <a:bodyPr/>
          <a:lstStyle/>
          <a:p>
            <a:pPr eaLnBrk="1" hangingPunct="1"/>
            <a:endParaRPr lang="ru-RU" sz="2000" smtClean="0">
              <a:solidFill>
                <a:schemeClr val="accent2"/>
              </a:solidFill>
            </a:endParaRPr>
          </a:p>
        </p:txBody>
      </p:sp>
      <p:pic>
        <p:nvPicPr>
          <p:cNvPr id="26626" name="Picture 4" descr="Картинки по запросу картинки правильное питание дошкольников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Users\Ольга\Downloads\obe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2560638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2766219" y="1828800"/>
            <a:ext cx="3558381" cy="350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/>
                </a:solidFill>
              </a:rPr>
              <a:t>Правильное питание – это основа длительной и плодотворной жизни, залог здоровья, бодрости.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990099"/>
                </a:solidFill>
              </a:rPr>
              <a:t/>
            </a:r>
            <a:br>
              <a:rPr lang="ru-RU" sz="2400" b="1" dirty="0">
                <a:solidFill>
                  <a:srgbClr val="990099"/>
                </a:solidFill>
              </a:rPr>
            </a:br>
            <a:endParaRPr lang="ru-RU" sz="2400" b="1" dirty="0">
              <a:solidFill>
                <a:srgbClr val="990099"/>
              </a:solidFill>
            </a:endParaRPr>
          </a:p>
        </p:txBody>
      </p:sp>
      <p:pic>
        <p:nvPicPr>
          <p:cNvPr id="14340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Ольга\Downloads\abbot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10387013" cy="714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457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99"/>
                </a:solidFill>
              </a:rPr>
              <a:t>Пирамида правильного питания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819400" y="533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990099"/>
              </a:solidFill>
            </a:endParaRPr>
          </a:p>
        </p:txBody>
      </p:sp>
      <p:pic>
        <p:nvPicPr>
          <p:cNvPr id="17411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1066800" y="152400"/>
            <a:ext cx="7612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Организация питания в детском саду:</a:t>
            </a: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2286000" y="1143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ru-RU" sz="2400">
              <a:latin typeface="Arial Black" pitchFamily="34" charset="0"/>
            </a:endParaRP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28600" y="838200"/>
            <a:ext cx="7086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 dirty="0"/>
              <a:t> Весь цикл приготовления блюд происходит на пищеблоке. </a:t>
            </a:r>
          </a:p>
          <a:p>
            <a:pPr>
              <a:buFontTx/>
              <a:buChar char="•"/>
            </a:pPr>
            <a:r>
              <a:rPr lang="ru-RU" sz="2400" b="1" dirty="0" smtClean="0"/>
              <a:t>При </a:t>
            </a:r>
            <a:r>
              <a:rPr lang="ru-RU" sz="2400" b="1" dirty="0"/>
              <a:t>составлении меню используется разработанная картотека блюд, что обеспечивает сбалансированность питания по белкам, жирам, углеводам. </a:t>
            </a:r>
          </a:p>
          <a:p>
            <a:pPr>
              <a:buFontTx/>
              <a:buChar char="•"/>
            </a:pPr>
            <a:r>
              <a:rPr lang="ru-RU" sz="2400" b="1" dirty="0"/>
              <a:t> Готовая пища выдается только после снятия пробы медработником и соответствующей записи в журнале результатов оценки готовых блюд. </a:t>
            </a:r>
          </a:p>
          <a:p>
            <a:pPr>
              <a:buFontTx/>
              <a:buChar char="•"/>
            </a:pPr>
            <a:r>
              <a:rPr lang="ru-RU" sz="2400" b="1" dirty="0"/>
              <a:t> Организация питания постоянно находится под контролем администрации</a:t>
            </a:r>
            <a:r>
              <a:rPr lang="ru-RU" sz="2000" b="1" dirty="0"/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8288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819400" y="533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990099"/>
              </a:solidFill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1066800" y="152400"/>
            <a:ext cx="7612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Организация питания в детском саду: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2286000" y="1143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ru-RU" sz="2400">
              <a:latin typeface="Arial Black" pitchFamily="34" charset="0"/>
            </a:endParaRP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228600" y="838200"/>
            <a:ext cx="66294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 dirty="0"/>
              <a:t> </a:t>
            </a:r>
            <a:r>
              <a:rPr lang="ru-RU" sz="2000" b="1" dirty="0"/>
              <a:t>В детском саду организовано </a:t>
            </a:r>
            <a:r>
              <a:rPr lang="ru-RU" sz="2000" b="1" dirty="0" smtClean="0"/>
              <a:t>пятиразовое </a:t>
            </a:r>
            <a:r>
              <a:rPr lang="ru-RU" sz="2000" b="1" dirty="0"/>
              <a:t>питание.</a:t>
            </a:r>
          </a:p>
          <a:p>
            <a:pPr>
              <a:buFontTx/>
              <a:buChar char="•"/>
            </a:pPr>
            <a:r>
              <a:rPr lang="ru-RU" sz="2000" b="1" dirty="0"/>
              <a:t> В меню каждый день включена суточная норма молока, сливочного и растительного масла сахара, хлеба, мяса. </a:t>
            </a:r>
          </a:p>
          <a:p>
            <a:pPr>
              <a:buFontTx/>
              <a:buChar char="•"/>
            </a:pPr>
            <a:r>
              <a:rPr lang="ru-RU" sz="2000" b="1" dirty="0"/>
              <a:t> Продукты, богатые белком (рыба, мясо), включаются в меню первой половины дня. </a:t>
            </a:r>
          </a:p>
          <a:p>
            <a:pPr>
              <a:buFontTx/>
              <a:buChar char="•"/>
            </a:pPr>
            <a:r>
              <a:rPr lang="ru-RU" sz="2000" b="1" dirty="0"/>
              <a:t> Во второй половине дня детям предлагаются молочные и овощные блюда.</a:t>
            </a:r>
          </a:p>
          <a:p>
            <a:pPr>
              <a:buFontTx/>
              <a:buChar char="•"/>
            </a:pPr>
            <a:r>
              <a:rPr lang="ru-RU" sz="2000" b="1" dirty="0"/>
              <a:t> Для приготовления вторых блюд кроме говядины используются также субпродукты (печень в виде суфле, котлет, биточков, гуляша). </a:t>
            </a:r>
          </a:p>
          <a:p>
            <a:pPr>
              <a:buFontTx/>
              <a:buChar char="•"/>
            </a:pPr>
            <a:r>
              <a:rPr lang="ru-RU" sz="2000" b="1" dirty="0"/>
              <a:t> Ежедневно в меню включены овощи, как в свежем, так и вареном и тушеном виде. </a:t>
            </a:r>
          </a:p>
          <a:p>
            <a:pPr>
              <a:buFontTx/>
              <a:buChar char="•"/>
            </a:pPr>
            <a:r>
              <a:rPr lang="ru-RU" sz="2000" b="1" dirty="0"/>
              <a:t> Дети регулярно получают на полдник кисломолочные продукты.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2000" b="1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C:\Users\Ольга\Downloads\obe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2560638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895600" y="533400"/>
            <a:ext cx="373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Режим питания</a:t>
            </a:r>
          </a:p>
        </p:txBody>
      </p:sp>
      <p:pic>
        <p:nvPicPr>
          <p:cNvPr id="20484" name="Picture 2" descr="C:\Users\Ольга\Downloads\профессии\столовая\4408793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895600"/>
            <a:ext cx="2381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514600" y="1371600"/>
            <a:ext cx="57150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 </a:t>
            </a:r>
            <a:r>
              <a:rPr lang="ru-RU" sz="2800" b="1" dirty="0" smtClean="0"/>
              <a:t>8.25</a:t>
            </a:r>
            <a:r>
              <a:rPr lang="ru-RU" sz="2800" b="1" dirty="0"/>
              <a:t> </a:t>
            </a:r>
            <a:r>
              <a:rPr lang="ru-RU" sz="2800" b="1" dirty="0" smtClean="0"/>
              <a:t>         </a:t>
            </a:r>
            <a:r>
              <a:rPr lang="ru-RU" sz="2800" b="1" dirty="0"/>
              <a:t>       завтрак        </a:t>
            </a:r>
          </a:p>
          <a:p>
            <a:r>
              <a:rPr lang="ru-RU" sz="2800" b="1" dirty="0" smtClean="0"/>
              <a:t>09.30             </a:t>
            </a:r>
            <a:r>
              <a:rPr lang="ru-RU" sz="2800" b="1" dirty="0"/>
              <a:t>   второй завтрак </a:t>
            </a:r>
          </a:p>
          <a:p>
            <a:r>
              <a:rPr lang="ru-RU" sz="2800" b="1" dirty="0" smtClean="0"/>
              <a:t>12.20            </a:t>
            </a:r>
            <a:r>
              <a:rPr lang="ru-RU" sz="2800" b="1" dirty="0"/>
              <a:t>    обед           </a:t>
            </a:r>
          </a:p>
          <a:p>
            <a:r>
              <a:rPr lang="ru-RU" sz="2800" b="1" dirty="0" smtClean="0"/>
              <a:t>15.10</a:t>
            </a:r>
            <a:r>
              <a:rPr lang="ru-RU" sz="2800" b="1" dirty="0"/>
              <a:t>                полдник</a:t>
            </a:r>
          </a:p>
          <a:p>
            <a:r>
              <a:rPr lang="ru-RU" sz="2800" b="1" dirty="0" smtClean="0"/>
              <a:t>17.10</a:t>
            </a:r>
            <a:r>
              <a:rPr lang="ru-RU" sz="2800" b="1" dirty="0"/>
              <a:t>                ужин                                 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ru-RU" sz="2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2819400" y="5334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06" name="Rectangle 8"/>
          <p:cNvSpPr>
            <a:spLocks noChangeArrowheads="1"/>
          </p:cNvSpPr>
          <p:nvPr/>
        </p:nvSpPr>
        <p:spPr bwMode="auto">
          <a:xfrm>
            <a:off x="533400" y="152400"/>
            <a:ext cx="806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Подготовка групповой комнаты к приему пищи:</a:t>
            </a:r>
          </a:p>
        </p:txBody>
      </p:sp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457200" y="685800"/>
            <a:ext cx="82296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Организация культурно-гигиенических навыков;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Создание обстановки спокойного общения, настраивающего детей на еду;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Сервировка стола, дежурство;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Маркировка мебели в соответствии с ростовыми показателями. 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ru-RU" sz="2400" b="1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000372"/>
            <a:ext cx="2571750" cy="3429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2819400" y="5334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381000" y="533400"/>
            <a:ext cx="798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Формирование культурно-гигиенических навыков: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457200" y="1219200"/>
            <a:ext cx="82296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>
                <a:solidFill>
                  <a:schemeClr val="tx2"/>
                </a:solidFill>
              </a:rPr>
              <a:t> </a:t>
            </a:r>
            <a:r>
              <a:rPr lang="ru-RU" sz="2400" b="1">
                <a:solidFill>
                  <a:schemeClr val="tx2"/>
                </a:solidFill>
              </a:rPr>
              <a:t>Мыть  руки  перед  едой с мылом;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 Класть  пищу  в  рот  небольшими  кусочками  и  хорошо  ее  пережевывать;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 Рот  и  руки  вытирать  бумажной  салфеткой;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 После  окончания  еды  полоскать  рот.</a:t>
            </a:r>
          </a:p>
          <a:p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endParaRPr lang="ru-RU" sz="2400" b="1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22532" name="Picture 5" descr="IMG_150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124200"/>
            <a:ext cx="27051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2819400" y="5334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457200" y="152400"/>
            <a:ext cx="7985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</a:rPr>
              <a:t>Формирование норм столового этикета 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в </a:t>
            </a:r>
            <a:r>
              <a:rPr lang="ru-RU" sz="2400" b="1" dirty="0" smtClean="0">
                <a:solidFill>
                  <a:schemeClr val="accent2"/>
                </a:solidFill>
              </a:rPr>
              <a:t>старшей </a:t>
            </a:r>
            <a:r>
              <a:rPr lang="ru-RU" sz="2400" b="1" dirty="0">
                <a:solidFill>
                  <a:schemeClr val="accent2"/>
                </a:solidFill>
              </a:rPr>
              <a:t>группе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990600"/>
            <a:ext cx="82296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Продолжать закреплять умение сохранять правильную позу во время еды;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Совершенствовать умение сервировать стол в соответствии с ситуацией (завтрак, обед, ужин);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Совершенствовать теоретические знания о том, что, как и чем едят и соответствующие практические навыки;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Совершенствовать навыки общения за столом;</a:t>
            </a:r>
          </a:p>
          <a:p>
            <a:pPr>
              <a:buFontTx/>
              <a:buChar char="•"/>
            </a:pPr>
            <a:r>
              <a:rPr lang="ru-RU" sz="2400" b="1">
                <a:solidFill>
                  <a:schemeClr val="tx2"/>
                </a:solidFill>
              </a:rPr>
              <a:t>Продолжать формировать эстетический вкус, упражнять в умении сервировать стол, используя результаты своей творческой продуктивной деятельности.</a:t>
            </a:r>
          </a:p>
          <a:p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endParaRPr lang="ru-RU" sz="2400" b="1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23556" name="Picture 3" descr="C:\Users\Ольга\Downloads\obe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4648200"/>
            <a:ext cx="17510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4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Тема42</Template>
  <TotalTime>282</TotalTime>
  <Words>382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Century Gothic</vt:lpstr>
      <vt:lpstr>Wingdings 2</vt:lpstr>
      <vt:lpstr>Тема42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Продукты питания. Работа повара.</dc:title>
  <dc:creator>Ольга</dc:creator>
  <cp:lastModifiedBy>Ольга Русанова</cp:lastModifiedBy>
  <cp:revision>22</cp:revision>
  <dcterms:created xsi:type="dcterms:W3CDTF">2017-02-01T10:45:49Z</dcterms:created>
  <dcterms:modified xsi:type="dcterms:W3CDTF">2020-04-28T15:36:08Z</dcterms:modified>
</cp:coreProperties>
</file>