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7" r:id="rId2"/>
    <p:sldId id="258" r:id="rId3"/>
    <p:sldId id="260" r:id="rId4"/>
    <p:sldId id="261" r:id="rId5"/>
    <p:sldId id="262" r:id="rId6"/>
    <p:sldId id="267" r:id="rId7"/>
    <p:sldId id="268" r:id="rId8"/>
    <p:sldId id="263" r:id="rId9"/>
    <p:sldId id="264" r:id="rId10"/>
    <p:sldId id="265" r:id="rId11"/>
    <p:sldId id="266" r:id="rId12"/>
    <p:sldId id="270" r:id="rId13"/>
    <p:sldId id="271" r:id="rId14"/>
    <p:sldId id="272" r:id="rId15"/>
    <p:sldId id="273" r:id="rId16"/>
    <p:sldId id="274" r:id="rId17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78" d="100"/>
          <a:sy n="78" d="100"/>
        </p:scale>
        <p:origin x="19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24.08.2016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57E03411-58E2-43FD-AE1D-AD77DFF8CB2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191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24.08.2016</a:t>
            </a:r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C8DC57A8-AE18-4654-B6AF-04B3577165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1397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65611" y="1752600"/>
            <a:ext cx="6858002" cy="1828800"/>
          </a:xfrm>
        </p:spPr>
        <p:txBody>
          <a:bodyPr rtlCol="0" anchor="b">
            <a:normAutofit/>
          </a:bodyPr>
          <a:lstStyle>
            <a:lvl1pPr algn="l" rtl="0">
              <a:defRPr sz="54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65610" y="3733800"/>
            <a:ext cx="68580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8120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рисунк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66214" y="421594"/>
            <a:ext cx="2286000" cy="1885508"/>
          </a:xfrm>
        </p:spPr>
        <p:txBody>
          <a:bodyPr rtlCol="0">
            <a:normAutofit/>
          </a:bodyPr>
          <a:lstStyle>
            <a:lvl1pPr algn="l" rtl="0">
              <a:defRPr sz="2400"/>
            </a:lvl1pPr>
          </a:lstStyle>
          <a:p>
            <a:pPr rtl="0"/>
            <a:r>
              <a:rPr lang="ru-RU" smtClean="0"/>
              <a:t>Образец заголовка</a:t>
            </a:r>
            <a:endParaRPr lang="ru"/>
          </a:p>
        </p:txBody>
      </p:sp>
      <p:grpSp>
        <p:nvGrpSpPr>
          <p:cNvPr id="84" name="Группа 83"/>
          <p:cNvGrpSpPr>
            <a:grpSpLocks noChangeAspect="1"/>
          </p:cNvGrpSpPr>
          <p:nvPr/>
        </p:nvGrpSpPr>
        <p:grpSpPr>
          <a:xfrm rot="16200000" flipV="1">
            <a:off x="274315" y="1102304"/>
            <a:ext cx="5053664" cy="4411852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6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7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9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0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1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2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3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4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5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6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97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7"/>
          </p:nvPr>
        </p:nvSpPr>
        <p:spPr>
          <a:xfrm>
            <a:off x="840795" y="1020193"/>
            <a:ext cx="3886200" cy="45720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grpSp>
        <p:nvGrpSpPr>
          <p:cNvPr id="98" name="Группа 97"/>
          <p:cNvGrpSpPr/>
          <p:nvPr/>
        </p:nvGrpSpPr>
        <p:grpSpPr>
          <a:xfrm>
            <a:off x="5322489" y="319177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9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0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1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2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3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4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5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6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7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8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9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0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111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8"/>
          </p:nvPr>
        </p:nvSpPr>
        <p:spPr>
          <a:xfrm>
            <a:off x="5546780" y="529603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grpSp>
        <p:nvGrpSpPr>
          <p:cNvPr id="112" name="Группа 111"/>
          <p:cNvGrpSpPr/>
          <p:nvPr/>
        </p:nvGrpSpPr>
        <p:grpSpPr>
          <a:xfrm>
            <a:off x="5322489" y="3245640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1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125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9"/>
          </p:nvPr>
        </p:nvSpPr>
        <p:spPr>
          <a:xfrm>
            <a:off x="5546780" y="3456066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126" name="Текст 3"/>
          <p:cNvSpPr>
            <a:spLocks noGrp="1"/>
          </p:cNvSpPr>
          <p:nvPr>
            <p:ph type="body" sz="half" idx="21"/>
          </p:nvPr>
        </p:nvSpPr>
        <p:spPr>
          <a:xfrm>
            <a:off x="9066214" y="2484992"/>
            <a:ext cx="2286000" cy="3248729"/>
          </a:xfrm>
        </p:spPr>
        <p:txBody>
          <a:bodyPr rtlCol="0" anchor="t" anchorCtr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8742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11732" y="1330347"/>
            <a:ext cx="384048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ru-RU" smtClean="0"/>
              <a:t>Образец заголовка</a:t>
            </a:r>
            <a:endParaRPr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6613" y="914400"/>
            <a:ext cx="6172201" cy="50292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7511732" y="3555523"/>
            <a:ext cx="3840480" cy="238807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65213" y="6019801"/>
            <a:ext cx="762000" cy="228600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075611" y="6019801"/>
            <a:ext cx="1396260" cy="228600"/>
          </a:xfrm>
        </p:spPr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3976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2891" y="1330347"/>
            <a:ext cx="384048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ru-RU" smtClean="0"/>
              <a:t>Образец заголовка</a:t>
            </a:r>
            <a:endParaRPr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595546" y="781398"/>
            <a:ext cx="6433398" cy="5053665"/>
            <a:chOff x="5162444" y="781398"/>
            <a:chExt cx="6433398" cy="5053665"/>
          </a:xfrm>
        </p:grpSpPr>
        <p:sp>
          <p:nvSpPr>
            <p:cNvPr id="9" name="Полилиния 42"/>
            <p:cNvSpPr>
              <a:spLocks/>
            </p:cNvSpPr>
            <p:nvPr/>
          </p:nvSpPr>
          <p:spPr bwMode="auto">
            <a:xfrm rot="16200000" flipV="1">
              <a:off x="3342557" y="3275021"/>
              <a:ext cx="3827994" cy="17568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" name="Полилиния 43"/>
            <p:cNvSpPr>
              <a:spLocks/>
            </p:cNvSpPr>
            <p:nvPr/>
          </p:nvSpPr>
          <p:spPr bwMode="auto">
            <a:xfrm rot="16200000" flipV="1">
              <a:off x="9565728" y="3299447"/>
              <a:ext cx="3836876" cy="17568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grpSp>
          <p:nvGrpSpPr>
            <p:cNvPr id="11" name="Группа 10"/>
            <p:cNvGrpSpPr/>
            <p:nvPr/>
          </p:nvGrpSpPr>
          <p:grpSpPr>
            <a:xfrm>
              <a:off x="5814205" y="859113"/>
              <a:ext cx="5129146" cy="4880471"/>
              <a:chOff x="7856559" y="859113"/>
              <a:chExt cx="3086791" cy="4880471"/>
            </a:xfrm>
          </p:grpSpPr>
          <p:sp>
            <p:nvSpPr>
              <p:cNvPr id="20" name="Полилиния 41"/>
              <p:cNvSpPr>
                <a:spLocks/>
              </p:cNvSpPr>
              <p:nvPr/>
            </p:nvSpPr>
            <p:spPr bwMode="auto">
              <a:xfrm rot="16200000" flipV="1">
                <a:off x="9392183" y="4188416"/>
                <a:ext cx="15544" cy="3086791"/>
              </a:xfrm>
              <a:custGeom>
                <a:avLst/>
                <a:gdLst>
                  <a:gd name="T0" fmla="*/ 3 w 5"/>
                  <a:gd name="T1" fmla="*/ 0 h 868"/>
                  <a:gd name="T2" fmla="*/ 4 w 5"/>
                  <a:gd name="T3" fmla="*/ 217 h 868"/>
                  <a:gd name="T4" fmla="*/ 3 w 5"/>
                  <a:gd name="T5" fmla="*/ 326 h 868"/>
                  <a:gd name="T6" fmla="*/ 4 w 5"/>
                  <a:gd name="T7" fmla="*/ 434 h 868"/>
                  <a:gd name="T8" fmla="*/ 4 w 5"/>
                  <a:gd name="T9" fmla="*/ 651 h 868"/>
                  <a:gd name="T10" fmla="*/ 4 w 5"/>
                  <a:gd name="T11" fmla="*/ 760 h 868"/>
                  <a:gd name="T12" fmla="*/ 3 w 5"/>
                  <a:gd name="T13" fmla="*/ 868 h 868"/>
                  <a:gd name="T14" fmla="*/ 2 w 5"/>
                  <a:gd name="T15" fmla="*/ 868 h 868"/>
                  <a:gd name="T16" fmla="*/ 1 w 5"/>
                  <a:gd name="T17" fmla="*/ 760 h 868"/>
                  <a:gd name="T18" fmla="*/ 0 w 5"/>
                  <a:gd name="T19" fmla="*/ 651 h 868"/>
                  <a:gd name="T20" fmla="*/ 1 w 5"/>
                  <a:gd name="T21" fmla="*/ 434 h 868"/>
                  <a:gd name="T22" fmla="*/ 2 w 5"/>
                  <a:gd name="T23" fmla="*/ 326 h 868"/>
                  <a:gd name="T24" fmla="*/ 1 w 5"/>
                  <a:gd name="T25" fmla="*/ 217 h 868"/>
                  <a:gd name="T26" fmla="*/ 2 w 5"/>
                  <a:gd name="T27" fmla="*/ 0 h 868"/>
                  <a:gd name="T28" fmla="*/ 3 w 5"/>
                  <a:gd name="T29" fmla="*/ 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68">
                    <a:moveTo>
                      <a:pt x="3" y="0"/>
                    </a:moveTo>
                    <a:cubicBezTo>
                      <a:pt x="4" y="73"/>
                      <a:pt x="4" y="145"/>
                      <a:pt x="4" y="217"/>
                    </a:cubicBezTo>
                    <a:cubicBezTo>
                      <a:pt x="4" y="253"/>
                      <a:pt x="3" y="290"/>
                      <a:pt x="3" y="326"/>
                    </a:cubicBezTo>
                    <a:cubicBezTo>
                      <a:pt x="3" y="362"/>
                      <a:pt x="3" y="398"/>
                      <a:pt x="4" y="434"/>
                    </a:cubicBezTo>
                    <a:cubicBezTo>
                      <a:pt x="4" y="507"/>
                      <a:pt x="5" y="579"/>
                      <a:pt x="4" y="651"/>
                    </a:cubicBezTo>
                    <a:cubicBezTo>
                      <a:pt x="5" y="687"/>
                      <a:pt x="4" y="724"/>
                      <a:pt x="4" y="760"/>
                    </a:cubicBezTo>
                    <a:cubicBezTo>
                      <a:pt x="4" y="796"/>
                      <a:pt x="3" y="832"/>
                      <a:pt x="3" y="868"/>
                    </a:cubicBezTo>
                    <a:cubicBezTo>
                      <a:pt x="2" y="868"/>
                      <a:pt x="2" y="868"/>
                      <a:pt x="2" y="868"/>
                    </a:cubicBezTo>
                    <a:cubicBezTo>
                      <a:pt x="2" y="832"/>
                      <a:pt x="1" y="796"/>
                      <a:pt x="1" y="760"/>
                    </a:cubicBezTo>
                    <a:cubicBezTo>
                      <a:pt x="1" y="724"/>
                      <a:pt x="0" y="687"/>
                      <a:pt x="0" y="651"/>
                    </a:cubicBezTo>
                    <a:cubicBezTo>
                      <a:pt x="0" y="579"/>
                      <a:pt x="1" y="507"/>
                      <a:pt x="1" y="434"/>
                    </a:cubicBezTo>
                    <a:cubicBezTo>
                      <a:pt x="2" y="398"/>
                      <a:pt x="2" y="362"/>
                      <a:pt x="2" y="326"/>
                    </a:cubicBezTo>
                    <a:cubicBezTo>
                      <a:pt x="2" y="290"/>
                      <a:pt x="1" y="253"/>
                      <a:pt x="1" y="217"/>
                    </a:cubicBezTo>
                    <a:cubicBezTo>
                      <a:pt x="0" y="145"/>
                      <a:pt x="1" y="73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/>
              </a:p>
            </p:txBody>
          </p:sp>
          <p:sp>
            <p:nvSpPr>
              <p:cNvPr id="21" name="Полилиния 44"/>
              <p:cNvSpPr>
                <a:spLocks/>
              </p:cNvSpPr>
              <p:nvPr/>
            </p:nvSpPr>
            <p:spPr bwMode="auto">
              <a:xfrm rot="16200000" flipV="1">
                <a:off x="9366943" y="-651271"/>
                <a:ext cx="13322" cy="3034090"/>
              </a:xfrm>
              <a:custGeom>
                <a:avLst/>
                <a:gdLst>
                  <a:gd name="T0" fmla="*/ 2 w 4"/>
                  <a:gd name="T1" fmla="*/ 853 h 853"/>
                  <a:gd name="T2" fmla="*/ 0 w 4"/>
                  <a:gd name="T3" fmla="*/ 640 h 853"/>
                  <a:gd name="T4" fmla="*/ 1 w 4"/>
                  <a:gd name="T5" fmla="*/ 533 h 853"/>
                  <a:gd name="T6" fmla="*/ 1 w 4"/>
                  <a:gd name="T7" fmla="*/ 427 h 853"/>
                  <a:gd name="T8" fmla="*/ 0 w 4"/>
                  <a:gd name="T9" fmla="*/ 213 h 853"/>
                  <a:gd name="T10" fmla="*/ 0 w 4"/>
                  <a:gd name="T11" fmla="*/ 107 h 853"/>
                  <a:gd name="T12" fmla="*/ 2 w 4"/>
                  <a:gd name="T13" fmla="*/ 0 h 853"/>
                  <a:gd name="T14" fmla="*/ 2 w 4"/>
                  <a:gd name="T15" fmla="*/ 0 h 853"/>
                  <a:gd name="T16" fmla="*/ 3 w 4"/>
                  <a:gd name="T17" fmla="*/ 107 h 853"/>
                  <a:gd name="T18" fmla="*/ 4 w 4"/>
                  <a:gd name="T19" fmla="*/ 213 h 853"/>
                  <a:gd name="T20" fmla="*/ 3 w 4"/>
                  <a:gd name="T21" fmla="*/ 427 h 853"/>
                  <a:gd name="T22" fmla="*/ 2 w 4"/>
                  <a:gd name="T23" fmla="*/ 533 h 853"/>
                  <a:gd name="T24" fmla="*/ 3 w 4"/>
                  <a:gd name="T25" fmla="*/ 640 h 853"/>
                  <a:gd name="T26" fmla="*/ 2 w 4"/>
                  <a:gd name="T2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53">
                    <a:moveTo>
                      <a:pt x="2" y="853"/>
                    </a:moveTo>
                    <a:cubicBezTo>
                      <a:pt x="0" y="782"/>
                      <a:pt x="0" y="711"/>
                      <a:pt x="0" y="640"/>
                    </a:cubicBezTo>
                    <a:cubicBezTo>
                      <a:pt x="0" y="604"/>
                      <a:pt x="1" y="569"/>
                      <a:pt x="1" y="533"/>
                    </a:cubicBezTo>
                    <a:cubicBezTo>
                      <a:pt x="1" y="498"/>
                      <a:pt x="1" y="462"/>
                      <a:pt x="1" y="427"/>
                    </a:cubicBezTo>
                    <a:cubicBezTo>
                      <a:pt x="0" y="356"/>
                      <a:pt x="0" y="284"/>
                      <a:pt x="0" y="213"/>
                    </a:cubicBezTo>
                    <a:cubicBezTo>
                      <a:pt x="0" y="178"/>
                      <a:pt x="0" y="142"/>
                      <a:pt x="0" y="107"/>
                    </a:cubicBezTo>
                    <a:cubicBezTo>
                      <a:pt x="1" y="71"/>
                      <a:pt x="1" y="36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36"/>
                      <a:pt x="3" y="71"/>
                      <a:pt x="3" y="107"/>
                    </a:cubicBezTo>
                    <a:cubicBezTo>
                      <a:pt x="4" y="142"/>
                      <a:pt x="4" y="178"/>
                      <a:pt x="4" y="213"/>
                    </a:cubicBezTo>
                    <a:cubicBezTo>
                      <a:pt x="4" y="284"/>
                      <a:pt x="3" y="356"/>
                      <a:pt x="3" y="427"/>
                    </a:cubicBezTo>
                    <a:cubicBezTo>
                      <a:pt x="3" y="462"/>
                      <a:pt x="2" y="498"/>
                      <a:pt x="2" y="533"/>
                    </a:cubicBezTo>
                    <a:cubicBezTo>
                      <a:pt x="3" y="569"/>
                      <a:pt x="3" y="604"/>
                      <a:pt x="3" y="640"/>
                    </a:cubicBezTo>
                    <a:cubicBezTo>
                      <a:pt x="4" y="711"/>
                      <a:pt x="3" y="782"/>
                      <a:pt x="2" y="8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/>
              </a:p>
            </p:txBody>
          </p:sp>
        </p:grpSp>
        <p:sp>
          <p:nvSpPr>
            <p:cNvPr id="12" name="Полилиния 45"/>
            <p:cNvSpPr>
              <a:spLocks noEditPoints="1"/>
            </p:cNvSpPr>
            <p:nvPr/>
          </p:nvSpPr>
          <p:spPr bwMode="auto">
            <a:xfrm rot="16200000" flipV="1">
              <a:off x="5186001" y="5323012"/>
              <a:ext cx="477390" cy="524504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3" name="Полилиния 46"/>
            <p:cNvSpPr>
              <a:spLocks noEditPoints="1"/>
            </p:cNvSpPr>
            <p:nvPr/>
          </p:nvSpPr>
          <p:spPr bwMode="auto">
            <a:xfrm rot="16200000" flipV="1">
              <a:off x="5197295" y="5324846"/>
              <a:ext cx="477390" cy="511956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4" name="Полилиния 47"/>
            <p:cNvSpPr>
              <a:spLocks noEditPoints="1"/>
            </p:cNvSpPr>
            <p:nvPr/>
          </p:nvSpPr>
          <p:spPr bwMode="auto">
            <a:xfrm rot="16200000" flipV="1">
              <a:off x="11076843" y="5321082"/>
              <a:ext cx="508476" cy="519485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5" name="Полилиния 48"/>
            <p:cNvSpPr>
              <a:spLocks noEditPoints="1"/>
            </p:cNvSpPr>
            <p:nvPr/>
          </p:nvSpPr>
          <p:spPr bwMode="auto">
            <a:xfrm rot="16200000" flipV="1">
              <a:off x="11093207" y="5321324"/>
              <a:ext cx="470728" cy="534543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6" name="Полилиния 49"/>
            <p:cNvSpPr>
              <a:spLocks noEditPoints="1"/>
            </p:cNvSpPr>
            <p:nvPr/>
          </p:nvSpPr>
          <p:spPr bwMode="auto">
            <a:xfrm rot="16200000" flipV="1">
              <a:off x="11051654" y="771453"/>
              <a:ext cx="468508" cy="519485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7" name="Полилиния 50"/>
            <p:cNvSpPr>
              <a:spLocks noEditPoints="1"/>
            </p:cNvSpPr>
            <p:nvPr/>
          </p:nvSpPr>
          <p:spPr bwMode="auto">
            <a:xfrm rot="16200000" flipV="1">
              <a:off x="11044126" y="786511"/>
              <a:ext cx="468508" cy="489370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8" name="Полилиния 51"/>
            <p:cNvSpPr>
              <a:spLocks noEditPoints="1"/>
            </p:cNvSpPr>
            <p:nvPr/>
          </p:nvSpPr>
          <p:spPr bwMode="auto">
            <a:xfrm rot="16200000" flipV="1">
              <a:off x="5232723" y="721157"/>
              <a:ext cx="424100" cy="544581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9" name="Полилиния 52"/>
            <p:cNvSpPr>
              <a:spLocks noEditPoints="1"/>
            </p:cNvSpPr>
            <p:nvPr/>
          </p:nvSpPr>
          <p:spPr bwMode="auto">
            <a:xfrm rot="16200000" flipV="1">
              <a:off x="5241796" y="749729"/>
              <a:ext cx="428541" cy="491879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836613" y="1031195"/>
            <a:ext cx="5943600" cy="4572000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l" rtl="0">
              <a:buNone/>
              <a:defRPr sz="32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7492891" y="3555521"/>
            <a:ext cx="3840480" cy="216851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5957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4793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624268" y="304800"/>
            <a:ext cx="1729531" cy="5676900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199" y="304800"/>
            <a:ext cx="8633671" cy="5676900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0580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963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5613" y="1828800"/>
            <a:ext cx="6858002" cy="1828800"/>
          </a:xfrm>
        </p:spPr>
        <p:txBody>
          <a:bodyPr rtlCol="0" anchor="b">
            <a:normAutofit/>
          </a:bodyPr>
          <a:lstStyle>
            <a:lvl1pPr algn="l" rtl="0">
              <a:defRPr sz="44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4265610" y="3733800"/>
            <a:ext cx="68580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22925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5212" y="1825625"/>
            <a:ext cx="4954588" cy="4187952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951414" cy="4187952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7275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9848" y="1681163"/>
            <a:ext cx="4956048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69848" y="2505075"/>
            <a:ext cx="4956048" cy="3476625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Замещающий текст 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956048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956048" cy="3476625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31857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12816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47874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рисунка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304799"/>
            <a:ext cx="10058402" cy="1216152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"/>
          </a:p>
        </p:txBody>
      </p:sp>
      <p:grpSp>
        <p:nvGrpSpPr>
          <p:cNvPr id="9" name="Группа 8"/>
          <p:cNvGrpSpPr/>
          <p:nvPr/>
        </p:nvGrpSpPr>
        <p:grpSpPr>
          <a:xfrm>
            <a:off x="1052422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0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3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4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5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6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7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8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9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0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1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6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7"/>
          </p:nvPr>
        </p:nvSpPr>
        <p:spPr>
          <a:xfrm>
            <a:off x="1265028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39" name="Текст 3"/>
          <p:cNvSpPr>
            <a:spLocks noGrp="1"/>
          </p:cNvSpPr>
          <p:nvPr>
            <p:ph type="body" sz="half" idx="2"/>
          </p:nvPr>
        </p:nvSpPr>
        <p:spPr>
          <a:xfrm>
            <a:off x="1052423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grpSp>
        <p:nvGrpSpPr>
          <p:cNvPr id="22" name="Группа 21"/>
          <p:cNvGrpSpPr/>
          <p:nvPr/>
        </p:nvGrpSpPr>
        <p:grpSpPr>
          <a:xfrm>
            <a:off x="6763111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7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8"/>
          </p:nvPr>
        </p:nvSpPr>
        <p:spPr>
          <a:xfrm>
            <a:off x="6975717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40" name="Текст 3"/>
          <p:cNvSpPr>
            <a:spLocks noGrp="1"/>
          </p:cNvSpPr>
          <p:nvPr>
            <p:ph type="body" sz="half" idx="19"/>
          </p:nvPr>
        </p:nvSpPr>
        <p:spPr>
          <a:xfrm>
            <a:off x="6742908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6827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рисунка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"/>
          </a:p>
        </p:txBody>
      </p:sp>
      <p:grpSp>
        <p:nvGrpSpPr>
          <p:cNvPr id="52" name="Группа 51"/>
          <p:cNvGrpSpPr>
            <a:grpSpLocks noChangeAspect="1"/>
          </p:cNvGrpSpPr>
          <p:nvPr/>
        </p:nvGrpSpPr>
        <p:grpSpPr>
          <a:xfrm rot="5400000">
            <a:off x="104513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5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79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9"/>
          </p:nvPr>
        </p:nvSpPr>
        <p:spPr>
          <a:xfrm>
            <a:off x="1249168" y="1824285"/>
            <a:ext cx="2715289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1" name="Текст 3"/>
          <p:cNvSpPr>
            <a:spLocks noGrp="1"/>
          </p:cNvSpPr>
          <p:nvPr>
            <p:ph type="body" sz="half" idx="2"/>
          </p:nvPr>
        </p:nvSpPr>
        <p:spPr>
          <a:xfrm>
            <a:off x="1235212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grpSp>
        <p:nvGrpSpPr>
          <p:cNvPr id="84" name="Группа 83"/>
          <p:cNvGrpSpPr>
            <a:grpSpLocks noChangeAspect="1"/>
          </p:cNvGrpSpPr>
          <p:nvPr userDrawn="1"/>
        </p:nvGrpSpPr>
        <p:grpSpPr>
          <a:xfrm rot="5400000">
            <a:off x="4517135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6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7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9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0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1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2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3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4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5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6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78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8"/>
          </p:nvPr>
        </p:nvSpPr>
        <p:spPr>
          <a:xfrm>
            <a:off x="4720924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2" name="Текст 3"/>
          <p:cNvSpPr>
            <a:spLocks noGrp="1"/>
          </p:cNvSpPr>
          <p:nvPr>
            <p:ph type="body" sz="half" idx="21"/>
          </p:nvPr>
        </p:nvSpPr>
        <p:spPr>
          <a:xfrm>
            <a:off x="4707208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grpSp>
        <p:nvGrpSpPr>
          <p:cNvPr id="97" name="Группа 96"/>
          <p:cNvGrpSpPr>
            <a:grpSpLocks noChangeAspect="1"/>
          </p:cNvGrpSpPr>
          <p:nvPr userDrawn="1"/>
        </p:nvGrpSpPr>
        <p:grpSpPr>
          <a:xfrm rot="5400000">
            <a:off x="801900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8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9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0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1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2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3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4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5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6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7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8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9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80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20"/>
          </p:nvPr>
        </p:nvSpPr>
        <p:spPr>
          <a:xfrm>
            <a:off x="8222798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3" name="Текст 3"/>
          <p:cNvSpPr>
            <a:spLocks noGrp="1"/>
          </p:cNvSpPr>
          <p:nvPr>
            <p:ph type="body" sz="half" idx="22"/>
          </p:nvPr>
        </p:nvSpPr>
        <p:spPr>
          <a:xfrm>
            <a:off x="8209082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6819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065214" y="1752600"/>
            <a:ext cx="10058400" cy="4229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Образец текста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65213" y="6019801"/>
            <a:ext cx="762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022B156B-59AE-415F-B24B-8756D48BB9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979613" y="6019801"/>
            <a:ext cx="5943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075611" y="6019801"/>
            <a:ext cx="139626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r>
              <a:rPr lang="en-US" smtClean="0"/>
              <a:t>24.08.2016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63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3464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00648" y="1556953"/>
            <a:ext cx="8924109" cy="2063578"/>
          </a:xfrm>
        </p:spPr>
        <p:txBody>
          <a:bodyPr rtlCol="0">
            <a:normAutofit fontScale="90000"/>
          </a:bodyPr>
          <a:lstStyle/>
          <a:p>
            <a:pPr algn="ctr" rtl="0"/>
            <a:r>
              <a:rPr lang="ru" sz="5300" dirty="0" smtClean="0"/>
              <a:t>Тема урока:</a:t>
            </a:r>
            <a:r>
              <a:rPr lang="ru" dirty="0" smtClean="0"/>
              <a:t/>
            </a:r>
            <a:br>
              <a:rPr lang="ru" dirty="0" smtClean="0"/>
            </a:br>
            <a:r>
              <a:rPr lang="ru" sz="6000" b="1" dirty="0" smtClean="0"/>
              <a:t>Основное свойство дроби</a:t>
            </a:r>
            <a:endParaRPr lang="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55709" y="3707028"/>
            <a:ext cx="4982304" cy="1878227"/>
          </a:xfrm>
        </p:spPr>
        <p:txBody>
          <a:bodyPr rtlCol="0">
            <a:normAutofit/>
          </a:bodyPr>
          <a:lstStyle/>
          <a:p>
            <a:pPr rtl="0"/>
            <a:r>
              <a:rPr lang="ru" dirty="0" smtClean="0"/>
              <a:t>Учебник: Дорофеев Г.В. </a:t>
            </a:r>
            <a:endParaRPr lang="ru" dirty="0"/>
          </a:p>
          <a:p>
            <a:pPr rtl="0"/>
            <a:r>
              <a:rPr lang="ru" dirty="0" smtClean="0"/>
              <a:t>Математика - 5 класс</a:t>
            </a:r>
          </a:p>
          <a:p>
            <a:r>
              <a:rPr lang="ru" dirty="0" smtClean="0"/>
              <a:t>(</a:t>
            </a:r>
            <a:r>
              <a:rPr lang="ru" dirty="0"/>
              <a:t>§8.3 </a:t>
            </a:r>
            <a:r>
              <a:rPr lang="ru" dirty="0" smtClean="0"/>
              <a:t>)</a:t>
            </a:r>
          </a:p>
          <a:p>
            <a:r>
              <a:rPr lang="ru" dirty="0" smtClean="0"/>
              <a:t>Выполнила: Афанасьева Д.С.</a:t>
            </a:r>
          </a:p>
          <a:p>
            <a:pPr rtl="0"/>
            <a:endParaRPr lang="ru" dirty="0" smtClean="0"/>
          </a:p>
          <a:p>
            <a:pPr rtl="0"/>
            <a:endParaRPr lang="ru" dirty="0"/>
          </a:p>
        </p:txBody>
      </p:sp>
    </p:spTree>
    <p:extLst>
      <p:ext uri="{BB962C8B-B14F-4D97-AF65-F5344CB8AC3E}">
        <p14:creationId xmlns:p14="http://schemas.microsoft.com/office/powerpoint/2010/main" val="76967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424" y="910282"/>
            <a:ext cx="10058402" cy="1219200"/>
          </a:xfrm>
        </p:spPr>
        <p:txBody>
          <a:bodyPr rtlCol="0"/>
          <a:lstStyle/>
          <a:p>
            <a:pPr algn="ctr" rtl="0"/>
            <a:r>
              <a:rPr lang="ru" dirty="0" smtClean="0"/>
              <a:t>Все ли дроби возможно привести к нужному знаменателю?</a:t>
            </a:r>
            <a:endParaRPr lang="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88" y="2386570"/>
            <a:ext cx="11305477" cy="1357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522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084" y="2519405"/>
            <a:ext cx="10790256" cy="792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749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7233" y="267666"/>
            <a:ext cx="11072831" cy="1066864"/>
          </a:xfrm>
        </p:spPr>
        <p:txBody>
          <a:bodyPr rtlCol="0">
            <a:normAutofit/>
          </a:bodyPr>
          <a:lstStyle/>
          <a:p>
            <a:pPr algn="ctr" rtl="0"/>
            <a:r>
              <a:rPr lang="ru" sz="4000" dirty="0" smtClean="0"/>
              <a:t>Сокращение дроби</a:t>
            </a:r>
            <a:endParaRPr lang="ru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370703" y="1556951"/>
                <a:ext cx="8958647" cy="5029200"/>
              </a:xfrm>
            </p:spPr>
            <p:txBody>
              <a:bodyPr rtlCol="0">
                <a:normAutofit/>
              </a:bodyPr>
              <a:lstStyle/>
              <a:p>
                <a:r>
                  <a:rPr lang="ru-RU" sz="3200" dirty="0" smtClean="0"/>
                  <a:t>Чтобы сократить дробь, её числитель и знаменатель нужно разделить на их общий делитель.</a:t>
                </a:r>
              </a:p>
              <a:p>
                <a:r>
                  <a:rPr lang="ru-RU" sz="3200" dirty="0" smtClean="0"/>
                  <a:t>Дробь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54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3200" dirty="0" smtClean="0"/>
                  <a:t> уже нельзя сократить, так как её числитель и знаменатель не имеют общих делителей, кроме 1.</a:t>
                </a:r>
              </a:p>
              <a:p>
                <a:r>
                  <a:rPr lang="ru-RU" sz="3200" dirty="0" smtClean="0"/>
                  <a:t>Такую дробь называют </a:t>
                </a:r>
                <a:r>
                  <a:rPr lang="ru-RU" sz="3200" b="1" dirty="0" smtClean="0">
                    <a:solidFill>
                      <a:schemeClr val="accent5"/>
                    </a:solidFill>
                  </a:rPr>
                  <a:t>несократимой</a:t>
                </a:r>
                <a:r>
                  <a:rPr lang="ru-RU" sz="3200" dirty="0" smtClean="0">
                    <a:solidFill>
                      <a:schemeClr val="accent5"/>
                    </a:solidFill>
                  </a:rPr>
                  <a:t>.</a:t>
                </a:r>
                <a:endParaRPr lang="en-US" sz="3200" dirty="0">
                  <a:solidFill>
                    <a:schemeClr val="accent5"/>
                  </a:solidFill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70703" y="1556951"/>
                <a:ext cx="8958647" cy="5029200"/>
              </a:xfrm>
              <a:blipFill>
                <a:blip r:embed="rId2"/>
                <a:stretch>
                  <a:fillRect l="-1566" t="-1818" r="-251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7923" y="947392"/>
            <a:ext cx="2982141" cy="2691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728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191" y="2380544"/>
            <a:ext cx="9837008" cy="167247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75425" y="1055149"/>
            <a:ext cx="7846541" cy="73658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tx2"/>
                </a:solidFill>
              </a:rPr>
              <a:t>Решаем устно</a:t>
            </a:r>
            <a:endParaRPr lang="ru-RU" sz="44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532238" y="4831492"/>
                <a:ext cx="2901756" cy="6224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4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Ответ: а)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24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ru-RU" sz="2400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;б) </m:t>
                    </m:r>
                    <m:f>
                      <m:fPr>
                        <m:ctrlPr>
                          <a:rPr lang="ru-RU" sz="24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24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endParaRPr lang="ru-RU" sz="2800" dirty="0">
                  <a:solidFill>
                    <a:schemeClr val="accent5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2238" y="4831492"/>
                <a:ext cx="2901756" cy="622414"/>
              </a:xfrm>
              <a:prstGeom prst="rect">
                <a:avLst/>
              </a:prstGeom>
              <a:blipFill>
                <a:blip r:embed="rId3"/>
                <a:stretch>
                  <a:fillRect l="-3151" b="-1372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13591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85" y="613571"/>
            <a:ext cx="11380915" cy="829766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098800" y="2743200"/>
                <a:ext cx="8343900" cy="88312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4000" i="1" smtClean="0">
                            <a:solidFill>
                              <a:schemeClr val="tx2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000" b="0" i="1" smtClean="0">
                            <a:solidFill>
                              <a:schemeClr val="tx2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num>
                      <m:den>
                        <m:r>
                          <a:rPr lang="ru-RU" sz="4000" b="0" i="1" smtClean="0">
                            <a:solidFill>
                              <a:schemeClr val="tx2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60</m:t>
                        </m:r>
                      </m:den>
                    </m:f>
                    <m:r>
                      <a:rPr lang="ru-RU" sz="4000" b="0" i="1" smtClean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sz="4000" b="0" i="1" smtClean="0">
                            <a:solidFill>
                              <a:schemeClr val="tx2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000" b="0" i="1" smtClean="0">
                            <a:solidFill>
                              <a:schemeClr val="tx2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4000" b="0" i="1" smtClean="0">
                            <a:solidFill>
                              <a:schemeClr val="tx2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ru-RU" sz="4000" b="0" i="0" smtClean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</a:rPr>
                      <m:t>;</m:t>
                    </m:r>
                    <m:f>
                      <m:fPr>
                        <m:ctrlPr>
                          <a:rPr lang="ru-RU" sz="400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0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ru-RU" sz="40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40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60</m:t>
                        </m:r>
                      </m:den>
                    </m:f>
                    <m:r>
                      <a:rPr lang="ru-RU" sz="4000" i="1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sz="400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0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40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ru-RU" sz="40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;</m:t>
                    </m:r>
                    <m:f>
                      <m:fPr>
                        <m:ctrlPr>
                          <a:rPr lang="ru-RU" sz="4000" i="1">
                            <a:solidFill>
                              <a:schemeClr val="tx2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000" b="0" i="1" smtClean="0">
                            <a:solidFill>
                              <a:schemeClr val="tx2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20</m:t>
                        </m:r>
                      </m:num>
                      <m:den>
                        <m:r>
                          <a:rPr lang="ru-RU" sz="4000" i="1">
                            <a:solidFill>
                              <a:schemeClr val="tx2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60</m:t>
                        </m:r>
                      </m:den>
                    </m:f>
                    <m:r>
                      <a:rPr lang="ru-RU" sz="4000" i="1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sz="4000" i="1">
                            <a:solidFill>
                              <a:schemeClr val="tx2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000" i="1">
                            <a:solidFill>
                              <a:schemeClr val="tx2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4000" b="0" i="1" smtClean="0">
                            <a:solidFill>
                              <a:schemeClr val="tx2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ru-RU" sz="4000" b="0" i="0" smtClean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</a:rPr>
                      <m:t>;</m:t>
                    </m:r>
                    <m:f>
                      <m:fPr>
                        <m:ctrlPr>
                          <a:rPr lang="ru-RU" sz="400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0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24</m:t>
                        </m:r>
                      </m:num>
                      <m:den>
                        <m:r>
                          <a:rPr lang="ru-RU" sz="40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60</m:t>
                        </m:r>
                      </m:den>
                    </m:f>
                    <m:r>
                      <a:rPr lang="ru-RU" sz="4000" i="1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sz="40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0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40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ru-RU" sz="4000" b="0" i="0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;</m:t>
                    </m:r>
                  </m:oMath>
                </a14:m>
                <a:r>
                  <a:rPr lang="ru-RU" sz="28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i="1">
                            <a:solidFill>
                              <a:schemeClr val="tx2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000" b="0" i="1" smtClean="0">
                            <a:solidFill>
                              <a:schemeClr val="tx2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30</m:t>
                        </m:r>
                      </m:num>
                      <m:den>
                        <m:r>
                          <a:rPr lang="ru-RU" sz="4000" i="1">
                            <a:solidFill>
                              <a:schemeClr val="tx2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60</m:t>
                        </m:r>
                      </m:den>
                    </m:f>
                    <m:r>
                      <a:rPr lang="ru-RU" sz="4000" i="1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sz="4000" i="1">
                            <a:solidFill>
                              <a:schemeClr val="tx2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000" i="1">
                            <a:solidFill>
                              <a:schemeClr val="tx2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4000" b="0" i="1" smtClean="0">
                            <a:solidFill>
                              <a:schemeClr val="tx2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ru-RU" sz="40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8800" y="2743200"/>
                <a:ext cx="8343900" cy="88312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2514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№ 662 </a:t>
            </a:r>
          </a:p>
          <a:p>
            <a:r>
              <a:rPr lang="ru-RU" sz="3200" dirty="0" smtClean="0"/>
              <a:t>№ 676 (б)</a:t>
            </a:r>
          </a:p>
          <a:p>
            <a:r>
              <a:rPr lang="ru-RU" sz="3200" dirty="0" smtClean="0"/>
              <a:t>№ 677 (б)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45398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372497" y="1406611"/>
            <a:ext cx="8711514" cy="1905000"/>
          </a:xfrm>
        </p:spPr>
        <p:txBody>
          <a:bodyPr>
            <a:normAutofit/>
          </a:bodyPr>
          <a:lstStyle/>
          <a:p>
            <a:r>
              <a:rPr lang="ru-RU" sz="6000" b="1" dirty="0" smtClean="0"/>
              <a:t>Спасибо за внимание!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105009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1470454" y="574589"/>
            <a:ext cx="8662086" cy="1548714"/>
          </a:xfrm>
        </p:spPr>
        <p:txBody>
          <a:bodyPr rtlCol="0">
            <a:noAutofit/>
          </a:bodyPr>
          <a:lstStyle/>
          <a:p>
            <a:pPr algn="ctr" rtl="0"/>
            <a:r>
              <a:rPr lang="ru-RU" sz="5400" b="1" dirty="0" smtClean="0"/>
              <a:t>Основные элементы обыкновенной дроби</a:t>
            </a:r>
            <a:endParaRPr sz="5400" b="1" dirty="0"/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978717" y="2333368"/>
            <a:ext cx="10058400" cy="4229100"/>
          </a:xfrm>
        </p:spPr>
        <p:txBody>
          <a:bodyPr rtlCol="0">
            <a:normAutofit/>
          </a:bodyPr>
          <a:lstStyle/>
          <a:p>
            <a:pPr marL="0" indent="0" algn="ctr" rtl="0">
              <a:buNone/>
            </a:pPr>
            <a:r>
              <a:rPr lang="ru-RU" sz="9600" b="1" dirty="0" smtClean="0">
                <a:solidFill>
                  <a:srgbClr val="00B050"/>
                </a:solidFill>
              </a:rPr>
              <a:t>а</a:t>
            </a:r>
            <a:r>
              <a:rPr lang="en-US" sz="9600" b="1" dirty="0" smtClean="0">
                <a:solidFill>
                  <a:srgbClr val="00B050"/>
                </a:solidFill>
              </a:rPr>
              <a:t>  </a:t>
            </a:r>
            <a:r>
              <a:rPr lang="en-US" sz="4000" dirty="0" smtClean="0">
                <a:solidFill>
                  <a:srgbClr val="00B050"/>
                </a:solidFill>
              </a:rPr>
              <a:t>- </a:t>
            </a:r>
            <a:r>
              <a:rPr lang="ru-RU" sz="4000" dirty="0">
                <a:solidFill>
                  <a:srgbClr val="00B050"/>
                </a:solidFill>
              </a:rPr>
              <a:t>Ч</a:t>
            </a:r>
            <a:r>
              <a:rPr lang="ru-RU" sz="4000" dirty="0" smtClean="0">
                <a:solidFill>
                  <a:srgbClr val="00B050"/>
                </a:solidFill>
              </a:rPr>
              <a:t>ислитель</a:t>
            </a:r>
            <a:endParaRPr lang="ru-RU" sz="4000" b="1" dirty="0" smtClean="0">
              <a:solidFill>
                <a:srgbClr val="00B050"/>
              </a:solidFill>
            </a:endParaRPr>
          </a:p>
          <a:p>
            <a:pPr marL="0" indent="0" algn="ctr" rtl="0">
              <a:buNone/>
            </a:pPr>
            <a:r>
              <a:rPr lang="ru-RU" b="1" dirty="0" smtClean="0"/>
              <a:t>________     </a:t>
            </a:r>
            <a:r>
              <a:rPr lang="ru-RU" sz="3900" b="1" dirty="0" smtClean="0"/>
              <a:t>-</a:t>
            </a:r>
            <a:r>
              <a:rPr lang="ru-RU" sz="3500" b="1" dirty="0" smtClean="0"/>
              <a:t>Дробная черта</a:t>
            </a:r>
            <a:endParaRPr lang="ru-RU" dirty="0"/>
          </a:p>
          <a:p>
            <a:pPr marL="0" indent="0" algn="ctr" rtl="0">
              <a:buNone/>
            </a:pPr>
            <a:r>
              <a:rPr lang="en-US" sz="9600" b="1" dirty="0" smtClean="0">
                <a:solidFill>
                  <a:schemeClr val="accent5"/>
                </a:solidFill>
              </a:rPr>
              <a:t>b</a:t>
            </a:r>
            <a:r>
              <a:rPr lang="ru-RU" sz="9600" b="1" dirty="0" smtClean="0">
                <a:solidFill>
                  <a:schemeClr val="accent5"/>
                </a:solidFill>
              </a:rPr>
              <a:t>  </a:t>
            </a:r>
            <a:r>
              <a:rPr lang="ru-RU" sz="4000" b="1" dirty="0" smtClean="0">
                <a:solidFill>
                  <a:schemeClr val="accent5"/>
                </a:solidFill>
              </a:rPr>
              <a:t>-Знаменатель</a:t>
            </a:r>
            <a:endParaRPr sz="96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074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4843" y="304800"/>
            <a:ext cx="10678771" cy="1219200"/>
          </a:xfrm>
        </p:spPr>
        <p:txBody>
          <a:bodyPr rtlCol="0">
            <a:noAutofit/>
          </a:bodyPr>
          <a:lstStyle/>
          <a:p>
            <a:pPr algn="ctr" rtl="0"/>
            <a:r>
              <a:rPr lang="ru" sz="4800" b="1" dirty="0" smtClean="0"/>
              <a:t>Сравнение обыкновенных дробей</a:t>
            </a:r>
            <a:endParaRPr lang="ru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679622" y="1825625"/>
                <a:ext cx="5251622" cy="4187952"/>
              </a:xfrm>
            </p:spPr>
            <p:txBody>
              <a:bodyPr rtlCol="0"/>
              <a:lstStyle/>
              <a:p>
                <a:pPr rtl="0"/>
                <a:r>
                  <a:rPr lang="ru" sz="3200" dirty="0" smtClean="0">
                    <a:solidFill>
                      <a:schemeClr val="tx2"/>
                    </a:solidFill>
                  </a:rPr>
                  <a:t>С одинаковыми знаменателями</a:t>
                </a:r>
              </a:p>
              <a:p>
                <a:pPr marL="0" indent="0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6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6600" b="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ru-RU" sz="6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den>
                      </m:f>
                      <m:r>
                        <a:rPr lang="en-US" sz="660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  <m:f>
                        <m:fPr>
                          <m:ctrlPr>
                            <a:rPr lang="en-US" sz="6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6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ru-RU" sz="6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den>
                      </m:f>
                    </m:oMath>
                  </m:oMathPara>
                </a14:m>
                <a:endParaRPr lang="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679622" y="1825625"/>
                <a:ext cx="5251622" cy="4187952"/>
              </a:xfrm>
              <a:blipFill>
                <a:blip r:embed="rId2"/>
                <a:stretch>
                  <a:fillRect l="-2668" t="-218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5970846" y="1825625"/>
                <a:ext cx="5152768" cy="4187952"/>
              </a:xfrm>
            </p:spPr>
            <p:txBody>
              <a:bodyPr>
                <a:normAutofit/>
              </a:bodyPr>
              <a:lstStyle/>
              <a:p>
                <a:r>
                  <a:rPr lang="ru-RU" sz="3200" dirty="0" smtClean="0">
                    <a:solidFill>
                      <a:schemeClr val="tx2"/>
                    </a:solidFill>
                  </a:rPr>
                  <a:t>С одинаковыми числителями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7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72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ru-RU" sz="7200" b="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13</m:t>
                          </m:r>
                        </m:den>
                      </m:f>
                      <m:r>
                        <a:rPr lang="en-US" sz="72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  <m:f>
                        <m:fPr>
                          <m:ctrlPr>
                            <a:rPr lang="en-US" sz="7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72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ru-RU" sz="72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31</m:t>
                          </m:r>
                        </m:den>
                      </m:f>
                    </m:oMath>
                  </m:oMathPara>
                </a14:m>
                <a:endParaRPr lang="ru-RU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5970846" y="1825625"/>
                <a:ext cx="5152768" cy="4187952"/>
              </a:xfrm>
              <a:blipFill>
                <a:blip r:embed="rId3"/>
                <a:stretch>
                  <a:fillRect l="-2719" t="-218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2330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777" b="-1034"/>
          <a:stretch/>
        </p:blipFill>
        <p:spPr>
          <a:xfrm>
            <a:off x="2353328" y="1396313"/>
            <a:ext cx="7310582" cy="208672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328"/>
          <a:stretch/>
        </p:blipFill>
        <p:spPr>
          <a:xfrm>
            <a:off x="2353328" y="3657429"/>
            <a:ext cx="7310582" cy="1421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694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774" y="1443631"/>
            <a:ext cx="6236126" cy="457965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315200" y="3087128"/>
            <a:ext cx="4356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А=В=С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19715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5993" y="4648200"/>
            <a:ext cx="4756840" cy="17018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rtl="0"/>
            <a:r>
              <a:rPr lang="ru" sz="4000" b="1" dirty="0" smtClean="0"/>
              <a:t>Основное свойство дроби</a:t>
            </a:r>
            <a:endParaRPr lang="ru" sz="4000" b="1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244600" y="1524000"/>
            <a:ext cx="10121900" cy="4826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b="1" dirty="0" smtClean="0"/>
              <a:t>«Если </a:t>
            </a:r>
            <a:r>
              <a:rPr lang="ru-RU" sz="4000" b="1" dirty="0"/>
              <a:t>числитель и знаменатель дроби умножить или разделить на одно и то же </a:t>
            </a:r>
            <a:r>
              <a:rPr lang="ru-RU" sz="4000" b="1" dirty="0" smtClean="0"/>
              <a:t>число</a:t>
            </a:r>
            <a:r>
              <a:rPr lang="ru-RU" sz="4000" b="1" dirty="0"/>
              <a:t>, </a:t>
            </a:r>
            <a:r>
              <a:rPr lang="ru-RU" sz="4000" b="1" dirty="0" smtClean="0"/>
              <a:t>отличное от нуля, то </a:t>
            </a:r>
            <a:r>
              <a:rPr lang="ru-RU" sz="4000" b="1" dirty="0"/>
              <a:t>получится </a:t>
            </a:r>
            <a:r>
              <a:rPr lang="ru-RU" sz="4000" b="1" dirty="0" smtClean="0"/>
              <a:t>равная </a:t>
            </a:r>
            <a:r>
              <a:rPr lang="ru-RU" sz="4000" b="1" dirty="0"/>
              <a:t>ей </a:t>
            </a:r>
            <a:r>
              <a:rPr lang="ru-RU" sz="4000" b="1" dirty="0" smtClean="0"/>
              <a:t>дробь»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1633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rtl="0"/>
            <a:r>
              <a:rPr lang="ru" sz="4000" dirty="0" smtClean="0"/>
              <a:t>№658</a:t>
            </a:r>
            <a:endParaRPr lang="ru" sz="40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212" y="2235200"/>
            <a:ext cx="10088344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303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1532" y="1544596"/>
            <a:ext cx="8788148" cy="289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748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4" y="663145"/>
            <a:ext cx="10058400" cy="1832919"/>
          </a:xfrm>
        </p:spPr>
        <p:txBody>
          <a:bodyPr rtlCol="0">
            <a:normAutofit/>
          </a:bodyPr>
          <a:lstStyle/>
          <a:p>
            <a:pPr algn="ctr" rtl="0"/>
            <a:r>
              <a:rPr lang="ru" b="1" dirty="0" smtClean="0"/>
              <a:t>Как называется число, на которое вы умножаете и числитель и знаменатель дроби?</a:t>
            </a:r>
            <a:endParaRPr lang="ru" b="1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1065214" y="2681416"/>
            <a:ext cx="10058400" cy="368540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5"/>
                </a:solidFill>
              </a:rPr>
              <a:t>Дополнительный множитель</a:t>
            </a:r>
            <a:endParaRPr lang="ru-RU" sz="36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403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Природа 16 х 9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3431377.potx" id="{56A48130-F36A-41C3-8C0C-0EF853C6708B}" vid="{0432F83B-7085-406B-BFE7-677E72A6CADA}"/>
    </a:ext>
  </a:extLst>
</a:theme>
</file>

<file path=ppt/theme/theme2.xml><?xml version="1.0" encoding="utf-8"?>
<a:theme xmlns:a="http://schemas.openxmlformats.org/drawingml/2006/main" name="Тема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Презентация, посвященная природе, представленная в альбомной ориентации (широкоэкранный формат)</Template>
  <TotalTime>86</TotalTime>
  <Words>142</Words>
  <Application>Microsoft Office PowerPoint</Application>
  <PresentationFormat>Широкоэкранный</PresentationFormat>
  <Paragraphs>33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Cambria Math</vt:lpstr>
      <vt:lpstr>Segoe Print</vt:lpstr>
      <vt:lpstr>Природа 16 х 9</vt:lpstr>
      <vt:lpstr>Тема урока: Основное свойство дроби</vt:lpstr>
      <vt:lpstr>Основные элементы обыкновенной дроби</vt:lpstr>
      <vt:lpstr>Сравнение обыкновенных дробей</vt:lpstr>
      <vt:lpstr>Презентация PowerPoint</vt:lpstr>
      <vt:lpstr>Презентация PowerPoint</vt:lpstr>
      <vt:lpstr>Основное свойство дроби</vt:lpstr>
      <vt:lpstr>№658</vt:lpstr>
      <vt:lpstr>Презентация PowerPoint</vt:lpstr>
      <vt:lpstr>Как называется число, на которое вы умножаете и числитель и знаменатель дроби?</vt:lpstr>
      <vt:lpstr>Все ли дроби возможно привести к нужному знаменателю?</vt:lpstr>
      <vt:lpstr>Презентация PowerPoint</vt:lpstr>
      <vt:lpstr>Сокращение дроби</vt:lpstr>
      <vt:lpstr>Презентация PowerPoint</vt:lpstr>
      <vt:lpstr>Презентация PowerPoint</vt:lpstr>
      <vt:lpstr>Домашнее задание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Основное свойство дроби</dc:title>
  <dc:creator>User</dc:creator>
  <cp:lastModifiedBy>User</cp:lastModifiedBy>
  <cp:revision>10</cp:revision>
  <dcterms:created xsi:type="dcterms:W3CDTF">2018-03-05T17:52:47Z</dcterms:created>
  <dcterms:modified xsi:type="dcterms:W3CDTF">2018-03-05T19:22:09Z</dcterms:modified>
</cp:coreProperties>
</file>