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79" r:id="rId7"/>
    <p:sldId id="281" r:id="rId8"/>
    <p:sldId id="282" r:id="rId9"/>
    <p:sldId id="261" r:id="rId10"/>
    <p:sldId id="268" r:id="rId11"/>
    <p:sldId id="269" r:id="rId12"/>
    <p:sldId id="271" r:id="rId13"/>
    <p:sldId id="270" r:id="rId14"/>
    <p:sldId id="267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CCFF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848600" cy="2232248"/>
          </a:xfrm>
        </p:spPr>
        <p:txBody>
          <a:bodyPr/>
          <a:lstStyle/>
          <a:p>
            <a:pPr algn="ctr"/>
            <a:r>
              <a:rPr lang="de-DE" b="1" dirty="0" smtClean="0"/>
              <a:t>Die Wortfolge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de-DE" b="1" dirty="0" smtClean="0"/>
              <a:t>im </a:t>
            </a:r>
            <a:r>
              <a:rPr lang="de-DE" b="1" dirty="0" smtClean="0">
                <a:solidFill>
                  <a:srgbClr val="0070C0"/>
                </a:solidFill>
              </a:rPr>
              <a:t>Aussagesatz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077072"/>
            <a:ext cx="7846640" cy="2016224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Порядок слов в простом предложении</a:t>
            </a:r>
          </a:p>
          <a:p>
            <a:pPr algn="ctr"/>
            <a:endParaRPr lang="de-DE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28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732784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2800" dirty="0"/>
              <a:t>3</a:t>
            </a:r>
            <a:r>
              <a:rPr lang="de-DE" sz="2800" dirty="0" smtClean="0"/>
              <a:t>. </a:t>
            </a:r>
            <a:r>
              <a:rPr lang="de-DE" sz="2800" dirty="0"/>
              <a:t>Erdkunde, haben, wir, am Freitag.</a:t>
            </a:r>
            <a:endParaRPr lang="ru-RU" sz="2800" dirty="0"/>
          </a:p>
          <a:p>
            <a:pPr marL="0" indent="0">
              <a:buNone/>
            </a:pPr>
            <a:r>
              <a:rPr lang="de-DE" sz="2800" dirty="0" smtClean="0"/>
              <a:t>4. </a:t>
            </a:r>
            <a:r>
              <a:rPr lang="de-DE" sz="2800" dirty="0"/>
              <a:t>hört, Popmusik, gern, </a:t>
            </a:r>
            <a:r>
              <a:rPr lang="de-DE" sz="2800" dirty="0" smtClean="0"/>
              <a:t>er.</a:t>
            </a:r>
            <a:endParaRPr lang="ru-RU" sz="2800" dirty="0"/>
          </a:p>
          <a:p>
            <a:pPr marL="0" indent="0">
              <a:buNone/>
            </a:pPr>
            <a:endParaRPr lang="de-DE" dirty="0" smtClean="0"/>
          </a:p>
          <a:p>
            <a:pPr marL="457200" indent="-457200">
              <a:buAutoNum type="arabicPeriod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317376"/>
            <a:ext cx="8229600" cy="138343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Упражнение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5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Составьте предложение с прямым порядком слов из предложенных слов.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5144" y="3509392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Wir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3509392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haben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99992" y="3509392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Erdkunde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588224" y="3509392"/>
            <a:ext cx="2323433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am Freitag</a:t>
            </a:r>
            <a:r>
              <a:rPr lang="de-DE" dirty="0" smtClean="0"/>
              <a:t>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55645" y="4445496"/>
            <a:ext cx="2056115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Er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11760" y="4445496"/>
            <a:ext cx="2059429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hört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470832" y="4445496"/>
            <a:ext cx="212577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Popmusik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588223" y="4445496"/>
            <a:ext cx="2323433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g</a:t>
            </a:r>
            <a:r>
              <a:rPr lang="de-DE" sz="2800" dirty="0" smtClean="0"/>
              <a:t>ern.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4865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732784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2800" dirty="0" smtClean="0"/>
              <a:t>5. </a:t>
            </a:r>
            <a:r>
              <a:rPr lang="de-DE" sz="2800" dirty="0"/>
              <a:t>wir, Deutsch, haben, morgen.</a:t>
            </a:r>
            <a:endParaRPr lang="ru-RU" sz="2800" dirty="0"/>
          </a:p>
          <a:p>
            <a:pPr marL="0" indent="0">
              <a:buNone/>
            </a:pPr>
            <a:r>
              <a:rPr lang="de-DE" sz="2800" dirty="0" smtClean="0"/>
              <a:t>6. </a:t>
            </a:r>
            <a:r>
              <a:rPr lang="de-DE" sz="2800" dirty="0"/>
              <a:t>Klavier, gern, spielt, mein </a:t>
            </a:r>
            <a:r>
              <a:rPr lang="de-DE" sz="2800" dirty="0" smtClean="0"/>
              <a:t>Freund.</a:t>
            </a:r>
            <a:endParaRPr lang="de-DE" dirty="0" smtClean="0"/>
          </a:p>
          <a:p>
            <a:pPr marL="457200" indent="-457200">
              <a:buAutoNum type="arabicPeriod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317376"/>
            <a:ext cx="8229600" cy="138343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Упражнение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5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Составьте предложение с прямым порядком слов из предложенных слов.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5144" y="3509392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Wir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3509392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haben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99992" y="3509392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Deutsch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588224" y="3509392"/>
            <a:ext cx="2323433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morgen</a:t>
            </a:r>
            <a:r>
              <a:rPr lang="de-DE" dirty="0" smtClean="0"/>
              <a:t>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52839" y="4445496"/>
            <a:ext cx="2261727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Mein Freund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11760" y="4445496"/>
            <a:ext cx="2059429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spielt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470832" y="4445496"/>
            <a:ext cx="212577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gern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588223" y="4445496"/>
            <a:ext cx="2323433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Klavier.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1482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732784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2800" dirty="0"/>
              <a:t>7</a:t>
            </a:r>
            <a:r>
              <a:rPr lang="de-DE" sz="2800" dirty="0" smtClean="0"/>
              <a:t>. </a:t>
            </a:r>
            <a:r>
              <a:rPr lang="de-DE" sz="2800" dirty="0"/>
              <a:t>von 8 bis 9, Sport, ich, treibe</a:t>
            </a:r>
            <a:r>
              <a:rPr lang="de-DE" sz="2800" dirty="0" smtClean="0"/>
              <a:t>.</a:t>
            </a:r>
          </a:p>
          <a:p>
            <a:pPr marL="0" indent="0">
              <a:buNone/>
            </a:pPr>
            <a:r>
              <a:rPr lang="de-DE" sz="2800" dirty="0"/>
              <a:t>8</a:t>
            </a:r>
            <a:r>
              <a:rPr lang="de-DE" sz="2800" dirty="0" smtClean="0"/>
              <a:t>. </a:t>
            </a:r>
            <a:r>
              <a:rPr lang="de-DE" sz="2800" dirty="0"/>
              <a:t>am Freitag, meine Freundin, fährt, ans Meer.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317376"/>
            <a:ext cx="8229600" cy="138343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Упражнение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5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Составьте предложение с прямым порядком слов из предложенных слов.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5144" y="3509392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Ich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3509392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treibe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99992" y="3509392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Sport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588224" y="3509392"/>
            <a:ext cx="2323433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v</a:t>
            </a:r>
            <a:r>
              <a:rPr lang="de-DE" sz="2800" dirty="0" smtClean="0"/>
              <a:t>on 8 bis 9</a:t>
            </a:r>
            <a:r>
              <a:rPr lang="de-DE" dirty="0" smtClean="0"/>
              <a:t>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16024" y="4445496"/>
            <a:ext cx="2771800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Meine Freundin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987824" y="4445496"/>
            <a:ext cx="1699389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fährt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678472" y="4445496"/>
            <a:ext cx="212577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a</a:t>
            </a:r>
            <a:r>
              <a:rPr lang="de-DE" sz="2800" dirty="0" smtClean="0"/>
              <a:t>m Freitag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785071" y="4445496"/>
            <a:ext cx="2323433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a</a:t>
            </a:r>
            <a:r>
              <a:rPr lang="de-DE" sz="2800" dirty="0" smtClean="0"/>
              <a:t>ns Meer.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9299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732784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 fontAlgn="base" hangingPunct="0">
              <a:buNone/>
            </a:pPr>
            <a:r>
              <a:rPr lang="de-DE" sz="2800" dirty="0"/>
              <a:t>9</a:t>
            </a:r>
            <a:r>
              <a:rPr lang="de-DE" sz="2800" dirty="0" smtClean="0"/>
              <a:t>. </a:t>
            </a:r>
            <a:r>
              <a:rPr lang="de-DE" sz="2800" dirty="0"/>
              <a:t>mein Bruder, hat, Geburtstag, heute</a:t>
            </a:r>
            <a:endParaRPr lang="ru-RU" sz="2800" dirty="0"/>
          </a:p>
          <a:p>
            <a:pPr marL="0" indent="0" fontAlgn="base" hangingPunct="0">
              <a:buNone/>
            </a:pPr>
            <a:r>
              <a:rPr lang="de-DE" sz="2800" dirty="0" smtClean="0"/>
              <a:t>10. </a:t>
            </a:r>
            <a:r>
              <a:rPr lang="de-DE" sz="2800" dirty="0"/>
              <a:t>er, lernt, 2 Fremdsprachen, schon lange.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317376"/>
            <a:ext cx="8229600" cy="138343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Упражнение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5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Составьте предложение с прямым порядком слов из предложенных слов.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4999" y="3509392"/>
            <a:ext cx="2536907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Mein Bruder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93698" y="3509392"/>
            <a:ext cx="1732741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hat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3969" y="3509392"/>
            <a:ext cx="2016224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heute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300194" y="3509392"/>
            <a:ext cx="2611464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Geburtstag</a:t>
            </a:r>
            <a:r>
              <a:rPr lang="de-DE" dirty="0" smtClean="0"/>
              <a:t>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7504" y="4445496"/>
            <a:ext cx="1404354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Er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75656" y="4445496"/>
            <a:ext cx="1656184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lernt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126904" y="4445496"/>
            <a:ext cx="212577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s</a:t>
            </a:r>
            <a:r>
              <a:rPr lang="de-DE" sz="2800" dirty="0" smtClean="0"/>
              <a:t>chon lange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252680" y="4445496"/>
            <a:ext cx="37838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zwei Fremdsprachen.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16312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732784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2800" dirty="0" smtClean="0"/>
              <a:t>11. </a:t>
            </a:r>
            <a:r>
              <a:rPr lang="de-DE" sz="2800" dirty="0"/>
              <a:t>gehe, in die Schule, ich, gern.</a:t>
            </a:r>
            <a:endParaRPr lang="ru-RU" sz="2800" dirty="0"/>
          </a:p>
          <a:p>
            <a:pPr marL="0" indent="0">
              <a:buNone/>
            </a:pPr>
            <a:r>
              <a:rPr lang="de-DE" sz="2800" dirty="0" smtClean="0"/>
              <a:t>12. </a:t>
            </a:r>
            <a:r>
              <a:rPr lang="de-DE" sz="2800" dirty="0"/>
              <a:t>heißt, Lehrerin, deine, Irina </a:t>
            </a:r>
            <a:r>
              <a:rPr lang="de-DE" sz="2800" dirty="0" err="1"/>
              <a:t>Petrowna</a:t>
            </a:r>
            <a:r>
              <a:rPr lang="de-DE" sz="2800" dirty="0"/>
              <a:t>.</a:t>
            </a:r>
            <a:endParaRPr lang="ru-RU" sz="2800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de-DE" dirty="0" smtClean="0"/>
          </a:p>
          <a:p>
            <a:pPr marL="457200" indent="-457200">
              <a:buAutoNum type="arabicPeriod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317376"/>
            <a:ext cx="8229600" cy="138343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Упражнение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5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Составьте предложение с прямым порядком слов из предложенных слов.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5144" y="3509392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Ich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3509392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gehe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99992" y="3509392"/>
            <a:ext cx="253690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/>
              <a:t>i</a:t>
            </a:r>
            <a:r>
              <a:rPr lang="de-DE" sz="3200" dirty="0" smtClean="0"/>
              <a:t>n die Schule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020272" y="3509392"/>
            <a:ext cx="158693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gern.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4445496"/>
            <a:ext cx="2662158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Deine Lehrerin 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75856" y="4445496"/>
            <a:ext cx="1872208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heißt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148064" y="4445496"/>
            <a:ext cx="3009934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Irina </a:t>
            </a:r>
            <a:r>
              <a:rPr lang="de-DE" sz="2800" dirty="0" err="1" smtClean="0"/>
              <a:t>Petrowna</a:t>
            </a:r>
            <a:r>
              <a:rPr lang="de-DE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9700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4876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Продолжите предложения:</a:t>
            </a:r>
          </a:p>
          <a:p>
            <a:pPr marL="457200" indent="-457200">
              <a:buAutoNum type="arabicPeriod"/>
            </a:pPr>
            <a:r>
              <a:rPr lang="ru-RU" sz="3000" dirty="0" smtClean="0">
                <a:solidFill>
                  <a:srgbClr val="0070C0"/>
                </a:solidFill>
              </a:rPr>
              <a:t>При прямом порядке слов на 1 месте стоит …, на 2 месте – …, на 3 месте – …, на 4 месте – …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sz="3000" dirty="0" smtClean="0"/>
              <a:t>При обратном </a:t>
            </a:r>
            <a:r>
              <a:rPr lang="ru-RU" sz="3000" dirty="0"/>
              <a:t>порядке слов на 1 месте стоит …, на 2 месте – …, на 3 месте – …, на 4 месте – …</a:t>
            </a:r>
          </a:p>
          <a:p>
            <a:pPr marL="457200" indent="-457200">
              <a:buAutoNum type="arabicPeriod"/>
            </a:pPr>
            <a:r>
              <a:rPr lang="ru-RU" sz="3000" dirty="0" smtClean="0">
                <a:solidFill>
                  <a:srgbClr val="0070C0"/>
                </a:solidFill>
              </a:rPr>
              <a:t>К одному члену предложения относятся словосочетания типа …</a:t>
            </a:r>
          </a:p>
          <a:p>
            <a:pPr marL="457200" indent="-457200">
              <a:buAutoNum type="arabicPeriod"/>
            </a:pPr>
            <a:r>
              <a:rPr lang="ru-RU" sz="3000" dirty="0" smtClean="0"/>
              <a:t>При трансформации предложения с прямым порядком слов в предложения с обратным порядком слов и наоборот …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ВОПРОСЫ НА ПОВТОРЕНИЕ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1503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72008" y="1628800"/>
            <a:ext cx="9468544" cy="4876800"/>
          </a:xfrm>
        </p:spPr>
        <p:txBody>
          <a:bodyPr/>
          <a:lstStyle/>
          <a:p>
            <a:pPr marL="0" indent="0" algn="ctr">
              <a:buNone/>
            </a:pPr>
            <a:r>
              <a:rPr lang="de-DE" sz="3600" b="1" u="sng" dirty="0">
                <a:solidFill>
                  <a:srgbClr val="FF0000"/>
                </a:solidFill>
              </a:rPr>
              <a:t>Ich</a:t>
            </a:r>
            <a:r>
              <a:rPr lang="de-DE" sz="3600" b="1" dirty="0"/>
              <a:t> </a:t>
            </a:r>
            <a:r>
              <a:rPr lang="de-DE" sz="3600" b="1" u="dbl" dirty="0">
                <a:solidFill>
                  <a:srgbClr val="0070C0"/>
                </a:solidFill>
              </a:rPr>
              <a:t>lerne</a:t>
            </a:r>
            <a:r>
              <a:rPr lang="de-DE" sz="3600" b="1" dirty="0"/>
              <a:t> </a:t>
            </a:r>
            <a:r>
              <a:rPr lang="de-DE" sz="3600" b="1" dirty="0">
                <a:solidFill>
                  <a:srgbClr val="00B050"/>
                </a:solidFill>
              </a:rPr>
              <a:t>im College schon zwei Jahre.</a:t>
            </a:r>
            <a:endParaRPr lang="ru-RU" sz="36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800" dirty="0" smtClean="0"/>
              <a:t>На </a:t>
            </a:r>
            <a:r>
              <a:rPr lang="ru-RU" sz="2800" b="1" dirty="0">
                <a:solidFill>
                  <a:srgbClr val="FF0000"/>
                </a:solidFill>
              </a:rPr>
              <a:t>1м</a:t>
            </a:r>
            <a:r>
              <a:rPr lang="ru-RU" sz="2800" dirty="0"/>
              <a:t> месте стоит </a:t>
            </a:r>
            <a:r>
              <a:rPr lang="ru-RU" sz="2800" b="1" dirty="0">
                <a:solidFill>
                  <a:srgbClr val="FF0000"/>
                </a:solidFill>
              </a:rPr>
              <a:t>подлежащее</a:t>
            </a:r>
            <a:r>
              <a:rPr lang="ru-RU" sz="2800" dirty="0"/>
              <a:t>,</a:t>
            </a:r>
          </a:p>
          <a:p>
            <a:pPr marL="0" indent="0">
              <a:buNone/>
            </a:pPr>
            <a:r>
              <a:rPr lang="ru-RU" sz="2800" dirty="0"/>
              <a:t>На </a:t>
            </a:r>
            <a:r>
              <a:rPr lang="ru-RU" sz="2800" b="1" dirty="0">
                <a:solidFill>
                  <a:srgbClr val="0070C0"/>
                </a:solidFill>
              </a:rPr>
              <a:t>2м</a:t>
            </a:r>
            <a:r>
              <a:rPr lang="ru-RU" sz="2800" dirty="0"/>
              <a:t> месте – </a:t>
            </a:r>
            <a:r>
              <a:rPr lang="ru-RU" sz="2800" b="1" dirty="0">
                <a:solidFill>
                  <a:srgbClr val="0070C0"/>
                </a:solidFill>
              </a:rPr>
              <a:t>сказуемое</a:t>
            </a:r>
            <a:r>
              <a:rPr lang="ru-RU" sz="2800" dirty="0"/>
              <a:t>,</a:t>
            </a:r>
          </a:p>
          <a:p>
            <a:pPr marL="0" indent="0">
              <a:buNone/>
            </a:pPr>
            <a:r>
              <a:rPr lang="ru-RU" sz="2800" dirty="0"/>
              <a:t>На </a:t>
            </a:r>
            <a:r>
              <a:rPr lang="ru-RU" sz="2800" b="1" dirty="0" smtClean="0">
                <a:solidFill>
                  <a:srgbClr val="00B050"/>
                </a:solidFill>
              </a:rPr>
              <a:t>3,4</a:t>
            </a:r>
            <a:r>
              <a:rPr lang="ru-RU" sz="2800" dirty="0" smtClean="0"/>
              <a:t>..месте </a:t>
            </a:r>
            <a:r>
              <a:rPr lang="ru-RU" dirty="0"/>
              <a:t>- </a:t>
            </a:r>
            <a:r>
              <a:rPr lang="ru-RU" sz="2800" b="1" dirty="0">
                <a:solidFill>
                  <a:srgbClr val="00B050"/>
                </a:solidFill>
              </a:rPr>
              <a:t>второстепенные члены </a:t>
            </a:r>
            <a:r>
              <a:rPr lang="ru-RU" sz="2800" b="1" dirty="0" smtClean="0">
                <a:solidFill>
                  <a:srgbClr val="00B050"/>
                </a:solidFill>
              </a:rPr>
              <a:t>предложения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Прямой порядок слов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43352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72008" y="1628800"/>
            <a:ext cx="9540552" cy="48768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b="1" dirty="0" smtClean="0">
                <a:solidFill>
                  <a:srgbClr val="00B050"/>
                </a:solidFill>
              </a:rPr>
              <a:t>S</a:t>
            </a:r>
            <a:r>
              <a:rPr lang="de-DE" sz="3600" b="1" dirty="0" err="1" smtClean="0">
                <a:solidFill>
                  <a:srgbClr val="00B050"/>
                </a:solidFill>
              </a:rPr>
              <a:t>chon</a:t>
            </a:r>
            <a:r>
              <a:rPr lang="de-DE" sz="3600" b="1" dirty="0" smtClean="0">
                <a:solidFill>
                  <a:srgbClr val="00B050"/>
                </a:solidFill>
              </a:rPr>
              <a:t> </a:t>
            </a:r>
            <a:r>
              <a:rPr lang="de-DE" sz="3600" b="1" dirty="0">
                <a:solidFill>
                  <a:srgbClr val="00B050"/>
                </a:solidFill>
              </a:rPr>
              <a:t>zwei Jahre </a:t>
            </a:r>
            <a:r>
              <a:rPr lang="de-DE" sz="3600" b="1" dirty="0" smtClean="0"/>
              <a:t> </a:t>
            </a:r>
            <a:r>
              <a:rPr lang="de-DE" sz="3600" b="1" u="dbl" dirty="0">
                <a:solidFill>
                  <a:srgbClr val="0070C0"/>
                </a:solidFill>
              </a:rPr>
              <a:t>lerne</a:t>
            </a:r>
            <a:r>
              <a:rPr lang="de-DE" sz="3600" b="1" dirty="0"/>
              <a:t> </a:t>
            </a:r>
            <a:r>
              <a:rPr lang="de-DE" sz="3600" b="1" u="sng" dirty="0">
                <a:solidFill>
                  <a:srgbClr val="FF0000"/>
                </a:solidFill>
              </a:rPr>
              <a:t>Ich </a:t>
            </a:r>
            <a:r>
              <a:rPr lang="de-DE" sz="3600" b="1" dirty="0" smtClean="0">
                <a:solidFill>
                  <a:srgbClr val="00B050"/>
                </a:solidFill>
              </a:rPr>
              <a:t>im College.</a:t>
            </a:r>
            <a:endParaRPr lang="ru-RU" sz="36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800" dirty="0" smtClean="0"/>
              <a:t>На </a:t>
            </a:r>
            <a:r>
              <a:rPr lang="ru-RU" sz="2800" b="1" dirty="0">
                <a:solidFill>
                  <a:srgbClr val="00B050"/>
                </a:solidFill>
              </a:rPr>
              <a:t>1м</a:t>
            </a:r>
            <a:r>
              <a:rPr lang="ru-RU" sz="2800" dirty="0"/>
              <a:t> месте </a:t>
            </a:r>
            <a:r>
              <a:rPr lang="ru-RU" sz="2800" dirty="0" smtClean="0"/>
              <a:t>– </a:t>
            </a:r>
            <a:r>
              <a:rPr lang="ru-RU" sz="2800" b="1" dirty="0" smtClean="0">
                <a:solidFill>
                  <a:srgbClr val="00B050"/>
                </a:solidFill>
              </a:rPr>
              <a:t>второстепенный член предложения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На </a:t>
            </a:r>
            <a:r>
              <a:rPr lang="ru-RU" sz="2800" b="1" dirty="0">
                <a:solidFill>
                  <a:srgbClr val="0070C0"/>
                </a:solidFill>
              </a:rPr>
              <a:t>2м</a:t>
            </a:r>
            <a:r>
              <a:rPr lang="ru-RU" sz="2800" dirty="0"/>
              <a:t> месте – </a:t>
            </a:r>
            <a:r>
              <a:rPr lang="ru-RU" sz="2800" b="1" dirty="0">
                <a:solidFill>
                  <a:srgbClr val="0070C0"/>
                </a:solidFill>
              </a:rPr>
              <a:t>сказуемое</a:t>
            </a:r>
            <a:r>
              <a:rPr lang="ru-RU" sz="2800" dirty="0"/>
              <a:t>,</a:t>
            </a:r>
          </a:p>
          <a:p>
            <a:pPr marL="0" indent="0">
              <a:buNone/>
            </a:pPr>
            <a:r>
              <a:rPr lang="ru-RU" sz="2800" dirty="0"/>
              <a:t>На </a:t>
            </a:r>
            <a:r>
              <a:rPr lang="ru-RU" sz="2800" b="1" dirty="0" smtClean="0">
                <a:solidFill>
                  <a:srgbClr val="FF0000"/>
                </a:solidFill>
              </a:rPr>
              <a:t>3м</a:t>
            </a:r>
            <a:r>
              <a:rPr lang="ru-RU" sz="2800" b="1" dirty="0" smtClean="0">
                <a:solidFill>
                  <a:srgbClr val="00B050"/>
                </a:solidFill>
              </a:rPr>
              <a:t> </a:t>
            </a:r>
            <a:r>
              <a:rPr lang="ru-RU" sz="2800" dirty="0" smtClean="0"/>
              <a:t>месте </a:t>
            </a:r>
            <a:r>
              <a:rPr lang="ru-RU" dirty="0" smtClean="0"/>
              <a:t>– </a:t>
            </a:r>
            <a:r>
              <a:rPr lang="ru-RU" sz="2800" b="1" dirty="0" smtClean="0">
                <a:solidFill>
                  <a:srgbClr val="FF0000"/>
                </a:solidFill>
              </a:rPr>
              <a:t>подлежащее</a:t>
            </a:r>
            <a:r>
              <a:rPr lang="ru-RU" sz="2800" b="1" dirty="0" smtClean="0"/>
              <a:t>,</a:t>
            </a:r>
            <a:endParaRPr lang="ru-RU" b="1" dirty="0" smtClean="0"/>
          </a:p>
          <a:p>
            <a:pPr marL="0" indent="0">
              <a:buNone/>
            </a:pPr>
            <a:r>
              <a:rPr lang="ru-RU" sz="2800" dirty="0"/>
              <a:t>На </a:t>
            </a:r>
            <a:r>
              <a:rPr lang="ru-RU" sz="2800" b="1" dirty="0" smtClean="0">
                <a:solidFill>
                  <a:srgbClr val="00B050"/>
                </a:solidFill>
              </a:rPr>
              <a:t>4м </a:t>
            </a:r>
            <a:r>
              <a:rPr lang="ru-RU" sz="2800" dirty="0"/>
              <a:t>месте – </a:t>
            </a:r>
            <a:r>
              <a:rPr lang="ru-RU" sz="2800" b="1" dirty="0" smtClean="0">
                <a:solidFill>
                  <a:srgbClr val="00B050"/>
                </a:solidFill>
              </a:rPr>
              <a:t>второстепенные </a:t>
            </a:r>
            <a:r>
              <a:rPr lang="ru-RU" sz="2800" b="1" dirty="0">
                <a:solidFill>
                  <a:srgbClr val="00B050"/>
                </a:solidFill>
              </a:rPr>
              <a:t>члены предложения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Обратный порядок слов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77014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8720255"/>
              </p:ext>
            </p:extLst>
          </p:nvPr>
        </p:nvGraphicFramePr>
        <p:xfrm>
          <a:off x="107504" y="4365104"/>
          <a:ext cx="8928000" cy="2044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32000"/>
                <a:gridCol w="2232000"/>
                <a:gridCol w="2232000"/>
                <a:gridCol w="2232000"/>
              </a:tblGrid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Подлежащее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Сказуемое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Второстепенный член </a:t>
                      </a:r>
                      <a:r>
                        <a:rPr lang="ru-RU" sz="1700" dirty="0" smtClean="0"/>
                        <a:t>предложения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Второстепенный член </a:t>
                      </a:r>
                      <a:r>
                        <a:rPr lang="ru-RU" sz="1700" dirty="0" smtClean="0"/>
                        <a:t>предложения</a:t>
                      </a:r>
                    </a:p>
                  </a:txBody>
                  <a:tcPr anchor="ctr"/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3834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Упражнение 1. </a:t>
            </a:r>
            <a:r>
              <a:rPr lang="de-DE" sz="3200" b="1" dirty="0" smtClean="0">
                <a:solidFill>
                  <a:srgbClr val="7030A0"/>
                </a:solidFill>
              </a:rPr>
              <a:t/>
            </a:r>
            <a:br>
              <a:rPr lang="de-DE" sz="3200" b="1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Распределите слова в таблице в соответствии с порядком слов</a:t>
            </a:r>
            <a:r>
              <a:rPr lang="de-DE" sz="3200" dirty="0" smtClean="0">
                <a:solidFill>
                  <a:srgbClr val="002060"/>
                </a:solidFill>
              </a:rPr>
              <a:t>. </a:t>
            </a:r>
            <a:r>
              <a:rPr lang="ru-RU" sz="3200" dirty="0" smtClean="0">
                <a:solidFill>
                  <a:srgbClr val="002060"/>
                </a:solidFill>
              </a:rPr>
              <a:t>Одно предложение не подходит.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79512" y="2204864"/>
            <a:ext cx="8856984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rabicPeriod"/>
            </a:pPr>
            <a:r>
              <a:rPr lang="de-DE" b="1" dirty="0" smtClean="0">
                <a:solidFill>
                  <a:srgbClr val="FF0000"/>
                </a:solidFill>
              </a:rPr>
              <a:t>Der Lehrer korrigiert unsere Fehler sofort.</a:t>
            </a:r>
          </a:p>
          <a:p>
            <a:pPr marL="457200" indent="-457200">
              <a:buAutoNum type="arabicPeriod"/>
            </a:pPr>
            <a:r>
              <a:rPr lang="de-DE" b="1" dirty="0" smtClean="0">
                <a:solidFill>
                  <a:srgbClr val="0070C0"/>
                </a:solidFill>
              </a:rPr>
              <a:t>Wir hören gern Kassetten.</a:t>
            </a:r>
          </a:p>
          <a:p>
            <a:pPr marL="457200" indent="-457200">
              <a:buAutoNum type="arabicPeriod"/>
            </a:pPr>
            <a:r>
              <a:rPr lang="de-DE" b="1" dirty="0" smtClean="0">
                <a:solidFill>
                  <a:srgbClr val="FF0000"/>
                </a:solidFill>
              </a:rPr>
              <a:t>Im Unterricht schreiben wir Diktate.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de-DE" b="1" dirty="0" smtClean="0">
                <a:solidFill>
                  <a:srgbClr val="0070C0"/>
                </a:solidFill>
              </a:rPr>
              <a:t>Die Studenten sprechen noch sehr langsam.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5050668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Der Lehrer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5050668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korrigiert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5050668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unsere Fehler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164288" y="5050667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sofort</a:t>
            </a:r>
            <a:r>
              <a:rPr lang="de-DE" dirty="0" smtClean="0">
                <a:solidFill>
                  <a:srgbClr val="FF0000"/>
                </a:solidFill>
              </a:rPr>
              <a:t>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5517231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70C0"/>
                </a:solidFill>
              </a:rPr>
              <a:t>Wir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627784" y="5520355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70C0"/>
                </a:solidFill>
              </a:rPr>
              <a:t>hören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850338" y="5520355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70C0"/>
                </a:solidFill>
              </a:rPr>
              <a:t>gern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164288" y="5520355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70C0"/>
                </a:solidFill>
              </a:rPr>
              <a:t>Kassetten.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6009514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70C0"/>
                </a:solidFill>
              </a:rPr>
              <a:t>Die Studenten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632212" y="6017333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70C0"/>
                </a:solidFill>
              </a:rPr>
              <a:t>sprechen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860032" y="6017332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70C0"/>
                </a:solidFill>
              </a:rPr>
              <a:t>noch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164288" y="6017333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70C0"/>
                </a:solidFill>
              </a:rPr>
              <a:t>sehr langsam.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23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0414948"/>
              </p:ext>
            </p:extLst>
          </p:nvPr>
        </p:nvGraphicFramePr>
        <p:xfrm>
          <a:off x="107504" y="4365104"/>
          <a:ext cx="8928000" cy="2044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32000"/>
                <a:gridCol w="2232000"/>
                <a:gridCol w="2232000"/>
                <a:gridCol w="2232000"/>
              </a:tblGrid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Второстепенный член </a:t>
                      </a:r>
                      <a:r>
                        <a:rPr lang="ru-RU" sz="1700" dirty="0" smtClean="0"/>
                        <a:t>предложения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Сказуемое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Подлежащее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Второстепенный член </a:t>
                      </a:r>
                      <a:r>
                        <a:rPr lang="ru-RU" sz="1700" dirty="0" smtClean="0"/>
                        <a:t>предложения</a:t>
                      </a:r>
                    </a:p>
                  </a:txBody>
                  <a:tcPr anchor="ctr"/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3834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Упражнение </a:t>
            </a:r>
            <a:r>
              <a:rPr lang="ru-RU" sz="3200" b="1" dirty="0">
                <a:solidFill>
                  <a:srgbClr val="7030A0"/>
                </a:solidFill>
              </a:rPr>
              <a:t>1</a:t>
            </a:r>
            <a:r>
              <a:rPr lang="ru-RU" sz="3200" b="1" dirty="0" smtClean="0">
                <a:solidFill>
                  <a:srgbClr val="7030A0"/>
                </a:solidFill>
              </a:rPr>
              <a:t>. </a:t>
            </a:r>
            <a:r>
              <a:rPr lang="de-DE" sz="32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de-DE" sz="32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Распределите слова в таблице в соответствии с порядком слов</a:t>
            </a:r>
            <a:r>
              <a:rPr lang="de-DE" sz="3200" dirty="0" smtClean="0">
                <a:solidFill>
                  <a:srgbClr val="002060"/>
                </a:solidFill>
              </a:rPr>
              <a:t>. </a:t>
            </a:r>
            <a:r>
              <a:rPr lang="ru-RU" sz="3200" dirty="0" smtClean="0">
                <a:solidFill>
                  <a:srgbClr val="002060"/>
                </a:solidFill>
              </a:rPr>
              <a:t>Одно предложение не подходит.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79512" y="2204864"/>
            <a:ext cx="8856984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rabicPeriod"/>
            </a:pPr>
            <a:r>
              <a:rPr lang="de-DE" b="1" dirty="0" smtClean="0">
                <a:solidFill>
                  <a:srgbClr val="00B050"/>
                </a:solidFill>
              </a:rPr>
              <a:t>Sehr oft </a:t>
            </a:r>
            <a:r>
              <a:rPr lang="de-DE" b="1" i="1" dirty="0" smtClean="0">
                <a:solidFill>
                  <a:srgbClr val="00B050"/>
                </a:solidFill>
              </a:rPr>
              <a:t>sehen</a:t>
            </a:r>
            <a:r>
              <a:rPr lang="de-DE" b="1" dirty="0" smtClean="0">
                <a:solidFill>
                  <a:srgbClr val="00B050"/>
                </a:solidFill>
              </a:rPr>
              <a:t> wir Videos.</a:t>
            </a:r>
          </a:p>
          <a:p>
            <a:pPr marL="457200" indent="-457200">
              <a:buAutoNum type="arabicPeriod"/>
            </a:pPr>
            <a:r>
              <a:rPr lang="de-DE" b="1" dirty="0" smtClean="0">
                <a:solidFill>
                  <a:srgbClr val="0070C0"/>
                </a:solidFill>
              </a:rPr>
              <a:t>Wir </a:t>
            </a:r>
            <a:r>
              <a:rPr lang="de-DE" b="1" i="1" dirty="0" smtClean="0">
                <a:solidFill>
                  <a:srgbClr val="0070C0"/>
                </a:solidFill>
              </a:rPr>
              <a:t>hören </a:t>
            </a:r>
            <a:r>
              <a:rPr lang="de-DE" b="1" dirty="0" smtClean="0">
                <a:solidFill>
                  <a:srgbClr val="0070C0"/>
                </a:solidFill>
              </a:rPr>
              <a:t>gern Kassetten.</a:t>
            </a:r>
          </a:p>
          <a:p>
            <a:pPr marL="457200" indent="-457200">
              <a:buAutoNum type="arabicPeriod"/>
            </a:pPr>
            <a:r>
              <a:rPr lang="de-DE" b="1" dirty="0" smtClean="0">
                <a:solidFill>
                  <a:srgbClr val="00B050"/>
                </a:solidFill>
              </a:rPr>
              <a:t>Im Unterricht </a:t>
            </a:r>
            <a:r>
              <a:rPr lang="de-DE" b="1" i="1" dirty="0" smtClean="0">
                <a:solidFill>
                  <a:srgbClr val="00B050"/>
                </a:solidFill>
              </a:rPr>
              <a:t>schreiben</a:t>
            </a:r>
            <a:r>
              <a:rPr lang="de-DE" b="1" dirty="0" smtClean="0">
                <a:solidFill>
                  <a:srgbClr val="00B050"/>
                </a:solidFill>
              </a:rPr>
              <a:t> wir Diktate.</a:t>
            </a:r>
            <a:endParaRPr lang="ru-RU" b="1" dirty="0" smtClean="0">
              <a:solidFill>
                <a:srgbClr val="00B050"/>
              </a:solidFill>
            </a:endParaRPr>
          </a:p>
          <a:p>
            <a:pPr marL="457200" indent="-457200">
              <a:buAutoNum type="arabicPeriod"/>
            </a:pPr>
            <a:r>
              <a:rPr lang="de-DE" b="1" dirty="0" smtClean="0">
                <a:solidFill>
                  <a:srgbClr val="0070C0"/>
                </a:solidFill>
              </a:rPr>
              <a:t>Heute </a:t>
            </a:r>
            <a:r>
              <a:rPr lang="de-DE" b="1" i="1" dirty="0" smtClean="0">
                <a:solidFill>
                  <a:srgbClr val="0070C0"/>
                </a:solidFill>
              </a:rPr>
              <a:t>schreibe</a:t>
            </a:r>
            <a:r>
              <a:rPr lang="de-DE" b="1" dirty="0" smtClean="0">
                <a:solidFill>
                  <a:srgbClr val="0070C0"/>
                </a:solidFill>
              </a:rPr>
              <a:t> ich einen Aufsatz.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5050668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B050"/>
                </a:solidFill>
              </a:rPr>
              <a:t>Sehr oft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5050668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B050"/>
                </a:solidFill>
              </a:rPr>
              <a:t>sehen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5050668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B050"/>
                </a:solidFill>
              </a:rPr>
              <a:t>wir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164288" y="5050667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B050"/>
                </a:solidFill>
              </a:rPr>
              <a:t>Videos</a:t>
            </a:r>
            <a:r>
              <a:rPr lang="de-DE" b="1" dirty="0" smtClean="0">
                <a:solidFill>
                  <a:srgbClr val="00B050"/>
                </a:solidFill>
              </a:rPr>
              <a:t>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5517231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B050"/>
                </a:solidFill>
              </a:rPr>
              <a:t>Im Unterricht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627784" y="5520355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B050"/>
                </a:solidFill>
              </a:rPr>
              <a:t>schreiben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850338" y="5520355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B050"/>
                </a:solidFill>
              </a:rPr>
              <a:t>wir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164288" y="5520355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B050"/>
                </a:solidFill>
              </a:rPr>
              <a:t>Diktate.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6009514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70C0"/>
                </a:solidFill>
              </a:rPr>
              <a:t>Heute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632212" y="6017333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70C0"/>
                </a:solidFill>
              </a:rPr>
              <a:t>schreibe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860032" y="6017332"/>
            <a:ext cx="1656184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70C0"/>
                </a:solidFill>
              </a:rPr>
              <a:t>ich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081479" y="6017333"/>
            <a:ext cx="1821802" cy="3570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b="1" dirty="0">
                <a:solidFill>
                  <a:srgbClr val="0070C0"/>
                </a:solidFill>
              </a:rPr>
              <a:t>einen Aufsatz. </a:t>
            </a:r>
          </a:p>
        </p:txBody>
      </p:sp>
    </p:spTree>
    <p:extLst>
      <p:ext uri="{BB962C8B-B14F-4D97-AF65-F5344CB8AC3E}">
        <p14:creationId xmlns:p14="http://schemas.microsoft.com/office/powerpoint/2010/main" val="1386610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08112"/>
          </a:xfrm>
        </p:spPr>
        <p:txBody>
          <a:bodyPr>
            <a:normAutofit/>
          </a:bodyPr>
          <a:lstStyle/>
          <a:p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Упражнение </a:t>
            </a:r>
            <a:r>
              <a:rPr lang="ru-RU" sz="2900" b="1" dirty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2900" dirty="0" smtClean="0">
                <a:solidFill>
                  <a:schemeClr val="accent6">
                    <a:lumMod val="75000"/>
                  </a:schemeClr>
                </a:solidFill>
              </a:rPr>
              <a:t>Исправьте ошибки.</a:t>
            </a:r>
            <a:endParaRPr lang="ru-RU" sz="29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855" y="1412776"/>
            <a:ext cx="2583129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Ich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2546" y="1412776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gern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25752" y="1412776"/>
            <a:ext cx="253690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höre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61528" y="1412776"/>
            <a:ext cx="158693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Musik.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855" y="2141240"/>
            <a:ext cx="2478297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Der Lehrer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12546" y="2141240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korrigiert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25752" y="2141240"/>
            <a:ext cx="253690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/>
              <a:t>u</a:t>
            </a:r>
            <a:r>
              <a:rPr lang="de-DE" sz="3200" dirty="0" smtClean="0"/>
              <a:t>nsere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161528" y="2141240"/>
            <a:ext cx="158693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Fehler.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3855" y="2861320"/>
            <a:ext cx="2478297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Heute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12546" y="2861320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wir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25752" y="2861320"/>
            <a:ext cx="253690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schreiben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161528" y="2861320"/>
            <a:ext cx="158693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Diktat.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3581400"/>
            <a:ext cx="2492152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Mein Bruder</a:t>
            </a:r>
            <a:endParaRPr lang="ru-RU" sz="3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512546" y="3581400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heute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625752" y="3581400"/>
            <a:ext cx="253690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lange</a:t>
            </a:r>
            <a:endParaRPr lang="ru-RU" sz="3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161528" y="3581400"/>
            <a:ext cx="158693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schläft.</a:t>
            </a:r>
            <a:endParaRPr lang="ru-RU" sz="2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3855" y="4301480"/>
            <a:ext cx="2478297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Ich</a:t>
            </a:r>
            <a:endParaRPr lang="ru-RU" sz="3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512546" y="4301480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gehe</a:t>
            </a:r>
            <a:endParaRPr lang="ru-RU" sz="3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625752" y="4301480"/>
            <a:ext cx="253690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/>
              <a:t>i</a:t>
            </a:r>
            <a:r>
              <a:rPr lang="de-DE" sz="3200" dirty="0" smtClean="0"/>
              <a:t>n die Schule</a:t>
            </a:r>
            <a:endParaRPr lang="ru-RU" sz="32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161528" y="4301480"/>
            <a:ext cx="158693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gern.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3855" y="5021560"/>
            <a:ext cx="2478297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Morgen</a:t>
            </a:r>
            <a:endParaRPr lang="ru-RU" sz="32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512546" y="5021560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ich</a:t>
            </a:r>
            <a:endParaRPr lang="ru-RU" sz="32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625752" y="5021560"/>
            <a:ext cx="253690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gehe</a:t>
            </a:r>
            <a:endParaRPr lang="ru-RU" sz="32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7161528" y="5021560"/>
            <a:ext cx="158693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i</a:t>
            </a:r>
            <a:r>
              <a:rPr lang="de-DE" sz="2800" dirty="0" smtClean="0"/>
              <a:t>ns Kino.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3855" y="5733256"/>
            <a:ext cx="2478297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Ich</a:t>
            </a:r>
            <a:endParaRPr lang="ru-RU" sz="32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512546" y="5733256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spreche</a:t>
            </a:r>
            <a:endParaRPr lang="ru-RU" sz="32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625752" y="5733256"/>
            <a:ext cx="2394520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Deutsch</a:t>
            </a:r>
            <a:endParaRPr lang="ru-RU" sz="32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020272" y="5733256"/>
            <a:ext cx="1729322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langsam.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2523843" y="1459601"/>
            <a:ext cx="2096616" cy="63968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höre</a:t>
            </a:r>
            <a:endParaRPr lang="ru-RU" sz="32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625752" y="1453564"/>
            <a:ext cx="2536906" cy="63968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gern</a:t>
            </a:r>
            <a:endParaRPr lang="ru-RU" sz="32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2492152" y="2909811"/>
            <a:ext cx="2096616" cy="63968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schreiben</a:t>
            </a:r>
            <a:endParaRPr lang="ru-RU" sz="32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625752" y="2909811"/>
            <a:ext cx="2536906" cy="63968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wir</a:t>
            </a:r>
            <a:endParaRPr lang="ru-RU" sz="32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492152" y="3661792"/>
            <a:ext cx="2096616" cy="63968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schläft</a:t>
            </a:r>
            <a:endParaRPr lang="ru-RU" sz="32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4625752" y="3661792"/>
            <a:ext cx="2536906" cy="63968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heute</a:t>
            </a:r>
            <a:endParaRPr lang="ru-RU" sz="32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7162658" y="3661792"/>
            <a:ext cx="1586936" cy="63968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lange.</a:t>
            </a:r>
            <a:endParaRPr lang="ru-RU" sz="20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492152" y="5097047"/>
            <a:ext cx="2096616" cy="63968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gehe</a:t>
            </a:r>
            <a:endParaRPr lang="ru-RU" sz="32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4598042" y="5093568"/>
            <a:ext cx="2536906" cy="63968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ich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452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4" grpId="0" animBg="1"/>
      <p:bldP spid="15" grpId="0" animBg="1"/>
      <p:bldP spid="18" grpId="0" animBg="1"/>
      <p:bldP spid="19" grpId="0" animBg="1"/>
      <p:bldP spid="20" grpId="0" animBg="1"/>
      <p:bldP spid="26" grpId="0" animBg="1"/>
      <p:bldP spid="27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964488" cy="1008112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Упражнение </a:t>
            </a:r>
            <a:r>
              <a:rPr lang="ru-RU" sz="2900" b="1" dirty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2900" dirty="0" smtClean="0">
                <a:solidFill>
                  <a:schemeClr val="accent6">
                    <a:lumMod val="75000"/>
                  </a:schemeClr>
                </a:solidFill>
              </a:rPr>
              <a:t>Трансформируйте предложения с прямым порядком слов в предложения с обратным порядком слов</a:t>
            </a:r>
            <a:endParaRPr lang="ru-RU" sz="29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855" y="1412776"/>
            <a:ext cx="2583129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Ich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2546" y="1412776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treibe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25752" y="1412776"/>
            <a:ext cx="253690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Sport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61528" y="1412776"/>
            <a:ext cx="158693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gern.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855" y="2429272"/>
            <a:ext cx="2478297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Wir 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12546" y="2429272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fahren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25752" y="2429272"/>
            <a:ext cx="2034480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morgen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660232" y="2429272"/>
            <a:ext cx="2088233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nach </a:t>
            </a:r>
            <a:r>
              <a:rPr lang="de-DE" sz="2800" dirty="0" smtClean="0"/>
              <a:t>Berlin.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3501008"/>
            <a:ext cx="2907432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Das Buch</a:t>
            </a:r>
            <a:endParaRPr lang="ru-RU" sz="3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907432" y="3501008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liegt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004048" y="3501008"/>
            <a:ext cx="374554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auf dem Tisch.</a:t>
            </a:r>
            <a:endParaRPr lang="ru-RU" sz="3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3855" y="4589512"/>
            <a:ext cx="2478297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Ich</a:t>
            </a:r>
            <a:endParaRPr lang="ru-RU" sz="3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512546" y="4589512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lese</a:t>
            </a:r>
            <a:endParaRPr lang="ru-RU" sz="3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625752" y="4589512"/>
            <a:ext cx="253690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Zeitungen</a:t>
            </a:r>
            <a:endParaRPr lang="ru-RU" sz="32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161528" y="4589512"/>
            <a:ext cx="158693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nicht.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3855" y="5733256"/>
            <a:ext cx="2478297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Er</a:t>
            </a:r>
            <a:endParaRPr lang="ru-RU" sz="32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512546" y="5733256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schläft</a:t>
            </a:r>
            <a:endParaRPr lang="ru-RU" sz="32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625752" y="5733256"/>
            <a:ext cx="2394520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heute</a:t>
            </a:r>
            <a:endParaRPr lang="ru-RU" sz="32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020272" y="5733256"/>
            <a:ext cx="1729322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zu viel.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-10228" y="1493168"/>
            <a:ext cx="2502380" cy="639688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Sport</a:t>
            </a:r>
            <a:endParaRPr lang="ru-RU" sz="32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4625752" y="1501552"/>
            <a:ext cx="2502380" cy="639688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ich</a:t>
            </a:r>
            <a:endParaRPr lang="ru-RU" sz="32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-16474" y="2501280"/>
            <a:ext cx="2502380" cy="639688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Morgen</a:t>
            </a:r>
            <a:endParaRPr lang="ru-RU" sz="32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609162" y="2501280"/>
            <a:ext cx="2022371" cy="639688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wir</a:t>
            </a:r>
            <a:endParaRPr lang="ru-RU" sz="3200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-5114" y="3645024"/>
            <a:ext cx="2912546" cy="639688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Auf dem Tisch</a:t>
            </a:r>
            <a:endParaRPr lang="ru-RU" sz="32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004048" y="3645024"/>
            <a:ext cx="3744416" cy="639688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das Buch.</a:t>
            </a:r>
            <a:endParaRPr lang="ru-RU" sz="32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10166" y="4725144"/>
            <a:ext cx="2502380" cy="639688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Zeitungen</a:t>
            </a:r>
            <a:endParaRPr lang="ru-RU" sz="3200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609162" y="4725144"/>
            <a:ext cx="2553496" cy="639688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ich</a:t>
            </a:r>
            <a:endParaRPr lang="ru-RU" sz="32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-16474" y="5877272"/>
            <a:ext cx="2502380" cy="639688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Heute</a:t>
            </a:r>
            <a:endParaRPr lang="ru-RU" sz="32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625752" y="5877272"/>
            <a:ext cx="2394520" cy="639688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er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60732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17" grpId="0" animBg="1"/>
      <p:bldP spid="19" grpId="0" animBg="1"/>
      <p:bldP spid="21" grpId="0" animBg="1"/>
      <p:bldP spid="23" grpId="0" animBg="1"/>
      <p:bldP spid="29" grpId="0" animBg="1"/>
      <p:bldP spid="3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33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637112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de-DE" dirty="0" smtClean="0">
                <a:solidFill>
                  <a:srgbClr val="0070C0"/>
                </a:solidFill>
              </a:rPr>
              <a:t>Am Freitag kommen meine Großeltern mit dem Zug an.</a:t>
            </a:r>
          </a:p>
          <a:p>
            <a:pPr marL="457200" indent="-457200">
              <a:buAutoNum type="arabicPeriod"/>
            </a:pPr>
            <a:r>
              <a:rPr lang="de-DE" dirty="0" smtClean="0"/>
              <a:t>Die Kinder spielen im Garten mit ihrer Mutter.</a:t>
            </a:r>
          </a:p>
          <a:p>
            <a:pPr marL="457200" indent="-457200">
              <a:buAutoNum type="arabicPeriod"/>
            </a:pPr>
            <a:r>
              <a:rPr lang="de-DE" dirty="0" smtClean="0">
                <a:solidFill>
                  <a:srgbClr val="0070C0"/>
                </a:solidFill>
              </a:rPr>
              <a:t>Im großen Zimmer liegt ein Teppich.</a:t>
            </a:r>
          </a:p>
          <a:p>
            <a:pPr marL="457200" indent="-457200">
              <a:buAutoNum type="arabicPeriod"/>
            </a:pPr>
            <a:r>
              <a:rPr lang="de-DE" dirty="0" smtClean="0"/>
              <a:t>Ich und meine Freundin Paula fahren morgen nach Wien.</a:t>
            </a:r>
          </a:p>
          <a:p>
            <a:pPr marL="457200" indent="-457200">
              <a:buAutoNum type="arabicPeriod"/>
            </a:pPr>
            <a:r>
              <a:rPr lang="de-DE" dirty="0" smtClean="0">
                <a:solidFill>
                  <a:srgbClr val="0070C0"/>
                </a:solidFill>
              </a:rPr>
              <a:t>Im Kino läuft ein interessanter Film.</a:t>
            </a:r>
          </a:p>
          <a:p>
            <a:pPr marL="457200" indent="-457200">
              <a:buAutoNum type="arabicPeriod"/>
            </a:pPr>
            <a:r>
              <a:rPr lang="de-DE" dirty="0" smtClean="0"/>
              <a:t>Im Wint</a:t>
            </a:r>
            <a:r>
              <a:rPr lang="de-DE" dirty="0"/>
              <a:t>e</a:t>
            </a:r>
            <a:r>
              <a:rPr lang="de-DE" dirty="0" smtClean="0"/>
              <a:t>r schneit es oft sehr stark.</a:t>
            </a:r>
          </a:p>
          <a:p>
            <a:pPr marL="457200" indent="-457200">
              <a:buAutoNum type="arabicPeriod"/>
            </a:pPr>
            <a:r>
              <a:rPr lang="de-DE" dirty="0" smtClean="0">
                <a:solidFill>
                  <a:srgbClr val="0070C0"/>
                </a:solidFill>
              </a:rPr>
              <a:t>Meine Schwester spielt mit unserer Katze.</a:t>
            </a:r>
          </a:p>
          <a:p>
            <a:pPr marL="457200" indent="-457200">
              <a:buAutoNum type="arabicPeriod"/>
            </a:pPr>
            <a:r>
              <a:rPr lang="de-DE" dirty="0" smtClean="0"/>
              <a:t>Peter ist Lehrer, er unterrichtet Deutsch in der Schule.</a:t>
            </a:r>
          </a:p>
          <a:p>
            <a:pPr marL="457200" indent="-457200">
              <a:buAutoNum type="arabicPeriod"/>
            </a:pPr>
            <a:r>
              <a:rPr lang="de-DE" dirty="0" smtClean="0">
                <a:solidFill>
                  <a:srgbClr val="0070C0"/>
                </a:solidFill>
              </a:rPr>
              <a:t>In unserem Sprachlabor über wir die deutsche Aussprache.</a:t>
            </a:r>
          </a:p>
          <a:p>
            <a:pPr marL="457200" indent="-457200">
              <a:buAutoNum type="arabicPeriod"/>
            </a:pPr>
            <a:r>
              <a:rPr lang="de-DE" dirty="0" smtClean="0"/>
              <a:t>Das Kind weint, er ist hungrig.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Упражнение 4. </a:t>
            </a:r>
            <a:r>
              <a:rPr lang="ru-RU" sz="3600" dirty="0" smtClean="0">
                <a:solidFill>
                  <a:schemeClr val="tx1"/>
                </a:solidFill>
              </a:rPr>
              <a:t>Переведите на русский язык следующие предложения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13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732784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2800" dirty="0" smtClean="0"/>
              <a:t>1</a:t>
            </a:r>
            <a:r>
              <a:rPr lang="de-DE" sz="2800" dirty="0"/>
              <a:t>. lerne, Deutsch, ich, schon 5 Jahre.</a:t>
            </a:r>
            <a:endParaRPr lang="ru-RU" sz="2800" dirty="0"/>
          </a:p>
          <a:p>
            <a:pPr marL="0" indent="0">
              <a:buNone/>
            </a:pPr>
            <a:r>
              <a:rPr lang="de-DE" sz="2800" dirty="0"/>
              <a:t>2. meine Mutter, im Garten, mit den Kindern, spielt.</a:t>
            </a:r>
            <a:endParaRPr lang="ru-RU" sz="2800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de-DE" dirty="0" smtClean="0"/>
          </a:p>
          <a:p>
            <a:pPr marL="457200" indent="-457200">
              <a:buAutoNum type="arabicPeriod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317376"/>
            <a:ext cx="8229600" cy="138343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Упражнение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5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Составьте предложение с прямым порядком слов из предложенных слов.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5144" y="3509392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Ich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3509392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lerne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99992" y="3509392"/>
            <a:ext cx="209661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Deutsch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588224" y="3509392"/>
            <a:ext cx="2555776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s</a:t>
            </a:r>
            <a:r>
              <a:rPr lang="de-DE" sz="2800" dirty="0" smtClean="0"/>
              <a:t>chon 5 Jahre</a:t>
            </a:r>
            <a:r>
              <a:rPr lang="de-DE" dirty="0" smtClean="0"/>
              <a:t>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7640" y="4445496"/>
            <a:ext cx="2420144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Meine Mutter 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627784" y="4445496"/>
            <a:ext cx="1872208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spielt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499992" y="4445496"/>
            <a:ext cx="2736304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m</a:t>
            </a:r>
            <a:r>
              <a:rPr lang="de-DE" sz="2800" dirty="0" smtClean="0"/>
              <a:t>it den Kindern 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234274" y="4445496"/>
            <a:ext cx="1874230" cy="639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i</a:t>
            </a:r>
            <a:r>
              <a:rPr lang="de-DE" sz="2800" dirty="0" smtClean="0"/>
              <a:t>m Garten.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3646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372</TotalTime>
  <Words>767</Words>
  <Application>Microsoft Office PowerPoint</Application>
  <PresentationFormat>Экран (4:3)</PresentationFormat>
  <Paragraphs>221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Die Wortfolge  im Aussagesatz</vt:lpstr>
      <vt:lpstr>Прямой порядок слов</vt:lpstr>
      <vt:lpstr>Обратный порядок слов</vt:lpstr>
      <vt:lpstr>Упражнение 1.  Распределите слова в таблице в соответствии с порядком слов. Одно предложение не подходит.</vt:lpstr>
      <vt:lpstr>Упражнение 1.  Распределите слова в таблице в соответствии с порядком слов. Одно предложение не подходит.</vt:lpstr>
      <vt:lpstr>Упражнение 2. Исправьте ошибки.</vt:lpstr>
      <vt:lpstr>Упражнение 3. Трансформируйте предложения с прямым порядком слов в предложения с обратным порядком слов</vt:lpstr>
      <vt:lpstr>Упражнение 4. Переведите на русский язык следующие предложения</vt:lpstr>
      <vt:lpstr>Упражнение 5. Составьте предложение с прямым порядком слов из предложенных слов.</vt:lpstr>
      <vt:lpstr>Упражнение 5. Составьте предложение с прямым порядком слов из предложенных слов.</vt:lpstr>
      <vt:lpstr>Упражнение 5. Составьте предложение с прямым порядком слов из предложенных слов.</vt:lpstr>
      <vt:lpstr>Упражнение 5. Составьте предложение с прямым порядком слов из предложенных слов.</vt:lpstr>
      <vt:lpstr>Упражнение 5. Составьте предложение с прямым порядком слов из предложенных слов.</vt:lpstr>
      <vt:lpstr>Упражнение 5. Составьте предложение с прямым порядком слов из предложенных слов.</vt:lpstr>
      <vt:lpstr>ВОПРОСЫ НА ПОВТОРЕНИЕ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Wortfolge im Aussagesatz</dc:title>
  <dc:creator>Ксю</dc:creator>
  <cp:lastModifiedBy>ПК</cp:lastModifiedBy>
  <cp:revision>32</cp:revision>
  <dcterms:created xsi:type="dcterms:W3CDTF">2015-09-23T19:31:27Z</dcterms:created>
  <dcterms:modified xsi:type="dcterms:W3CDTF">2020-12-06T10:12:52Z</dcterms:modified>
</cp:coreProperties>
</file>