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8" r:id="rId10"/>
    <p:sldId id="264" r:id="rId11"/>
    <p:sldId id="265" r:id="rId12"/>
    <p:sldId id="266" r:id="rId13"/>
    <p:sldId id="259" r:id="rId14"/>
    <p:sldId id="271" r:id="rId15"/>
    <p:sldId id="272" r:id="rId16"/>
    <p:sldId id="273" r:id="rId17"/>
    <p:sldId id="284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3" autoAdjust="0"/>
    <p:restoredTop sz="94660"/>
  </p:normalViewPr>
  <p:slideViewPr>
    <p:cSldViewPr>
      <p:cViewPr>
        <p:scale>
          <a:sx n="52" d="100"/>
          <a:sy n="52" d="100"/>
        </p:scale>
        <p:origin x="-1037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548680"/>
            <a:ext cx="6118448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077072"/>
            <a:ext cx="4102224" cy="2297850"/>
          </a:xfrm>
        </p:spPr>
        <p:txBody>
          <a:bodyPr/>
          <a:lstStyle/>
          <a:p>
            <a:pPr algn="ctr">
              <a:tabLst>
                <a:tab pos="6057900" algn="l"/>
              </a:tabLst>
            </a:pPr>
            <a:r>
              <a:rPr lang="ru-RU" dirty="0" smtClean="0">
                <a:solidFill>
                  <a:srgbClr val="003300"/>
                </a:solidFill>
              </a:rPr>
              <a:t>Выполнила:</a:t>
            </a:r>
          </a:p>
          <a:p>
            <a:pPr algn="ctr">
              <a:tabLst>
                <a:tab pos="6057900" algn="l"/>
              </a:tabLst>
            </a:pPr>
            <a:r>
              <a:rPr lang="ru-RU" dirty="0" smtClean="0">
                <a:solidFill>
                  <a:srgbClr val="003300"/>
                </a:solidFill>
              </a:rPr>
              <a:t>Назарова Светлана Ивановна</a:t>
            </a:r>
          </a:p>
          <a:p>
            <a:pPr algn="ctr">
              <a:tabLst>
                <a:tab pos="6057900" algn="l"/>
              </a:tabLst>
            </a:pPr>
            <a:r>
              <a:rPr lang="ru-RU" dirty="0" smtClean="0">
                <a:solidFill>
                  <a:srgbClr val="003300"/>
                </a:solidFill>
              </a:rPr>
              <a:t>старший воспитатель</a:t>
            </a:r>
          </a:p>
          <a:p>
            <a:pPr algn="ctr">
              <a:tabLst>
                <a:tab pos="6057900" algn="l"/>
              </a:tabLst>
            </a:pPr>
            <a:r>
              <a:rPr lang="ru-RU" dirty="0" smtClean="0">
                <a:solidFill>
                  <a:srgbClr val="003300"/>
                </a:solidFill>
              </a:rPr>
              <a:t>МДОУ «Детский сад комбинированного</a:t>
            </a:r>
          </a:p>
          <a:p>
            <a:pPr algn="ctr">
              <a:tabLst>
                <a:tab pos="6057900" algn="l"/>
              </a:tabLst>
            </a:pPr>
            <a:r>
              <a:rPr lang="ru-RU" dirty="0" smtClean="0">
                <a:solidFill>
                  <a:srgbClr val="003300"/>
                </a:solidFill>
              </a:rPr>
              <a:t>вида № 28 п. Разумное»</a:t>
            </a:r>
          </a:p>
          <a:p>
            <a:endParaRPr lang="ru-RU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403648" y="332656"/>
            <a:ext cx="7200800" cy="3024336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Проект методической работы по теме</a:t>
            </a:r>
          </a:p>
          <a:p>
            <a:pPr algn="ctr"/>
            <a:endParaRPr lang="ru-RU" sz="24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«Внутренняя система оценки качества дошкольного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образования как инструмент</a:t>
            </a:r>
            <a:endParaRPr lang="ru-RU" sz="2800" b="1" dirty="0">
              <a:solidFill>
                <a:schemeClr val="tx1"/>
              </a:solidFill>
            </a:endParaRPr>
          </a:p>
          <a:p>
            <a:pPr algn="ctr"/>
            <a:r>
              <a:rPr lang="ru-RU" sz="2800" b="1" i="1" dirty="0">
                <a:solidFill>
                  <a:schemeClr val="tx1"/>
                </a:solidFill>
              </a:rPr>
              <a:t>управления качеством образования»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63688" y="428230"/>
            <a:ext cx="7200800" cy="684076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нормативно-правовая база 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1691680" y="1229152"/>
            <a:ext cx="7272808" cy="5472608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23825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1.Закон РФ от 29.12.2012 №273-ФЗ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образовании в Российской Федерации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(статья 28, пункт 3);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2.Приказ Министерства образования и науки Российской Федерации (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Минобрнауки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России) от 17 октября 2013 г. N 1155 г. Москва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федерального государственного образовательного стандарта дошкольного образования;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3.Приказ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Минобрнауки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России от 30.08.2013 №1014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 утверждении Порядка организации и осуществления образовательной деятельности по основным общеобразовательным программам 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образовательным программам дошкольного образования</a:t>
            </a:r>
            <a:r>
              <a:rPr lang="ru-RU" b="1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(зарегистрирован в Минюсте России 26.09.2013 № 30038);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4.Приказ Министерства образования и науки РФ от 10 декабря 2013 г. N 1324 "Об утверждении показателей деятельности образовательной организации, подлежащей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самообследованию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";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9" t="6036" r="20547" b="6043"/>
          <a:stretch/>
        </p:blipFill>
        <p:spPr bwMode="auto">
          <a:xfrm>
            <a:off x="25192" y="0"/>
            <a:ext cx="1617050" cy="142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005688" y="835048"/>
            <a:ext cx="6490592" cy="4392488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C00000"/>
                </a:solidFill>
              </a:rPr>
              <a:t>В соответствии с подп. 13 п. 3 ст. 28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Федерального закона от 29.12.2012 г. № 273-ФЗ «Об образовании в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РФ»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к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компетенции образовательной организации относится обеспечение функционирования внутренней системы оценки качества образования.</a:t>
            </a:r>
          </a:p>
        </p:txBody>
      </p:sp>
      <p:pic>
        <p:nvPicPr>
          <p:cNvPr id="5122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9" t="7647" r="23548" b="7327"/>
          <a:stretch/>
        </p:blipFill>
        <p:spPr bwMode="auto">
          <a:xfrm>
            <a:off x="185956" y="0"/>
            <a:ext cx="1732796" cy="159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683024" y="764704"/>
            <a:ext cx="7209456" cy="496855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документах оценка качества рассматривается как развитие системы дошкольного образования в соответствии с требованиями ФГОС ДО. </a:t>
            </a:r>
          </a:p>
          <a:p>
            <a:r>
              <a:rPr lang="ru-RU" sz="2400" dirty="0"/>
              <a:t> </a:t>
            </a:r>
          </a:p>
          <a:p>
            <a:r>
              <a:rPr lang="ru-RU" sz="2400" b="1" dirty="0"/>
              <a:t>ФГОС ДО разработан как стандарт условий (требований)</a:t>
            </a:r>
          </a:p>
          <a:p>
            <a:r>
              <a:rPr lang="ru-RU" sz="2400" dirty="0"/>
              <a:t>- к структуре основной образовательной программы ДО;</a:t>
            </a:r>
          </a:p>
          <a:p>
            <a:r>
              <a:rPr lang="ru-RU" sz="2400" dirty="0"/>
              <a:t>- к условиям ее реализации;</a:t>
            </a:r>
          </a:p>
          <a:p>
            <a:r>
              <a:rPr lang="ru-RU" sz="2400" dirty="0"/>
              <a:t>- к результатам ее освоения.</a:t>
            </a:r>
          </a:p>
        </p:txBody>
      </p:sp>
      <p:pic>
        <p:nvPicPr>
          <p:cNvPr id="6146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840"/>
            <a:ext cx="1705147" cy="151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979712" y="332656"/>
            <a:ext cx="6624736" cy="792088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Объекты ВСОКО ДОУ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556792"/>
            <a:ext cx="6624736" cy="38164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ru-RU" sz="2800" b="1" dirty="0" smtClean="0"/>
              <a:t>образовательная программа</a:t>
            </a:r>
          </a:p>
          <a:p>
            <a:pPr marL="342900" indent="-342900">
              <a:buFontTx/>
              <a:buChar char="-"/>
            </a:pPr>
            <a:endParaRPr lang="ru-RU" sz="2800" b="1" dirty="0"/>
          </a:p>
          <a:p>
            <a:pPr marL="342900" indent="-342900">
              <a:buFontTx/>
              <a:buChar char="-"/>
            </a:pPr>
            <a:r>
              <a:rPr lang="ru-RU" sz="2800" b="1" dirty="0" smtClean="0"/>
              <a:t>условия </a:t>
            </a:r>
            <a:r>
              <a:rPr lang="ru-RU" sz="2800" b="1" dirty="0"/>
              <a:t>ее </a:t>
            </a:r>
            <a:r>
              <a:rPr lang="ru-RU" sz="2800" b="1" dirty="0" smtClean="0"/>
              <a:t>реализации</a:t>
            </a:r>
          </a:p>
          <a:p>
            <a:pPr marL="342900" indent="-342900">
              <a:buFontTx/>
              <a:buChar char="-"/>
            </a:pPr>
            <a:endParaRPr lang="ru-RU" sz="2800" b="1" dirty="0"/>
          </a:p>
          <a:p>
            <a:r>
              <a:rPr lang="ru-RU" sz="2800" b="1" dirty="0"/>
              <a:t>- качество результатов дошкольного образования.</a:t>
            </a:r>
          </a:p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" y="66623"/>
            <a:ext cx="1688281" cy="150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979712" y="332656"/>
            <a:ext cx="6624736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/>
              <a:t>Модель ВСОКО МДОУ </a:t>
            </a:r>
            <a:r>
              <a:rPr lang="ru-RU" sz="2800" b="1" dirty="0"/>
              <a:t> определяет: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575128"/>
            <a:ext cx="6624736" cy="50222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 smtClean="0"/>
              <a:t>цели</a:t>
            </a:r>
            <a:r>
              <a:rPr lang="ru-RU" sz="2800" dirty="0"/>
              <a:t>, задачи, принципы, объекты;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содержание</a:t>
            </a:r>
            <a:r>
              <a:rPr lang="ru-RU" sz="2800" dirty="0"/>
              <a:t>, механизмы и процедуры оценки качества образования;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 </a:t>
            </a:r>
            <a:r>
              <a:rPr lang="ru-RU" sz="2800" dirty="0"/>
              <a:t>механизмы и организационную структуру управления функционированием ВСОКО.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" y="66623"/>
            <a:ext cx="1688281" cy="150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9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979712" y="332656"/>
            <a:ext cx="6624736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/>
              <a:t>Организационная структура модели</a:t>
            </a:r>
            <a:r>
              <a:rPr lang="ru-RU" sz="2400" i="1" dirty="0"/>
              <a:t>  ВСОКО  </a:t>
            </a:r>
            <a:r>
              <a:rPr lang="ru-RU" sz="2400" i="1" dirty="0" smtClean="0"/>
              <a:t> </a:t>
            </a:r>
            <a:r>
              <a:rPr lang="ru-RU" sz="2400" i="1" dirty="0"/>
              <a:t>включает в себя следующие </a:t>
            </a:r>
            <a:r>
              <a:rPr lang="ru-RU" sz="2800" i="1" dirty="0"/>
              <a:t>компоненты:</a:t>
            </a:r>
            <a:endParaRPr lang="ru-RU" sz="28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95536" y="1575128"/>
            <a:ext cx="8424936" cy="50222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 smtClean="0"/>
              <a:t>;</a:t>
            </a:r>
          </a:p>
          <a:p>
            <a:pPr lvl="0"/>
            <a:endParaRPr lang="ru-RU" dirty="0"/>
          </a:p>
          <a:p>
            <a:pPr lvl="0"/>
            <a:r>
              <a:rPr lang="ru-RU" b="1" dirty="0"/>
              <a:t>Субъекты оценивания (должностные лица или уполномоченные работники, в том числе представители органов государственно-общественного управления</a:t>
            </a:r>
            <a:r>
              <a:rPr lang="ru-RU" b="1" dirty="0" smtClean="0"/>
              <a:t>);</a:t>
            </a:r>
          </a:p>
          <a:p>
            <a:pPr lvl="0"/>
            <a:endParaRPr lang="ru-RU" b="1" dirty="0"/>
          </a:p>
          <a:p>
            <a:pPr lvl="0"/>
            <a:r>
              <a:rPr lang="ru-RU" b="1" dirty="0"/>
              <a:t>Перечень инструментария оценивания и процедура оценивания</a:t>
            </a:r>
            <a:r>
              <a:rPr lang="ru-RU" b="1" dirty="0" smtClean="0"/>
              <a:t>;</a:t>
            </a:r>
          </a:p>
          <a:p>
            <a:pPr lvl="0"/>
            <a:endParaRPr lang="ru-RU" b="1" dirty="0"/>
          </a:p>
          <a:p>
            <a:pPr lvl="0"/>
            <a:r>
              <a:rPr lang="ru-RU" b="1" dirty="0"/>
              <a:t>Периодичность оценивания объектов ВСОКО</a:t>
            </a:r>
            <a:r>
              <a:rPr lang="ru-RU" b="1" dirty="0" smtClean="0"/>
              <a:t>;</a:t>
            </a:r>
          </a:p>
          <a:p>
            <a:pPr lvl="0"/>
            <a:endParaRPr lang="ru-RU" b="1" dirty="0"/>
          </a:p>
          <a:p>
            <a:pPr lvl="0"/>
            <a:r>
              <a:rPr lang="ru-RU" b="1" dirty="0"/>
              <a:t>Нормы соответствия федеральным, региональным, институциональным требованиям</a:t>
            </a:r>
            <a:r>
              <a:rPr lang="ru-RU" b="1" dirty="0" smtClean="0"/>
              <a:t>;</a:t>
            </a:r>
          </a:p>
          <a:p>
            <a:pPr lvl="0"/>
            <a:endParaRPr lang="ru-RU" b="1" dirty="0"/>
          </a:p>
          <a:p>
            <a:pPr lvl="0"/>
            <a:r>
              <a:rPr lang="ru-RU" b="1" dirty="0"/>
              <a:t>Локальные акты Учреждения, в которых регламентируются требования к выполнению установленных норм</a:t>
            </a:r>
            <a:r>
              <a:rPr lang="ru-RU" b="1" dirty="0" smtClean="0"/>
              <a:t>;</a:t>
            </a:r>
          </a:p>
          <a:p>
            <a:pPr lvl="0"/>
            <a:endParaRPr lang="ru-RU" b="1" dirty="0"/>
          </a:p>
          <a:p>
            <a:pPr lvl="0"/>
            <a:r>
              <a:rPr lang="ru-RU" b="1" dirty="0"/>
              <a:t>Перечень управленческих решений, обеспечивающий требуемый уровень качества образования в Учреждении.</a:t>
            </a:r>
          </a:p>
          <a:p>
            <a:r>
              <a:rPr lang="ru-RU" sz="2800" dirty="0" smtClean="0"/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" y="66623"/>
            <a:ext cx="1688281" cy="150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97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979712" y="332656"/>
            <a:ext cx="6624736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/>
              <a:t>Н</a:t>
            </a:r>
            <a:r>
              <a:rPr lang="ru-RU" sz="2800" u="sng" dirty="0" smtClean="0"/>
              <a:t>аправления </a:t>
            </a:r>
            <a:r>
              <a:rPr lang="ru-RU" sz="2800" u="sng" dirty="0"/>
              <a:t>оценки качества образования в МДОУ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575128"/>
            <a:ext cx="6624736" cy="50222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 smtClean="0"/>
              <a:t>качество содержания дошкольного образования, которое определяется ООП;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качество условий, созданных в ДОО для реализации указанного содержания (кадровых, психолого-педагогических, материально-технических, развивающей предметно-пространственной среды, финансовых); </a:t>
            </a:r>
          </a:p>
          <a:p>
            <a:pPr lvl="0"/>
            <a:endParaRPr lang="ru-RU" sz="2000" dirty="0" smtClean="0"/>
          </a:p>
          <a:p>
            <a:pPr lvl="0"/>
            <a:r>
              <a:rPr lang="ru-RU" sz="2000" dirty="0" smtClean="0"/>
              <a:t>качество достигнутых результатов (планируемых результатов освоения детьми основной образовательной программы). </a:t>
            </a:r>
            <a:endParaRPr lang="ru-RU" sz="2000" dirty="0"/>
          </a:p>
        </p:txBody>
      </p:sp>
      <p:pic>
        <p:nvPicPr>
          <p:cNvPr id="7170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" y="66623"/>
            <a:ext cx="1688281" cy="150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96" y="2173765"/>
            <a:ext cx="1316532" cy="49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024" y="3068960"/>
            <a:ext cx="1316532" cy="49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446" y="5390046"/>
            <a:ext cx="1316532" cy="49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635896" y="188640"/>
            <a:ext cx="5328592" cy="423013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/>
              <a:t>Федерального института развития образования (ФИРО</a:t>
            </a:r>
            <a:r>
              <a:rPr lang="ru-RU" sz="2000" b="1" dirty="0" smtClean="0"/>
              <a:t>)</a:t>
            </a:r>
          </a:p>
          <a:p>
            <a:endParaRPr lang="ru-RU" sz="2000" dirty="0"/>
          </a:p>
          <a:p>
            <a:r>
              <a:rPr lang="ru-RU" sz="2000" b="1" dirty="0"/>
              <a:t>Белой </a:t>
            </a:r>
            <a:r>
              <a:rPr lang="ru-RU" sz="2000" b="1" dirty="0" smtClean="0"/>
              <a:t>К.</a:t>
            </a:r>
          </a:p>
          <a:p>
            <a:endParaRPr lang="ru-RU" sz="2000" dirty="0"/>
          </a:p>
          <a:p>
            <a:r>
              <a:rPr lang="ru-RU" sz="2000" b="1" dirty="0"/>
              <a:t> </a:t>
            </a:r>
            <a:r>
              <a:rPr lang="ru-RU" sz="2000" b="1" dirty="0" err="1"/>
              <a:t>Скоролуповой</a:t>
            </a:r>
            <a:r>
              <a:rPr lang="ru-RU" sz="2000" b="1" dirty="0"/>
              <a:t> </a:t>
            </a:r>
            <a:r>
              <a:rPr lang="ru-RU" sz="2000" b="1" dirty="0" smtClean="0"/>
              <a:t>О.</a:t>
            </a:r>
          </a:p>
          <a:p>
            <a:endParaRPr lang="ru-RU" sz="2000" dirty="0"/>
          </a:p>
          <a:p>
            <a:r>
              <a:rPr lang="ru-RU" sz="2000" b="1" dirty="0" err="1"/>
              <a:t>Афонькиной</a:t>
            </a:r>
            <a:r>
              <a:rPr lang="ru-RU" sz="2000" b="1" dirty="0"/>
              <a:t> </a:t>
            </a:r>
            <a:r>
              <a:rPr lang="ru-RU" sz="2000" b="1" dirty="0" smtClean="0"/>
              <a:t>Ю.</a:t>
            </a:r>
          </a:p>
          <a:p>
            <a:endParaRPr lang="ru-RU" sz="2000" dirty="0"/>
          </a:p>
          <a:p>
            <a:r>
              <a:rPr lang="ru-RU" sz="2000" b="1" dirty="0"/>
              <a:t>Майера </a:t>
            </a:r>
            <a:r>
              <a:rPr lang="ru-RU" sz="2000" b="1" dirty="0" smtClean="0"/>
              <a:t>А.</a:t>
            </a:r>
            <a:endParaRPr lang="ru-RU" sz="2000" dirty="0"/>
          </a:p>
        </p:txBody>
      </p:sp>
      <p:pic>
        <p:nvPicPr>
          <p:cNvPr id="7170" name="Picture 2" descr="F:\КОНКУРСЫ  2018-2019\Мой опыт методист-новатор 222\ВЫСТУПЛЕНИЕ\в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" y="66623"/>
            <a:ext cx="1688281" cy="150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КОНКУРСЫ  2018-2019\Мой опыт методист-новатор 222\ВЫСТУПЛЕНИЕ\аф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854" y="1700808"/>
            <a:ext cx="1432609" cy="191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КОНКУРСЫ  2018-2019\Мой опыт методист-новатор 222\ВЫСТУПЛЕНИЕ\бела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56" y="3278107"/>
            <a:ext cx="1479577" cy="228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КОНКУРСЫ  2018-2019\Мой опыт методист-новатор 222\ВЫСТУПЛЕНИЕ\ма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245" y="4264187"/>
            <a:ext cx="1647453" cy="239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КОНКУРСЫ  2018-2019\Мой опыт методист-новатор 222\ВЫСТУПЛЕНИЕ\скорл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096" y="4520071"/>
            <a:ext cx="1512168" cy="232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КОНКУРСЫ  2018-2019\Мой опыт методист-новатор 222\фиро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39215"/>
            <a:ext cx="1008112" cy="988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28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195736" y="332656"/>
            <a:ext cx="6408712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/>
              <a:t>Были </a:t>
            </a:r>
            <a:r>
              <a:rPr lang="ru-RU" sz="2800" b="1" dirty="0"/>
              <a:t>разработаны:</a:t>
            </a:r>
            <a:endParaRPr lang="ru-RU" sz="28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575128"/>
            <a:ext cx="6624736" cy="502222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- Положение о ВСОКО в МДОУ</a:t>
            </a:r>
            <a:endParaRPr lang="ru-RU" sz="2400" dirty="0"/>
          </a:p>
          <a:p>
            <a:r>
              <a:rPr lang="ru-RU" sz="2400" b="1" dirty="0"/>
              <a:t>- пакет локальных нормативных актов по обеспечению функционирования ВСОКО</a:t>
            </a:r>
            <a:endParaRPr lang="ru-RU" sz="2400" dirty="0"/>
          </a:p>
          <a:p>
            <a:r>
              <a:rPr lang="ru-RU" sz="2400" b="1" dirty="0"/>
              <a:t>- диагностический материал, система критериев и показателей (индикаторов)</a:t>
            </a:r>
            <a:endParaRPr lang="ru-RU" sz="2400" dirty="0"/>
          </a:p>
          <a:p>
            <a:r>
              <a:rPr lang="ru-RU" sz="2400" b="1" dirty="0"/>
              <a:t>- методика проведения процедуры оценки качества образования.</a:t>
            </a:r>
            <a:endParaRPr lang="ru-RU" sz="2400" dirty="0"/>
          </a:p>
        </p:txBody>
      </p:sp>
      <p:pic>
        <p:nvPicPr>
          <p:cNvPr id="10242" name="Picture 2" descr="F:\КОНКУРСЫ  2018-2019\Мой опыт методист-новатор 222\ВЫСТУПЛЕНИЕ\в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5" y="32078"/>
            <a:ext cx="1925637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2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979712" y="332656"/>
            <a:ext cx="6624736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Алгоритм действий руководителя и педагогов  ДОО на каждом этапе ВСОКО</a:t>
            </a:r>
            <a:endParaRPr lang="ru-RU" sz="24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916832"/>
            <a:ext cx="6624736" cy="374441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400" b="1" dirty="0" smtClean="0"/>
              <a:t>Нормативно-установочный </a:t>
            </a:r>
            <a:r>
              <a:rPr lang="ru-RU" sz="2400" b="1" dirty="0"/>
              <a:t>этап</a:t>
            </a:r>
            <a:r>
              <a:rPr lang="ru-RU" sz="2400" dirty="0"/>
              <a:t> </a:t>
            </a: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r>
              <a:rPr lang="ru-RU" sz="2400" b="1" dirty="0" smtClean="0"/>
              <a:t>2</a:t>
            </a:r>
            <a:r>
              <a:rPr lang="ru-RU" sz="2400" b="1" dirty="0"/>
              <a:t>. Информационно-диагностический этап 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/>
              <a:t>3. Аналитический этап</a:t>
            </a:r>
            <a:r>
              <a:rPr lang="ru-RU" sz="2400" dirty="0"/>
              <a:t> 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b="1" dirty="0"/>
              <a:t> 4. </a:t>
            </a:r>
            <a:r>
              <a:rPr lang="ru-RU" sz="2400" b="1" dirty="0" err="1"/>
              <a:t>Итогово</a:t>
            </a:r>
            <a:r>
              <a:rPr lang="ru-RU" sz="2400" b="1" dirty="0"/>
              <a:t>-прогностический этап 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/>
              <a:t>5. Распространение результатов </a:t>
            </a:r>
          </a:p>
        </p:txBody>
      </p:sp>
      <p:pic>
        <p:nvPicPr>
          <p:cNvPr id="9218" name="Picture 2" descr="F:\КОНКУРСЫ  2018-2019\Мой опыт методист-новатор 222\ВЫСТУПЛЕНИЕ\в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191"/>
            <a:ext cx="1925637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70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169096" y="620688"/>
            <a:ext cx="6696744" cy="4104456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>
                <a:solidFill>
                  <a:schemeClr val="tx1"/>
                </a:solidFill>
              </a:rPr>
              <a:t>Главной задачей </a:t>
            </a:r>
            <a:r>
              <a:rPr lang="ru-RU" sz="2400" b="1" i="1" dirty="0">
                <a:solidFill>
                  <a:schemeClr val="tx1"/>
                </a:solidFill>
              </a:rPr>
              <a:t>государственной образовательной политики Российской Федерации в условиях модернизации системы образования является </a:t>
            </a:r>
            <a:r>
              <a:rPr lang="ru-RU" sz="2400" b="1" i="1" u="sng" dirty="0">
                <a:solidFill>
                  <a:schemeClr val="tx1"/>
                </a:solidFill>
              </a:rPr>
              <a:t>обеспечение современного качества образования</a:t>
            </a:r>
            <a:r>
              <a:rPr lang="ru-RU" sz="2400" b="1" i="1" dirty="0">
                <a:solidFill>
                  <a:schemeClr val="tx1"/>
                </a:solidFill>
              </a:rPr>
              <a:t>, в том числе и дошкольного.</a:t>
            </a:r>
          </a:p>
        </p:txBody>
      </p:sp>
    </p:spTree>
    <p:extLst>
      <p:ext uri="{BB962C8B-B14F-4D97-AF65-F5344CB8AC3E}">
        <p14:creationId xmlns:p14="http://schemas.microsoft.com/office/powerpoint/2010/main" val="3354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483768" y="332656"/>
            <a:ext cx="6120680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Формы проведения </a:t>
            </a:r>
            <a:r>
              <a:rPr lang="ru-RU" sz="2400" b="1" dirty="0" smtClean="0"/>
              <a:t>ВСОКО</a:t>
            </a:r>
            <a:endParaRPr lang="ru-RU" sz="24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916832"/>
            <a:ext cx="6624736" cy="374441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контрольная деятельность,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визуальный осмотр,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наблюдение,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анализ,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 педагогическая и психологическая диагностика,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составление портфолио,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сбор и анализ информации органов управления образованием и СМИ. </a:t>
            </a:r>
          </a:p>
        </p:txBody>
      </p:sp>
      <p:pic>
        <p:nvPicPr>
          <p:cNvPr id="9218" name="Picture 2" descr="F:\КОНКУРСЫ  2018-2019\Мой опыт методист-новатор 222\ВЫСТУПЛЕНИЕ\в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" y="89397"/>
            <a:ext cx="2192640" cy="175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7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483768" y="332656"/>
            <a:ext cx="6120680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Формы проведения </a:t>
            </a:r>
            <a:r>
              <a:rPr lang="ru-RU" sz="2400" b="1" dirty="0" smtClean="0"/>
              <a:t>ВСОКО</a:t>
            </a:r>
            <a:endParaRPr lang="ru-RU" sz="24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195736" y="1916832"/>
            <a:ext cx="6624736" cy="374441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контрольная деятельность,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визуальный осмотр,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наблюдение,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анализ,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 педагогическая и психологическая диагностика,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составление портфолио,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сбор и анализ информации органов управления образованием и СМИ. </a:t>
            </a:r>
          </a:p>
        </p:txBody>
      </p:sp>
      <p:pic>
        <p:nvPicPr>
          <p:cNvPr id="9218" name="Picture 2" descr="F:\КОНКУРСЫ  2018-2019\Мой опыт методист-новатор 222\ВЫСТУПЛЕНИЕ\в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" y="89397"/>
            <a:ext cx="2192640" cy="175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3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483768" y="332656"/>
            <a:ext cx="6120680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Результаты </a:t>
            </a:r>
            <a:r>
              <a:rPr lang="ru-RU" sz="2400" b="1" dirty="0" smtClean="0"/>
              <a:t>мониторинга </a:t>
            </a:r>
            <a:r>
              <a:rPr lang="ru-RU" sz="2400" dirty="0"/>
              <a:t>в форме 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843808" y="2060848"/>
            <a:ext cx="5400600" cy="410445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отчетов</a:t>
            </a:r>
            <a:r>
              <a:rPr lang="ru-RU" sz="2400" dirty="0" smtClean="0"/>
              <a:t>,</a:t>
            </a:r>
          </a:p>
          <a:p>
            <a:endParaRPr lang="ru-RU" sz="24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аналитических справок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сводных </a:t>
            </a:r>
            <a:r>
              <a:rPr lang="ru-RU" sz="2400" dirty="0"/>
              <a:t>таблиц</a:t>
            </a:r>
            <a:r>
              <a:rPr lang="ru-RU" sz="2400" dirty="0" smtClean="0"/>
              <a:t>,</a:t>
            </a:r>
          </a:p>
          <a:p>
            <a:endParaRPr lang="ru-RU" sz="24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карт контроля, </a:t>
            </a:r>
            <a:endParaRPr lang="ru-RU" sz="2400" dirty="0" smtClean="0"/>
          </a:p>
          <a:p>
            <a:endParaRPr lang="ru-RU" sz="2400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карт </a:t>
            </a:r>
            <a:r>
              <a:rPr lang="ru-RU" sz="2400" dirty="0"/>
              <a:t>фиксации результатов</a:t>
            </a:r>
          </a:p>
        </p:txBody>
      </p:sp>
      <p:pic>
        <p:nvPicPr>
          <p:cNvPr id="9218" name="Picture 2" descr="F:\КОНКУРСЫ  2018-2019\Мой опыт методист-новатор 222\ВЫСТУПЛЕНИЕ\в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" y="89397"/>
            <a:ext cx="2192640" cy="175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3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218611" y="284435"/>
            <a:ext cx="6673869" cy="2232248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Удовлетворенность родителей</a:t>
            </a:r>
            <a:r>
              <a:rPr lang="ru-RU" sz="2400" dirty="0"/>
              <a:t> качеством образовательных услуг сегодня рассматривается как один из критериев оценки качества образования в дошкольном учреждении.</a:t>
            </a:r>
          </a:p>
        </p:txBody>
      </p:sp>
      <p:pic>
        <p:nvPicPr>
          <p:cNvPr id="11266" name="Picture 2" descr="F:\КОНКУРСЫ  2018-2019\Мой опыт методист-новатор 222\ВЫСТУПЛЕНИЕ\родител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5" y="102701"/>
            <a:ext cx="220824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218611" y="2924944"/>
            <a:ext cx="6673869" cy="352839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Инструментарий </a:t>
            </a:r>
            <a:r>
              <a:rPr lang="ru-RU" sz="2400" b="1" dirty="0"/>
              <a:t>для оценки родителями качества образования в </a:t>
            </a:r>
            <a:r>
              <a:rPr lang="ru-RU" sz="2400" b="1" dirty="0" smtClean="0"/>
              <a:t>ДОУ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анкетирование,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собеседование,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/>
              <a:t> интернет-опросы,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err="1"/>
              <a:t>рейтингование</a:t>
            </a:r>
            <a:r>
              <a:rPr lang="ru-RU" sz="2400" dirty="0"/>
              <a:t> и т.д. 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01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411760" y="406996"/>
            <a:ext cx="6408712" cy="108012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Результаты реализации модели </a:t>
            </a:r>
            <a:br>
              <a:rPr lang="ru-RU" sz="2400" b="1" dirty="0" smtClean="0"/>
            </a:br>
            <a:r>
              <a:rPr lang="ru-RU" sz="2400" b="1" dirty="0" smtClean="0"/>
              <a:t>ВСОКО в учреждении</a:t>
            </a:r>
            <a:endParaRPr lang="ru-RU" sz="2400" b="1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843808" y="2060848"/>
            <a:ext cx="5760640" cy="410445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Упорядочить систему контроля за качеством образовательных услуг в ДОУ;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Повысить эффективность управления качеством образовательных услуг в ДОУ;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400" dirty="0" smtClean="0"/>
              <a:t>Обеспечить </a:t>
            </a:r>
            <a:r>
              <a:rPr lang="ru-RU" sz="2400" dirty="0"/>
              <a:t>качество образовательных услуг в соответствии с запросами потребителей.</a:t>
            </a:r>
          </a:p>
        </p:txBody>
      </p:sp>
      <p:pic>
        <p:nvPicPr>
          <p:cNvPr id="12291" name="Picture 3" descr="F:\КОНКУРСЫ  2018-2019\Мой опыт методист-новатор 222\ВЫСТУПЛЕНИЕ\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8855" r="1128" b="3921"/>
          <a:stretch/>
        </p:blipFill>
        <p:spPr bwMode="auto">
          <a:xfrm>
            <a:off x="23378" y="122165"/>
            <a:ext cx="2183598" cy="19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17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206976" y="836712"/>
            <a:ext cx="6685504" cy="532859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/>
              <a:t>О</a:t>
            </a:r>
            <a:r>
              <a:rPr lang="ru-RU" sz="2400" dirty="0" smtClean="0"/>
              <a:t>беспечение </a:t>
            </a:r>
            <a:r>
              <a:rPr lang="ru-RU" sz="2400" dirty="0"/>
              <a:t>качества дошкольного образования – это стремление не к тому, чтобы образование стало лучше, чем вчера, а к тому, чтобы оно стало самим собой, т.е. современным - образованием, учитывающим специфику развития дошкольников, соответствующим потребностям и интересам общества, семьи, государства сегодня.</a:t>
            </a:r>
          </a:p>
          <a:p>
            <a:pPr algn="r"/>
            <a:endParaRPr lang="ru-RU" sz="2400" dirty="0" smtClean="0"/>
          </a:p>
          <a:p>
            <a:pPr algn="r"/>
            <a:r>
              <a:rPr lang="ru-RU" sz="2400" dirty="0" err="1" smtClean="0"/>
              <a:t>О.Скоролупова</a:t>
            </a:r>
            <a:endParaRPr lang="ru-RU" sz="2400" dirty="0"/>
          </a:p>
          <a:p>
            <a:pPr algn="r"/>
            <a:r>
              <a:rPr lang="ru-RU" sz="2400" dirty="0" err="1"/>
              <a:t>Н.Федина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12291" name="Picture 3" descr="F:\КОНКУРСЫ  2018-2019\Мой опыт методист-новатор 222\ВЫСТУПЛЕНИЕ\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8855" r="1128" b="3921"/>
          <a:stretch/>
        </p:blipFill>
        <p:spPr bwMode="auto">
          <a:xfrm>
            <a:off x="23378" y="122165"/>
            <a:ext cx="2183598" cy="19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1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051720" y="692696"/>
            <a:ext cx="6685504" cy="5328592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dirty="0"/>
          </a:p>
        </p:txBody>
      </p:sp>
      <p:pic>
        <p:nvPicPr>
          <p:cNvPr id="12291" name="Picture 3" descr="F:\КОНКУРСЫ  2018-2019\Мой опыт методист-новатор 222\ВЫСТУПЛЕНИЕ\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8855" r="1128" b="3921"/>
          <a:stretch/>
        </p:blipFill>
        <p:spPr bwMode="auto">
          <a:xfrm>
            <a:off x="60989" y="116632"/>
            <a:ext cx="2183598" cy="191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9881250">
            <a:off x="2912731" y="2420888"/>
            <a:ext cx="4683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ln w="11430">
                  <a:solidFill>
                    <a:srgbClr val="0066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8141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455600" y="188640"/>
            <a:ext cx="4248472" cy="1224136"/>
          </a:xfrm>
          <a:prstGeom prst="snip2Diag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Проблема:</a:t>
            </a:r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1331640" y="1676440"/>
            <a:ext cx="7632848" cy="4680520"/>
          </a:xfrm>
          <a:prstGeom prst="snip2Same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на сегодняшний день чётко сформулированного   </a:t>
            </a:r>
          </a:p>
          <a:p>
            <a:pPr lvl="0" algn="ctr"/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заказа  на качество дошкольного образования </a:t>
            </a:r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одной стороны, </a:t>
            </a:r>
            <a:r>
              <a:rPr lang="ru-RU" sz="2000" b="1" u="sng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отсутствие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неразработанность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технических и технологических мероприятий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оценке.</a:t>
            </a:r>
          </a:p>
          <a:p>
            <a:pPr lvl="0" algn="ctr"/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сложным и многоаспектным является само понятие «качество дошкольного образования». </a:t>
            </a:r>
          </a:p>
          <a:p>
            <a:pPr lvl="0" algn="ctr"/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вызывает дискуссии проблема инструментов и процедур оценки качества дошкольного образования. 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922552" y="2636912"/>
            <a:ext cx="720080" cy="432048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1266256" y="4365104"/>
            <a:ext cx="720080" cy="432048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1187624" y="5373216"/>
            <a:ext cx="720080" cy="432048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0" y="0"/>
            <a:ext cx="1733748" cy="85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548680"/>
            <a:ext cx="6118448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051720" y="332656"/>
            <a:ext cx="6840760" cy="410445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Актуальность</a:t>
            </a:r>
            <a:r>
              <a:rPr lang="ru-RU" sz="2800" dirty="0" smtClean="0">
                <a:solidFill>
                  <a:srgbClr val="C00000"/>
                </a:solidFill>
              </a:rPr>
              <a:t> -  отсутствие  </a:t>
            </a:r>
            <a:r>
              <a:rPr lang="ru-RU" sz="2800" dirty="0">
                <a:solidFill>
                  <a:srgbClr val="C00000"/>
                </a:solidFill>
              </a:rPr>
              <a:t>единых подходов к определению параметров, по которым можно было бы выявить качество дошкольного образования на уровне дошкольной организации.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0" y="0"/>
            <a:ext cx="1733748" cy="85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548680"/>
            <a:ext cx="6118448" cy="10801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63688" y="348328"/>
            <a:ext cx="6576312" cy="3980616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Цель реализации данного проекта состоит в следующем: </a:t>
            </a:r>
            <a:endParaRPr lang="ru-RU" sz="2400" b="1" dirty="0" smtClean="0"/>
          </a:p>
          <a:p>
            <a:pPr algn="ctr"/>
            <a:r>
              <a:rPr lang="ru-RU" sz="2400" dirty="0" smtClean="0"/>
              <a:t>разработка </a:t>
            </a:r>
            <a:r>
              <a:rPr lang="ru-RU" sz="2400" dirty="0"/>
              <a:t>и реализация</a:t>
            </a:r>
            <a:r>
              <a:rPr lang="ru-RU" sz="2400" b="1" dirty="0"/>
              <a:t> </a:t>
            </a:r>
            <a:r>
              <a:rPr lang="ru-RU" sz="2400" dirty="0"/>
              <a:t>внутренней системы оценки качества дошкольного образования (далее ВСОКДО) на основании принципов прозрачности, объективности, государственно-общественного участия.</a:t>
            </a:r>
          </a:p>
        </p:txBody>
      </p:sp>
      <p:pic>
        <p:nvPicPr>
          <p:cNvPr id="2050" name="Picture 2" descr="F:\КОНКУРСЫ  2018-2019\Мой опыт методист-новатор 222\ВЫСТУПЛЕНИЕ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630" y="4471747"/>
            <a:ext cx="2173288" cy="2083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0" y="0"/>
            <a:ext cx="1733748" cy="85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403648" y="332656"/>
            <a:ext cx="7416824" cy="6120680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rgbClr val="C00000"/>
                </a:solidFill>
              </a:rPr>
              <a:t>Задачи проекта: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- разработать организационную модель ВСОКО в МДОУ,</a:t>
            </a:r>
          </a:p>
          <a:p>
            <a:pPr algn="just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определить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компоненты ВСОКО в МДОУ,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создать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пакет локальных нормативных актов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 обеспечению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функционирования ВСОКО в МДОУ и подобрать инструментарий для проведения оценочных процедур.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dirty="0"/>
              <a:t>- 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разработать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пакет диагностических материалов, систему критериев и показателей (индикаторов), характеризующих состояние и динамику развития качества образования; </a:t>
            </a:r>
          </a:p>
          <a:p>
            <a:pPr algn="just"/>
            <a:r>
              <a:rPr lang="ru-RU" dirty="0"/>
              <a:t>- </a:t>
            </a:r>
            <a:r>
              <a:rPr lang="ru-RU" b="1" dirty="0">
                <a:solidFill>
                  <a:srgbClr val="002060"/>
                </a:solidFill>
              </a:rPr>
              <a:t>разработать методику проведения процедуры оценивания качества образования, установить порядок и формы проведения оценки; </a:t>
            </a:r>
          </a:p>
          <a:p>
            <a:pPr algn="just"/>
            <a:r>
              <a:rPr lang="ru-RU" dirty="0"/>
              <a:t>-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привлечь общественность к оценке качества образования. </a:t>
            </a: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tx1"/>
              </a:solidFill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F:\КОНКУРСЫ  2018-2019\Мой опыт методист-новатор 222\ВЫСТУПЛЕНИЕ\в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0" y="0"/>
            <a:ext cx="1733748" cy="85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Штриховая стрелка вправо 6"/>
          <p:cNvSpPr/>
          <p:nvPr/>
        </p:nvSpPr>
        <p:spPr>
          <a:xfrm>
            <a:off x="1084086" y="3284984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1139440" y="2276872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1139440" y="1916832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>
            <a:off x="1182728" y="1340768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999462" y="5229200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1043608" y="4293096"/>
            <a:ext cx="720080" cy="216024"/>
          </a:xfrm>
          <a:prstGeom prst="striped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318632" y="1700808"/>
            <a:ext cx="5256584" cy="50060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/>
              <a:t>1</a:t>
            </a:r>
            <a:r>
              <a:rPr lang="ru-RU" sz="2400" b="1" i="1" dirty="0"/>
              <a:t>. Организационный </a:t>
            </a:r>
            <a:r>
              <a:rPr lang="ru-RU" sz="2400" b="1" i="1" dirty="0" smtClean="0"/>
              <a:t>этап</a:t>
            </a:r>
            <a:endParaRPr lang="ru-RU" sz="20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899592" y="332656"/>
            <a:ext cx="7704856" cy="1368152"/>
          </a:xfrm>
          <a:prstGeom prst="downArrowCallou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/>
              <a:t>Сроки реализации проекта 2017-2018 годы </a:t>
            </a:r>
          </a:p>
          <a:p>
            <a:r>
              <a:rPr lang="ru-RU" sz="2400" b="1" u="sng" dirty="0"/>
              <a:t> </a:t>
            </a:r>
            <a:r>
              <a:rPr lang="ru-RU" sz="2400" b="1" dirty="0"/>
              <a:t>План реализации проекта (поэтапный) </a:t>
            </a:r>
          </a:p>
        </p:txBody>
      </p:sp>
      <p:pic>
        <p:nvPicPr>
          <p:cNvPr id="3074" name="Picture 2" descr="F:\КОНКУРСЫ  2018-2019\Мой опыт методист-новатор 222\ВЫСТУПЛЕНИЕ\в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36" y="3369312"/>
            <a:ext cx="2222760" cy="236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2123728" y="2626256"/>
            <a:ext cx="6480720" cy="802744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/>
              <a:t> </a:t>
            </a:r>
            <a:r>
              <a:rPr lang="ru-RU" sz="1600" b="1" dirty="0"/>
              <a:t>обсуждение замысла проекта, определение круга заинтересованных лиц на педсовете в форме круглого стола</a:t>
            </a:r>
            <a:r>
              <a:rPr lang="ru-RU" sz="1600" dirty="0"/>
              <a:t>;</a:t>
            </a: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419872" y="3569960"/>
            <a:ext cx="5184576" cy="723136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/>
              <a:t>принятие решения об утверждении проекта </a:t>
            </a:r>
            <a:r>
              <a:rPr lang="ru-RU" sz="1600" b="1" dirty="0" smtClean="0"/>
              <a:t>на педагогическом </a:t>
            </a:r>
            <a:r>
              <a:rPr lang="ru-RU" sz="1600" b="1" dirty="0"/>
              <a:t>совете ДОУ;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3004476" y="4414232"/>
            <a:ext cx="5599972" cy="104428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/>
              <a:t>изучение нормативных документов: ФГОС дошкольного образования, теоретической и методической литературы по теме проекта;</a:t>
            </a: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1763688" y="5733256"/>
            <a:ext cx="7056784" cy="864096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/>
              <a:t>обсуждение проекта «Внутренняя система оценки качества образования в образовательной организации».</a:t>
            </a:r>
          </a:p>
        </p:txBody>
      </p:sp>
    </p:spTree>
    <p:extLst>
      <p:ext uri="{BB962C8B-B14F-4D97-AF65-F5344CB8AC3E}">
        <p14:creationId xmlns:p14="http://schemas.microsoft.com/office/powerpoint/2010/main" val="1748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043608" y="548680"/>
            <a:ext cx="5544616" cy="79208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/>
              <a:t>2</a:t>
            </a:r>
            <a:r>
              <a:rPr lang="ru-RU" sz="2400" b="1" i="1" dirty="0" smtClean="0"/>
              <a:t>. </a:t>
            </a:r>
            <a:r>
              <a:rPr lang="ru-RU" sz="2800" b="1" i="1" dirty="0"/>
              <a:t>Этап </a:t>
            </a:r>
            <a:r>
              <a:rPr lang="ru-RU" sz="2800" b="1" i="1" dirty="0" smtClean="0"/>
              <a:t>реализации</a:t>
            </a:r>
            <a:endParaRPr lang="ru-RU" sz="2800" b="1" dirty="0"/>
          </a:p>
        </p:txBody>
      </p:sp>
      <p:pic>
        <p:nvPicPr>
          <p:cNvPr id="3074" name="Picture 2" descr="F:\КОНКУРСЫ  2018-2019\Мой опыт методист-новатор 222\ВЫСТУПЛЕНИЕ\в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26931"/>
            <a:ext cx="2222760" cy="236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2151192" y="1456068"/>
            <a:ext cx="6480720" cy="802744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разработка </a:t>
            </a:r>
            <a:r>
              <a:rPr lang="ru-RU" b="1" dirty="0"/>
              <a:t>П</a:t>
            </a:r>
            <a:r>
              <a:rPr lang="ru-RU" b="1" dirty="0" smtClean="0"/>
              <a:t>оложения </a:t>
            </a:r>
            <a:r>
              <a:rPr lang="ru-RU" b="1" dirty="0"/>
              <a:t>ВСОКО на уровне ДОУ;</a:t>
            </a: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004476" y="2495048"/>
            <a:ext cx="5392274" cy="106932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подбор «пакета» методик, используемых при определении качества дошкольного образования детей;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3031940" y="4029139"/>
            <a:ext cx="5599972" cy="104428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разработка методических рекомендаций по работе с общественностью по оценке качества образования в детском саду;</a:t>
            </a: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2074680" y="5445224"/>
            <a:ext cx="6889808" cy="115212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повышение компетентности лиц, задействованных в оценке качества образования, в области экспертно-аналитической деятельности. </a:t>
            </a:r>
          </a:p>
        </p:txBody>
      </p:sp>
    </p:spTree>
    <p:extLst>
      <p:ext uri="{BB962C8B-B14F-4D97-AF65-F5344CB8AC3E}">
        <p14:creationId xmlns:p14="http://schemas.microsoft.com/office/powerpoint/2010/main" val="213328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043608" y="548680"/>
            <a:ext cx="5544616" cy="792088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i="1" dirty="0" smtClean="0"/>
              <a:t>3</a:t>
            </a:r>
            <a:r>
              <a:rPr lang="ru-RU" sz="2800" b="1" i="1" dirty="0"/>
              <a:t>. Этап результативный </a:t>
            </a:r>
            <a:endParaRPr lang="ru-RU" sz="2800" b="1" dirty="0"/>
          </a:p>
        </p:txBody>
      </p:sp>
      <p:pic>
        <p:nvPicPr>
          <p:cNvPr id="3074" name="Picture 2" descr="F:\КОНКУРСЫ  2018-2019\Мой опыт методист-новатор 222\ВЫСТУПЛЕНИЕ\в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26931"/>
            <a:ext cx="2450666" cy="260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2339752" y="1844824"/>
            <a:ext cx="6480720" cy="1216732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О</a:t>
            </a:r>
            <a:r>
              <a:rPr lang="ru-RU" b="1" dirty="0" smtClean="0"/>
              <a:t>существление </a:t>
            </a:r>
            <a:r>
              <a:rPr lang="ru-RU" b="1" dirty="0"/>
              <a:t>внутренней оценки качества дошкольного образования в соответствии с разработанными </a:t>
            </a:r>
            <a:r>
              <a:rPr lang="ru-RU" b="1" dirty="0" smtClean="0"/>
              <a:t>критериями.</a:t>
            </a:r>
            <a:endParaRPr lang="ru-RU" b="1" dirty="0"/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3059832" y="4005064"/>
            <a:ext cx="5513316" cy="1584176"/>
          </a:xfrm>
          <a:prstGeom prst="snip2Diag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Трансляция педагогического опыта на районных мероприятиях, на сайте образовательной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04685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978</Words>
  <Application>Microsoft Office PowerPoint</Application>
  <PresentationFormat>Экран (4:3)</PresentationFormat>
  <Paragraphs>158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TANIOIIIKA</dc:creator>
  <cp:lastModifiedBy>TANIOIIIKA</cp:lastModifiedBy>
  <cp:revision>23</cp:revision>
  <dcterms:created xsi:type="dcterms:W3CDTF">2018-11-14T13:40:15Z</dcterms:created>
  <dcterms:modified xsi:type="dcterms:W3CDTF">2018-11-14T17:59:19Z</dcterms:modified>
</cp:coreProperties>
</file>