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1" r:id="rId1"/>
  </p:sldMasterIdLst>
  <p:notesMasterIdLst>
    <p:notesMasterId r:id="rId8"/>
  </p:notesMasterIdLst>
  <p:handoutMasterIdLst>
    <p:handoutMasterId r:id="rId9"/>
  </p:handoutMasterIdLst>
  <p:sldIdLst>
    <p:sldId id="256" r:id="rId2"/>
    <p:sldId id="266" r:id="rId3"/>
    <p:sldId id="263" r:id="rId4"/>
    <p:sldId id="287" r:id="rId5"/>
    <p:sldId id="292" r:id="rId6"/>
    <p:sldId id="293" r:id="rId7"/>
  </p:sldIdLst>
  <p:sldSz cx="9144000" cy="5143500" type="screen16x9"/>
  <p:notesSz cx="6761163" cy="99425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0036"/>
    <a:srgbClr val="F89430"/>
    <a:srgbClr val="F67031"/>
    <a:srgbClr val="FDCD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9E58A49-CEF0-4B7F-BF0F-A61FB6DCD402}">
  <a:tblStyle styleId="{F9E58A49-CEF0-4B7F-BF0F-A61FB6DCD40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0" d="100"/>
          <a:sy n="140" d="100"/>
        </p:scale>
        <p:origin x="168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876F4-8655-490B-A69A-4268A8714C56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81E05-72E5-4580-9070-68E4E175D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879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6225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2270604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5f391192_00:notes"/>
          <p:cNvSpPr txBox="1">
            <a:spLocks noGrp="1"/>
          </p:cNvSpPr>
          <p:nvPr>
            <p:ph type="body" idx="1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3459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35f391192_045:notes"/>
          <p:cNvSpPr txBox="1">
            <a:spLocks noGrp="1"/>
          </p:cNvSpPr>
          <p:nvPr>
            <p:ph type="body" idx="1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5052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p:notes"/>
          <p:cNvSpPr txBox="1">
            <a:spLocks noGrp="1"/>
          </p:cNvSpPr>
          <p:nvPr>
            <p:ph type="body" idx="1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6345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p:notes"/>
          <p:cNvSpPr txBox="1">
            <a:spLocks noGrp="1"/>
          </p:cNvSpPr>
          <p:nvPr>
            <p:ph type="body" idx="1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350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p:notes"/>
          <p:cNvSpPr txBox="1">
            <a:spLocks noGrp="1"/>
          </p:cNvSpPr>
          <p:nvPr>
            <p:ph type="body" idx="1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9506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p:notes"/>
          <p:cNvSpPr txBox="1">
            <a:spLocks noGrp="1"/>
          </p:cNvSpPr>
          <p:nvPr>
            <p:ph type="body" idx="1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0213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-688" y="0"/>
            <a:ext cx="4575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468925" y="2387250"/>
            <a:ext cx="3636600" cy="225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4574900" y="-150"/>
            <a:ext cx="185400" cy="51435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6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▪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11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>
            <a:off x="3062200" y="575500"/>
            <a:ext cx="27300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600"/>
              </a:spcBef>
              <a:spcAft>
                <a:spcPts val="0"/>
              </a:spcAft>
              <a:buSzPts val="1100"/>
              <a:buChar char="▪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2"/>
          </p:nvPr>
        </p:nvSpPr>
        <p:spPr>
          <a:xfrm>
            <a:off x="5956701" y="575500"/>
            <a:ext cx="27300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600"/>
              </a:spcBef>
              <a:spcAft>
                <a:spcPts val="0"/>
              </a:spcAft>
              <a:buSzPts val="1100"/>
              <a:buChar char="▪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12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3069325" y="575500"/>
            <a:ext cx="17898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85750" rtl="0">
              <a:spcBef>
                <a:spcPts val="600"/>
              </a:spcBef>
              <a:spcAft>
                <a:spcPts val="0"/>
              </a:spcAft>
              <a:buSzPts val="900"/>
              <a:buChar char="▪"/>
              <a:defRPr sz="900"/>
            </a:lvl1pPr>
            <a:lvl2pPr marL="914400" lvl="1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2pPr>
            <a:lvl3pPr marL="1371600" lvl="2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3pPr>
            <a:lvl4pPr marL="1828800" lvl="3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4pPr>
            <a:lvl5pPr marL="2286000" lvl="4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5pPr>
            <a:lvl6pPr marL="2743200" lvl="5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6pPr>
            <a:lvl7pPr marL="3200400" lvl="6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7pPr>
            <a:lvl8pPr marL="3657600" lvl="7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8pPr>
            <a:lvl9pPr marL="4114800" lvl="8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body" idx="2"/>
          </p:nvPr>
        </p:nvSpPr>
        <p:spPr>
          <a:xfrm>
            <a:off x="4951006" y="575500"/>
            <a:ext cx="17898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85750" rtl="0">
              <a:spcBef>
                <a:spcPts val="600"/>
              </a:spcBef>
              <a:spcAft>
                <a:spcPts val="0"/>
              </a:spcAft>
              <a:buSzPts val="900"/>
              <a:buChar char="▪"/>
              <a:defRPr sz="900"/>
            </a:lvl1pPr>
            <a:lvl2pPr marL="914400" lvl="1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2pPr>
            <a:lvl3pPr marL="1371600" lvl="2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3pPr>
            <a:lvl4pPr marL="1828800" lvl="3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4pPr>
            <a:lvl5pPr marL="2286000" lvl="4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5pPr>
            <a:lvl6pPr marL="2743200" lvl="5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6pPr>
            <a:lvl7pPr marL="3200400" lvl="6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7pPr>
            <a:lvl8pPr marL="3657600" lvl="7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8pPr>
            <a:lvl9pPr marL="4114800" lvl="8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body" idx="3"/>
          </p:nvPr>
        </p:nvSpPr>
        <p:spPr>
          <a:xfrm>
            <a:off x="6832686" y="575500"/>
            <a:ext cx="17898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85750" rtl="0">
              <a:spcBef>
                <a:spcPts val="600"/>
              </a:spcBef>
              <a:spcAft>
                <a:spcPts val="0"/>
              </a:spcAft>
              <a:buSzPts val="900"/>
              <a:buChar char="▪"/>
              <a:defRPr sz="900"/>
            </a:lvl1pPr>
            <a:lvl2pPr marL="914400" lvl="1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2pPr>
            <a:lvl3pPr marL="1371600" lvl="2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3pPr>
            <a:lvl4pPr marL="1828800" lvl="3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4pPr>
            <a:lvl5pPr marL="2286000" lvl="4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5pPr>
            <a:lvl6pPr marL="2743200" lvl="5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6pPr>
            <a:lvl7pPr marL="3200400" lvl="6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7pPr>
            <a:lvl8pPr marL="3657600" lvl="7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8pPr>
            <a:lvl9pPr marL="4114800" lvl="8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F6703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39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▪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7" r:id="rId3"/>
    <p:sldLayoutId id="2147483658" r:id="rId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66.pfdo.ru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66.pfdo.ru/" TargetMode="Externa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gimc2009@mail.ru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>
            <a:spLocks noGrp="1"/>
          </p:cNvSpPr>
          <p:nvPr>
            <p:ph type="ctrTitle"/>
          </p:nvPr>
        </p:nvSpPr>
        <p:spPr>
          <a:xfrm>
            <a:off x="143219" y="1419585"/>
            <a:ext cx="4384393" cy="22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sz="2700" dirty="0"/>
              <a:t>Система получения и активации</a:t>
            </a:r>
            <a:br>
              <a:rPr lang="ru-RU" sz="2700" dirty="0"/>
            </a:br>
            <a:r>
              <a:rPr lang="ru-RU" sz="2700" dirty="0"/>
              <a:t>сертификатов</a:t>
            </a:r>
            <a:br>
              <a:rPr lang="ru-RU" sz="2700" dirty="0"/>
            </a:br>
            <a:r>
              <a:rPr lang="ru-RU" sz="2700" dirty="0"/>
              <a:t>дополнительного образования </a:t>
            </a:r>
            <a:br>
              <a:rPr lang="ru-RU" sz="2700" dirty="0"/>
            </a:br>
            <a:r>
              <a:rPr lang="ru-RU" sz="2700" dirty="0"/>
              <a:t>в ГО Красноуфимск</a:t>
            </a:r>
          </a:p>
        </p:txBody>
      </p:sp>
      <p:grpSp>
        <p:nvGrpSpPr>
          <p:cNvPr id="92" name="Google Shape;92;p15"/>
          <p:cNvGrpSpPr/>
          <p:nvPr/>
        </p:nvGrpSpPr>
        <p:grpSpPr>
          <a:xfrm>
            <a:off x="3768713" y="833944"/>
            <a:ext cx="549262" cy="487982"/>
            <a:chOff x="5292575" y="3681900"/>
            <a:chExt cx="420150" cy="373275"/>
          </a:xfrm>
        </p:grpSpPr>
        <p:sp>
          <p:nvSpPr>
            <p:cNvPr id="93" name="Google Shape;93;p15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5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5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5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5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5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5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200" b="89200" l="0" r="100000">
                        <a14:foregroundMark x1="14600" y1="30600" x2="14600" y2="30600"/>
                        <a14:foregroundMark x1="10350" y1="29700" x2="10350" y2="29700"/>
                        <a14:foregroundMark x1="12400" y1="51100" x2="12400" y2="51100"/>
                        <a14:foregroundMark x1="14950" y1="60000" x2="14950" y2="60000"/>
                        <a14:foregroundMark x1="31450" y1="35200" x2="31450" y2="35200"/>
                        <a14:foregroundMark x1="33600" y1="33800" x2="33600" y2="33800"/>
                        <a14:foregroundMark x1="27850" y1="33500" x2="27850" y2="33500"/>
                        <a14:foregroundMark x1="36400" y1="36400" x2="36400" y2="36400"/>
                        <a14:foregroundMark x1="40100" y1="35400" x2="40100" y2="35400"/>
                        <a14:foregroundMark x1="43850" y1="34700" x2="43850" y2="34700"/>
                        <a14:foregroundMark x1="47700" y1="35200" x2="47700" y2="35200"/>
                        <a14:foregroundMark x1="51800" y1="36400" x2="51800" y2="36400"/>
                        <a14:foregroundMark x1="56000" y1="35200" x2="56000" y2="35200"/>
                        <a14:foregroundMark x1="59900" y1="36600" x2="59900" y2="36600"/>
                        <a14:foregroundMark x1="64000" y1="36400" x2="64000" y2="36400"/>
                        <a14:foregroundMark x1="68050" y1="35400" x2="68050" y2="35400"/>
                        <a14:foregroundMark x1="71950" y1="35900" x2="71950" y2="35900"/>
                        <a14:foregroundMark x1="75300" y1="35700" x2="75300" y2="35700"/>
                        <a14:foregroundMark x1="79300" y1="35000" x2="79300" y2="35000"/>
                        <a14:foregroundMark x1="83600" y1="35700" x2="83600" y2="35700"/>
                        <a14:foregroundMark x1="86850" y1="35700" x2="86850" y2="35700"/>
                        <a14:foregroundMark x1="90850" y1="36200" x2="90850" y2="36200"/>
                        <a14:foregroundMark x1="94450" y1="36400" x2="94450" y2="36400"/>
                        <a14:foregroundMark x1="98800" y1="35900" x2="98800" y2="35900"/>
                        <a14:foregroundMark x1="31800" y1="49400" x2="31800" y2="49400"/>
                        <a14:foregroundMark x1="35200" y1="47700" x2="35200" y2="47700"/>
                        <a14:foregroundMark x1="37450" y1="49900" x2="37450" y2="49900"/>
                        <a14:foregroundMark x1="42650" y1="47500" x2="42650" y2="47500"/>
                        <a14:foregroundMark x1="45650" y1="48700" x2="45650" y2="48700"/>
                        <a14:foregroundMark x1="49050" y1="48700" x2="49050" y2="48700"/>
                        <a14:foregroundMark x1="53350" y1="48900" x2="53350" y2="48900"/>
                        <a14:foregroundMark x1="58050" y1="48700" x2="58050" y2="48700"/>
                        <a14:foregroundMark x1="60350" y1="47700" x2="60350" y2="47700"/>
                        <a14:foregroundMark x1="68200" y1="50900" x2="68200" y2="50900"/>
                        <a14:foregroundMark x1="71200" y1="50100" x2="71200" y2="50100"/>
                        <a14:foregroundMark x1="75300" y1="49200" x2="75300" y2="49200"/>
                        <a14:foregroundMark x1="79750" y1="49900" x2="79750" y2="49900"/>
                        <a14:foregroundMark x1="31450" y1="62400" x2="31450" y2="62400"/>
                        <a14:foregroundMark x1="33000" y1="59800" x2="33000" y2="59800"/>
                        <a14:foregroundMark x1="37450" y1="61500" x2="37450" y2="61500"/>
                        <a14:foregroundMark x1="41950" y1="61700" x2="41950" y2="61700"/>
                        <a14:foregroundMark x1="45400" y1="61200" x2="45400" y2="61200"/>
                        <a14:foregroundMark x1="49400" y1="63100" x2="49400" y2="63100"/>
                        <a14:foregroundMark x1="51450" y1="63100" x2="51450" y2="63100"/>
                        <a14:foregroundMark x1="55050" y1="62200" x2="55050" y2="62200"/>
                        <a14:foregroundMark x1="58650" y1="61200" x2="58650" y2="61200"/>
                        <a14:foregroundMark x1="63000" y1="60000" x2="63000" y2="60000"/>
                        <a14:foregroundMark x1="66850" y1="61900" x2="66850" y2="61900"/>
                        <a14:backgroundMark x1="56650" y1="53800" x2="56650" y2="53800"/>
                        <a14:backgroundMark x1="38550" y1="39300" x2="38550" y2="39300"/>
                        <a14:backgroundMark x1="35400" y1="41200" x2="63750" y2="41000"/>
                        <a14:backgroundMark x1="76650" y1="49900" x2="76650" y2="49900"/>
                        <a14:backgroundMark x1="76400" y1="36600" x2="76400" y2="36600"/>
                        <a14:backgroundMark x1="95800" y1="36600" x2="95800" y2="36600"/>
                        <a14:backgroundMark x1="45300" y1="36900" x2="45300" y2="36900"/>
                        <a14:backgroundMark x1="42550" y1="49700" x2="42550" y2="49700"/>
                        <a14:backgroundMark x1="34600" y1="49400" x2="34600" y2="49400"/>
                        <a14:backgroundMark x1="30600" y1="50600" x2="30600" y2="50600"/>
                        <a14:backgroundMark x1="30500" y1="60500" x2="30500" y2="60500"/>
                        <a14:backgroundMark x1="48550" y1="61000" x2="48550" y2="6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19" y="-284850"/>
            <a:ext cx="4105525" cy="205276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1255">
            <a:off x="393005" y="2470039"/>
            <a:ext cx="1898118" cy="1267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1" name="Google Shape;211;p25"/>
          <p:cNvSpPr txBox="1">
            <a:spLocks noGrp="1"/>
          </p:cNvSpPr>
          <p:nvPr>
            <p:ph type="title"/>
          </p:nvPr>
        </p:nvSpPr>
        <p:spPr>
          <a:xfrm>
            <a:off x="243664" y="476351"/>
            <a:ext cx="2046300" cy="21988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b="1" dirty="0"/>
              <a:t>Основная идея системы ПФДО</a:t>
            </a:r>
            <a:endParaRPr dirty="0"/>
          </a:p>
        </p:txBody>
      </p:sp>
      <p:sp>
        <p:nvSpPr>
          <p:cNvPr id="212" name="Google Shape;212;p25"/>
          <p:cNvSpPr txBox="1">
            <a:spLocks noGrp="1"/>
          </p:cNvSpPr>
          <p:nvPr>
            <p:ph type="body" idx="1"/>
          </p:nvPr>
        </p:nvSpPr>
        <p:spPr>
          <a:xfrm>
            <a:off x="2853851" y="1372437"/>
            <a:ext cx="1851569" cy="27213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1400" dirty="0">
                <a:solidFill>
                  <a:schemeClr val="tx1"/>
                </a:solidFill>
              </a:rPr>
              <a:t>Расширение возможностей </a:t>
            </a:r>
            <a:r>
              <a:rPr lang="ru-RU" sz="1400" b="1" dirty="0">
                <a:solidFill>
                  <a:schemeClr val="tx1"/>
                </a:solidFill>
              </a:rPr>
              <a:t>получения детьми качественного бесплатного дополнительного образования </a:t>
            </a:r>
            <a:br>
              <a:rPr lang="ru-RU" sz="1400" b="1" dirty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>по тем программам, которые для них интересны, востребованы, значимы и современны</a:t>
            </a:r>
          </a:p>
        </p:txBody>
      </p:sp>
      <p:sp>
        <p:nvSpPr>
          <p:cNvPr id="213" name="Google Shape;213;p25"/>
          <p:cNvSpPr txBox="1">
            <a:spLocks noGrp="1"/>
          </p:cNvSpPr>
          <p:nvPr>
            <p:ph type="body" idx="2"/>
          </p:nvPr>
        </p:nvSpPr>
        <p:spPr>
          <a:xfrm>
            <a:off x="4761208" y="1290155"/>
            <a:ext cx="1789800" cy="11225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1400" dirty="0">
                <a:solidFill>
                  <a:schemeClr val="tx1"/>
                </a:solidFill>
              </a:rPr>
              <a:t>Доступность </a:t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>для детей как </a:t>
            </a:r>
            <a:r>
              <a:rPr lang="ru-RU" sz="1400" b="1" dirty="0">
                <a:solidFill>
                  <a:schemeClr val="tx1"/>
                </a:solidFill>
              </a:rPr>
              <a:t>бюджетных</a:t>
            </a:r>
            <a:r>
              <a:rPr lang="ru-RU" sz="1400" dirty="0">
                <a:solidFill>
                  <a:schemeClr val="tx1"/>
                </a:solidFill>
              </a:rPr>
              <a:t>, </a:t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>так и </a:t>
            </a:r>
            <a:r>
              <a:rPr lang="ru-RU" sz="1400" b="1" dirty="0">
                <a:solidFill>
                  <a:schemeClr val="tx1"/>
                </a:solidFill>
              </a:rPr>
              <a:t>платных</a:t>
            </a:r>
            <a:r>
              <a:rPr lang="ru-RU" sz="1400" dirty="0">
                <a:solidFill>
                  <a:schemeClr val="tx1"/>
                </a:solidFill>
              </a:rPr>
              <a:t> программ</a:t>
            </a:r>
          </a:p>
        </p:txBody>
      </p:sp>
      <p:sp>
        <p:nvSpPr>
          <p:cNvPr id="214" name="Google Shape;214;p25"/>
          <p:cNvSpPr txBox="1">
            <a:spLocks noGrp="1"/>
          </p:cNvSpPr>
          <p:nvPr>
            <p:ph type="body" idx="3"/>
          </p:nvPr>
        </p:nvSpPr>
        <p:spPr>
          <a:xfrm>
            <a:off x="6929140" y="1371338"/>
            <a:ext cx="2010674" cy="267338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</a:rPr>
              <a:t>Единовременное получение сертификата дополнительного образования </a:t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b="1" dirty="0">
                <a:solidFill>
                  <a:schemeClr val="tx1"/>
                </a:solidFill>
              </a:rPr>
              <a:t>на каждого ребенка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400" b="1" dirty="0">
                <a:solidFill>
                  <a:schemeClr val="tx1"/>
                </a:solidFill>
              </a:rPr>
              <a:t>с 5 до 18 лет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</a:rPr>
              <a:t>(до 1 сентября 2020 г.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</a:rPr>
              <a:t>– только дети, проживающие </a:t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>на территории </a:t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>ГО Красноуфимск)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 dirty="0">
              <a:solidFill>
                <a:schemeClr val="tx1"/>
              </a:solidFill>
            </a:endParaRPr>
          </a:p>
        </p:txBody>
      </p:sp>
      <p:sp>
        <p:nvSpPr>
          <p:cNvPr id="215" name="Google Shape;215;p2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grpSp>
        <p:nvGrpSpPr>
          <p:cNvPr id="219" name="Google Shape;219;p25"/>
          <p:cNvGrpSpPr/>
          <p:nvPr/>
        </p:nvGrpSpPr>
        <p:grpSpPr>
          <a:xfrm>
            <a:off x="3216023" y="787920"/>
            <a:ext cx="459932" cy="466111"/>
            <a:chOff x="5941025" y="3634400"/>
            <a:chExt cx="467650" cy="467650"/>
          </a:xfrm>
        </p:grpSpPr>
        <p:sp>
          <p:nvSpPr>
            <p:cNvPr id="220" name="Google Shape;220;p25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l" t="t" r="r" b="b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12175" cap="rnd" cmpd="sng">
              <a:solidFill>
                <a:srgbClr val="6D9EE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5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l" t="t" r="r" b="b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12175" cap="rnd" cmpd="sng">
              <a:solidFill>
                <a:srgbClr val="6D9EE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5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l" t="t" r="r" b="b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12175" cap="rnd" cmpd="sng">
              <a:solidFill>
                <a:srgbClr val="6D9EE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5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l" t="t" r="r" b="b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12175" cap="rnd" cmpd="sng">
              <a:solidFill>
                <a:srgbClr val="6D9EE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5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l" t="t" r="r" b="b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12175" cap="rnd" cmpd="sng">
              <a:solidFill>
                <a:srgbClr val="6D9EE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5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l" t="t" r="r" b="b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12175" cap="rnd" cmpd="sng">
              <a:solidFill>
                <a:srgbClr val="6D9EE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083" l="1460" r="98175">
                        <a14:foregroundMark x1="44799" y1="44303" x2="44799" y2="44303"/>
                        <a14:foregroundMark x1="52372" y1="27165" x2="52372" y2="27165"/>
                        <a14:foregroundMark x1="50821" y1="20146" x2="50821" y2="20146"/>
                        <a14:foregroundMark x1="40237" y1="32726" x2="55839" y2="14585"/>
                        <a14:foregroundMark x1="56843" y1="12124" x2="41788" y2="20693"/>
                        <a14:foregroundMark x1="37774" y1="32726" x2="40237" y2="47311"/>
                        <a14:foregroundMark x1="57847" y1="19690" x2="74453" y2="24704"/>
                        <a14:foregroundMark x1="54836" y1="16682" x2="73449" y2="20146"/>
                        <a14:foregroundMark x1="76551" y1="26162" x2="67974" y2="49863"/>
                        <a14:foregroundMark x1="82026" y1="35278" x2="92153" y2="48861"/>
                        <a14:foregroundMark x1="81022" y1="34731" x2="88047" y2="30720"/>
                        <a14:foregroundMark x1="85584" y1="45852" x2="85584" y2="50866"/>
                        <a14:foregroundMark x1="29197" y1="71468" x2="69982" y2="66454"/>
                        <a14:foregroundMark x1="26186" y1="64904" x2="43248" y2="85506"/>
                        <a14:foregroundMark x1="34763" y1="65907" x2="34763" y2="65907"/>
                        <a14:foregroundMark x1="22628" y1="62899" x2="22628" y2="62899"/>
                        <a14:foregroundMark x1="27646" y1="47858" x2="24635" y2="49863"/>
                        <a14:foregroundMark x1="54380" y1="59435" x2="54380" y2="59435"/>
                        <a14:foregroundMark x1="49361" y1="48861" x2="54380" y2="56335"/>
                        <a14:foregroundMark x1="48814" y1="62899" x2="54380" y2="58432"/>
                        <a14:foregroundMark x1="60949" y1="53327" x2="65967" y2="45852"/>
                        <a14:foregroundMark x1="71442" y1="58432" x2="71442" y2="58432"/>
                        <a14:foregroundMark x1="59398" y1="80036" x2="31204" y2="80492"/>
                        <a14:foregroundMark x1="53376" y1="73473" x2="63960" y2="86053"/>
                        <a14:foregroundMark x1="23631" y1="88605" x2="65420" y2="88058"/>
                        <a14:foregroundMark x1="78011" y1="20146" x2="67974" y2="18140"/>
                        <a14:foregroundMark x1="78011" y1="19690" x2="70985" y2="19143"/>
                        <a14:foregroundMark x1="78558" y1="19143" x2="64964" y2="15679"/>
                        <a14:foregroundMark x1="42245" y1="18140" x2="51369" y2="161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015" y="2282476"/>
            <a:ext cx="2465125" cy="2467375"/>
          </a:xfrm>
          <a:prstGeom prst="rect">
            <a:avLst/>
          </a:prstGeom>
        </p:spPr>
      </p:pic>
      <p:grpSp>
        <p:nvGrpSpPr>
          <p:cNvPr id="22" name="Google Shape;532;p43"/>
          <p:cNvGrpSpPr/>
          <p:nvPr/>
        </p:nvGrpSpPr>
        <p:grpSpPr>
          <a:xfrm>
            <a:off x="7238082" y="787920"/>
            <a:ext cx="399294" cy="475137"/>
            <a:chOff x="596350" y="929175"/>
            <a:chExt cx="407950" cy="497475"/>
          </a:xfrm>
        </p:grpSpPr>
        <p:sp>
          <p:nvSpPr>
            <p:cNvPr id="23" name="Google Shape;533;p43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ln w="12700">
              <a:solidFill>
                <a:srgbClr val="C00000"/>
              </a:solidFill>
              <a:headEnd type="none" w="sm" len="sm"/>
              <a:tailEnd type="none" w="sm" len="sm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534;p43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ln w="12700">
              <a:solidFill>
                <a:srgbClr val="C00000"/>
              </a:solidFill>
              <a:headEnd type="none" w="sm" len="sm"/>
              <a:tailEnd type="none" w="sm" len="sm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535;p43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C00000"/>
              </a:solidFill>
              <a:headEnd type="none" w="sm" len="sm"/>
              <a:tailEnd type="none" w="sm" len="sm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536;p43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ln w="12700">
              <a:solidFill>
                <a:srgbClr val="C00000"/>
              </a:solidFill>
              <a:headEnd type="none" w="sm" len="sm"/>
              <a:tailEnd type="none" w="sm" len="sm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537;p43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C00000"/>
              </a:solidFill>
              <a:headEnd type="none" w="sm" len="sm"/>
              <a:tailEnd type="none" w="sm" len="sm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538;p43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ln w="12700">
              <a:solidFill>
                <a:srgbClr val="C00000"/>
              </a:solidFill>
              <a:headEnd type="none" w="sm" len="sm"/>
              <a:tailEnd type="none" w="sm" len="sm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539;p43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ln w="12700">
              <a:solidFill>
                <a:srgbClr val="C00000"/>
              </a:solidFill>
              <a:headEnd type="none" w="sm" len="sm"/>
              <a:tailEnd type="none" w="sm" len="sm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615;p43"/>
          <p:cNvGrpSpPr/>
          <p:nvPr/>
        </p:nvGrpSpPr>
        <p:grpSpPr>
          <a:xfrm>
            <a:off x="7555109" y="1045265"/>
            <a:ext cx="320378" cy="320378"/>
            <a:chOff x="1278900" y="2333250"/>
            <a:chExt cx="381175" cy="381175"/>
          </a:xfrm>
        </p:grpSpPr>
        <p:sp>
          <p:nvSpPr>
            <p:cNvPr id="31" name="Google Shape;616;p43"/>
            <p:cNvSpPr/>
            <p:nvPr/>
          </p:nvSpPr>
          <p:spPr>
            <a:xfrm>
              <a:off x="1278900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ln w="12700">
              <a:solidFill>
                <a:srgbClr val="C00000"/>
              </a:solidFill>
              <a:headEnd type="none" w="sm" len="sm"/>
              <a:tailEnd type="none" w="sm" len="sm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617;p43"/>
            <p:cNvSpPr/>
            <p:nvPr/>
          </p:nvSpPr>
          <p:spPr>
            <a:xfrm>
              <a:off x="15254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ln w="12700">
              <a:solidFill>
                <a:srgbClr val="C00000"/>
              </a:solidFill>
              <a:headEnd type="none" w="sm" len="sm"/>
              <a:tailEnd type="none" w="sm" len="sm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618;p43"/>
            <p:cNvSpPr/>
            <p:nvPr/>
          </p:nvSpPr>
          <p:spPr>
            <a:xfrm>
              <a:off x="13696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ln w="12700">
              <a:solidFill>
                <a:srgbClr val="C00000"/>
              </a:solidFill>
              <a:headEnd type="none" w="sm" len="sm"/>
              <a:tailEnd type="none" w="sm" len="sm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619;p43"/>
            <p:cNvSpPr/>
            <p:nvPr/>
          </p:nvSpPr>
          <p:spPr>
            <a:xfrm>
              <a:off x="1369600" y="2604200"/>
              <a:ext cx="199750" cy="40825"/>
            </a:xfrm>
            <a:custGeom>
              <a:avLst/>
              <a:gdLst/>
              <a:ahLst/>
              <a:cxnLst/>
              <a:rect l="l" t="t" r="r" b="b"/>
              <a:pathLst>
                <a:path w="7990" h="1633" fill="none" extrusionOk="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ln w="12700">
              <a:solidFill>
                <a:srgbClr val="C00000"/>
              </a:solidFill>
              <a:headEnd type="none" w="sm" len="sm"/>
              <a:tailEnd type="none" w="sm" len="sm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" name="Google Shape;526;p43"/>
          <p:cNvGrpSpPr/>
          <p:nvPr/>
        </p:nvGrpSpPr>
        <p:grpSpPr>
          <a:xfrm>
            <a:off x="5492088" y="1079805"/>
            <a:ext cx="295665" cy="334697"/>
            <a:chOff x="4630125" y="278900"/>
            <a:chExt cx="400675" cy="456675"/>
          </a:xfrm>
        </p:grpSpPr>
        <p:sp>
          <p:nvSpPr>
            <p:cNvPr id="36" name="Google Shape;527;p43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C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528;p43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C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529;p43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l" t="t" r="r" b="b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w="12175" cap="rnd" cmpd="sng">
              <a:solidFill>
                <a:srgbClr val="FFC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530;p43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l" t="t" r="r" b="b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C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Google Shape;531;p43"/>
          <p:cNvSpPr/>
          <p:nvPr/>
        </p:nvSpPr>
        <p:spPr>
          <a:xfrm>
            <a:off x="5034829" y="818061"/>
            <a:ext cx="473211" cy="478880"/>
          </a:xfrm>
          <a:custGeom>
            <a:avLst/>
            <a:gdLst/>
            <a:ahLst/>
            <a:cxnLst/>
            <a:rect l="l" t="t" r="r" b="b"/>
            <a:pathLst>
              <a:path w="18365" h="16026" fill="none" extrusionOk="0">
                <a:moveTo>
                  <a:pt x="9182" y="0"/>
                </a:moveTo>
                <a:lnTo>
                  <a:pt x="0" y="8841"/>
                </a:lnTo>
                <a:lnTo>
                  <a:pt x="2874" y="8841"/>
                </a:lnTo>
                <a:lnTo>
                  <a:pt x="2874" y="15246"/>
                </a:lnTo>
                <a:lnTo>
                  <a:pt x="2874" y="15246"/>
                </a:lnTo>
                <a:lnTo>
                  <a:pt x="2899" y="15417"/>
                </a:lnTo>
                <a:lnTo>
                  <a:pt x="2947" y="15563"/>
                </a:lnTo>
                <a:lnTo>
                  <a:pt x="3020" y="15685"/>
                </a:lnTo>
                <a:lnTo>
                  <a:pt x="3093" y="15806"/>
                </a:lnTo>
                <a:lnTo>
                  <a:pt x="3215" y="15904"/>
                </a:lnTo>
                <a:lnTo>
                  <a:pt x="3361" y="15977"/>
                </a:lnTo>
                <a:lnTo>
                  <a:pt x="3508" y="16026"/>
                </a:lnTo>
                <a:lnTo>
                  <a:pt x="3654" y="16026"/>
                </a:lnTo>
                <a:lnTo>
                  <a:pt x="7404" y="16026"/>
                </a:lnTo>
                <a:lnTo>
                  <a:pt x="7404" y="13420"/>
                </a:lnTo>
                <a:lnTo>
                  <a:pt x="7404" y="13420"/>
                </a:lnTo>
                <a:lnTo>
                  <a:pt x="7429" y="13127"/>
                </a:lnTo>
                <a:lnTo>
                  <a:pt x="7526" y="12860"/>
                </a:lnTo>
                <a:lnTo>
                  <a:pt x="7648" y="12616"/>
                </a:lnTo>
                <a:lnTo>
                  <a:pt x="7818" y="12421"/>
                </a:lnTo>
                <a:lnTo>
                  <a:pt x="8038" y="12251"/>
                </a:lnTo>
                <a:lnTo>
                  <a:pt x="8257" y="12129"/>
                </a:lnTo>
                <a:lnTo>
                  <a:pt x="8525" y="12031"/>
                </a:lnTo>
                <a:lnTo>
                  <a:pt x="8817" y="12007"/>
                </a:lnTo>
                <a:lnTo>
                  <a:pt x="9548" y="12007"/>
                </a:lnTo>
                <a:lnTo>
                  <a:pt x="9548" y="12007"/>
                </a:lnTo>
                <a:lnTo>
                  <a:pt x="9840" y="12031"/>
                </a:lnTo>
                <a:lnTo>
                  <a:pt x="10108" y="12129"/>
                </a:lnTo>
                <a:lnTo>
                  <a:pt x="10327" y="12251"/>
                </a:lnTo>
                <a:lnTo>
                  <a:pt x="10546" y="12421"/>
                </a:lnTo>
                <a:lnTo>
                  <a:pt x="10717" y="12616"/>
                </a:lnTo>
                <a:lnTo>
                  <a:pt x="10838" y="12860"/>
                </a:lnTo>
                <a:lnTo>
                  <a:pt x="10936" y="13127"/>
                </a:lnTo>
                <a:lnTo>
                  <a:pt x="10960" y="13420"/>
                </a:lnTo>
                <a:lnTo>
                  <a:pt x="10960" y="16026"/>
                </a:lnTo>
                <a:lnTo>
                  <a:pt x="14711" y="16026"/>
                </a:lnTo>
                <a:lnTo>
                  <a:pt x="14711" y="16026"/>
                </a:lnTo>
                <a:lnTo>
                  <a:pt x="14857" y="16026"/>
                </a:lnTo>
                <a:lnTo>
                  <a:pt x="15003" y="15977"/>
                </a:lnTo>
                <a:lnTo>
                  <a:pt x="15149" y="15904"/>
                </a:lnTo>
                <a:lnTo>
                  <a:pt x="15271" y="15806"/>
                </a:lnTo>
                <a:lnTo>
                  <a:pt x="15344" y="15685"/>
                </a:lnTo>
                <a:lnTo>
                  <a:pt x="15417" y="15563"/>
                </a:lnTo>
                <a:lnTo>
                  <a:pt x="15466" y="15417"/>
                </a:lnTo>
                <a:lnTo>
                  <a:pt x="15490" y="15246"/>
                </a:lnTo>
                <a:lnTo>
                  <a:pt x="15490" y="8841"/>
                </a:lnTo>
                <a:lnTo>
                  <a:pt x="18364" y="8841"/>
                </a:lnTo>
                <a:lnTo>
                  <a:pt x="9182" y="0"/>
                </a:lnTo>
                <a:close/>
              </a:path>
            </a:pathLst>
          </a:custGeom>
          <a:noFill/>
          <a:ln w="12175" cap="rnd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7" name="Google Shape;658;p43"/>
          <p:cNvGrpSpPr/>
          <p:nvPr/>
        </p:nvGrpSpPr>
        <p:grpSpPr>
          <a:xfrm>
            <a:off x="3066760" y="1024895"/>
            <a:ext cx="374011" cy="270572"/>
            <a:chOff x="5247525" y="3007275"/>
            <a:chExt cx="517575" cy="384825"/>
          </a:xfrm>
        </p:grpSpPr>
        <p:sp>
          <p:nvSpPr>
            <p:cNvPr id="58" name="Google Shape;659;p43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ln w="12700"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660;p43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ln w="12700"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950" y="3513049"/>
            <a:ext cx="1663569" cy="1161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 txBox="1">
            <a:spLocks noGrp="1"/>
          </p:cNvSpPr>
          <p:nvPr>
            <p:ph type="body" idx="1"/>
          </p:nvPr>
        </p:nvSpPr>
        <p:spPr>
          <a:xfrm>
            <a:off x="2729626" y="571671"/>
            <a:ext cx="3398264" cy="43985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          </a:t>
            </a:r>
            <a:r>
              <a:rPr lang="ru-RU" sz="1600" b="1" dirty="0">
                <a:solidFill>
                  <a:schemeClr val="tx1"/>
                </a:solidFill>
              </a:rPr>
              <a:t>Получить сертификат ДО:</a:t>
            </a:r>
          </a:p>
          <a:p>
            <a:pPr marL="139700" lv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Куда, к кому, когда можно обращаться: </a:t>
            </a:r>
          </a:p>
          <a:p>
            <a:pPr marL="139700" lvl="0" indent="0">
              <a:spcBef>
                <a:spcPts val="0"/>
              </a:spcBef>
              <a:buNone/>
            </a:pPr>
            <a:r>
              <a:rPr lang="en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📌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в</a:t>
            </a:r>
            <a:r>
              <a:rPr lang="ru-RU" dirty="0">
                <a:solidFill>
                  <a:schemeClr val="tx1"/>
                </a:solidFill>
              </a:rPr>
              <a:t> МО Управление образованием, </a:t>
            </a:r>
            <a:r>
              <a:rPr lang="en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📌 </a:t>
            </a:r>
            <a:r>
              <a:rPr lang="ru-RU" dirty="0">
                <a:solidFill>
                  <a:schemeClr val="tx1"/>
                </a:solidFill>
              </a:rPr>
              <a:t>муниципальные учреждения дополнительного образования, </a:t>
            </a:r>
          </a:p>
          <a:p>
            <a:pPr marL="139700" lvl="0" indent="0">
              <a:spcBef>
                <a:spcPts val="0"/>
              </a:spcBef>
              <a:buNone/>
            </a:pPr>
            <a:r>
              <a:rPr lang="en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📌 </a:t>
            </a:r>
            <a:r>
              <a:rPr lang="ru-RU" dirty="0">
                <a:solidFill>
                  <a:schemeClr val="tx1"/>
                </a:solidFill>
              </a:rPr>
              <a:t>через сайт </a:t>
            </a:r>
            <a:r>
              <a:rPr lang="en-US" u="sng" dirty="0">
                <a:solidFill>
                  <a:schemeClr val="tx1"/>
                </a:solidFill>
                <a:hlinkClick r:id="rId3"/>
              </a:rPr>
              <a:t>http</a:t>
            </a:r>
            <a:r>
              <a:rPr lang="ru-RU" u="sng" dirty="0">
                <a:solidFill>
                  <a:schemeClr val="tx1"/>
                </a:solidFill>
                <a:hlinkClick r:id="rId3"/>
              </a:rPr>
              <a:t>://66.</a:t>
            </a:r>
            <a:r>
              <a:rPr lang="en-US" u="sng" dirty="0" err="1">
                <a:solidFill>
                  <a:schemeClr val="tx1"/>
                </a:solidFill>
                <a:hlinkClick r:id="rId3"/>
              </a:rPr>
              <a:t>pfdo</a:t>
            </a:r>
            <a:r>
              <a:rPr lang="ru-RU" u="sng" dirty="0">
                <a:solidFill>
                  <a:schemeClr val="tx1"/>
                </a:solidFill>
                <a:hlinkClick r:id="rId3"/>
              </a:rPr>
              <a:t>.</a:t>
            </a:r>
            <a:r>
              <a:rPr lang="en-US" u="sng" dirty="0" err="1">
                <a:solidFill>
                  <a:schemeClr val="tx1"/>
                </a:solidFill>
                <a:hlinkClick r:id="rId3"/>
              </a:rPr>
              <a:t>ru</a:t>
            </a:r>
            <a:r>
              <a:rPr lang="en-US" dirty="0">
                <a:solidFill>
                  <a:schemeClr val="tx1"/>
                </a:solidFill>
              </a:rPr>
              <a:t>   </a:t>
            </a:r>
            <a:endParaRPr lang="ru-RU" dirty="0">
              <a:solidFill>
                <a:schemeClr val="tx1"/>
              </a:solidFill>
            </a:endParaRPr>
          </a:p>
          <a:p>
            <a:pPr marL="139700" lvl="0" indent="0">
              <a:buNone/>
            </a:pPr>
            <a:endParaRPr lang="ru-RU" b="1" dirty="0">
              <a:solidFill>
                <a:schemeClr val="tx1"/>
              </a:solidFill>
            </a:endParaRPr>
          </a:p>
          <a:p>
            <a:pPr marL="139700" lv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3 дня </a:t>
            </a:r>
            <a:r>
              <a:rPr lang="ru-RU" dirty="0">
                <a:solidFill>
                  <a:schemeClr val="tx1"/>
                </a:solidFill>
              </a:rPr>
              <a:t>– проверка заявления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и документов + </a:t>
            </a:r>
            <a:r>
              <a:rPr lang="ru-RU" b="1" dirty="0">
                <a:solidFill>
                  <a:schemeClr val="tx1"/>
                </a:solidFill>
              </a:rPr>
              <a:t>1 день </a:t>
            </a:r>
            <a:r>
              <a:rPr lang="ru-RU" dirty="0">
                <a:solidFill>
                  <a:schemeClr val="tx1"/>
                </a:solidFill>
              </a:rPr>
              <a:t>– создание записи в реестре СДО с указанием </a:t>
            </a:r>
            <a:r>
              <a:rPr lang="ru-RU" b="1" dirty="0">
                <a:solidFill>
                  <a:schemeClr val="tx1"/>
                </a:solidFill>
              </a:rPr>
              <a:t>№ сертификата из 10 цифр</a:t>
            </a:r>
            <a:r>
              <a:rPr lang="ru-RU" dirty="0">
                <a:solidFill>
                  <a:schemeClr val="tx1"/>
                </a:solidFill>
              </a:rPr>
              <a:t>.        Формирование личного кабинета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на портале ПФДО</a:t>
            </a:r>
          </a:p>
        </p:txBody>
      </p:sp>
      <p:sp>
        <p:nvSpPr>
          <p:cNvPr id="151" name="Google Shape;151;p2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152" name="Google Shape;152;p22"/>
          <p:cNvSpPr/>
          <p:nvPr/>
        </p:nvSpPr>
        <p:spPr>
          <a:xfrm>
            <a:off x="6250554" y="2489813"/>
            <a:ext cx="1523377" cy="1458014"/>
          </a:xfrm>
          <a:prstGeom prst="ellipse">
            <a:avLst/>
          </a:prstGeom>
          <a:solidFill>
            <a:srgbClr val="F894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1000" b="1" dirty="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Выбрать бесплатные программы</a:t>
            </a:r>
            <a:endParaRPr sz="1000" b="1" dirty="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3" name="Google Shape;153;p22"/>
          <p:cNvSpPr/>
          <p:nvPr/>
        </p:nvSpPr>
        <p:spPr>
          <a:xfrm>
            <a:off x="7501178" y="2482909"/>
            <a:ext cx="1604306" cy="1464917"/>
          </a:xfrm>
          <a:prstGeom prst="ellipse">
            <a:avLst/>
          </a:prstGeom>
          <a:solidFill>
            <a:srgbClr val="ED00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1000" b="1" dirty="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Выбрать платную программу для оплаты сертификатом</a:t>
            </a:r>
            <a:endParaRPr sz="1000" b="1" dirty="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4" name="Google Shape;154;p22"/>
          <p:cNvSpPr/>
          <p:nvPr/>
        </p:nvSpPr>
        <p:spPr>
          <a:xfrm>
            <a:off x="6466901" y="262684"/>
            <a:ext cx="2089883" cy="1995774"/>
          </a:xfrm>
          <a:prstGeom prst="ellipse">
            <a:avLst/>
          </a:prstGeom>
          <a:solidFill>
            <a:srgbClr val="F670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dirty="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Получить сертификат ДО</a:t>
            </a:r>
            <a:endParaRPr sz="1600" b="1" dirty="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cxnSp>
        <p:nvCxnSpPr>
          <p:cNvPr id="156" name="Google Shape;156;p22"/>
          <p:cNvCxnSpPr/>
          <p:nvPr/>
        </p:nvCxnSpPr>
        <p:spPr>
          <a:xfrm>
            <a:off x="7773931" y="2082050"/>
            <a:ext cx="365458" cy="676281"/>
          </a:xfrm>
          <a:prstGeom prst="straightConnector1">
            <a:avLst/>
          </a:prstGeom>
          <a:noFill/>
          <a:ln w="57150" cap="flat" cmpd="sng">
            <a:solidFill>
              <a:srgbClr val="FFFFFF"/>
            </a:solidFill>
            <a:prstDash val="solid"/>
            <a:round/>
            <a:headEnd type="oval" w="sm" len="sm"/>
            <a:tailEnd type="triangle" w="sm" len="sm"/>
          </a:ln>
        </p:spPr>
      </p:cxnSp>
      <p:sp>
        <p:nvSpPr>
          <p:cNvPr id="12" name="Google Shape;104;p16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299430" cy="180414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b="1" dirty="0"/>
              <a:t>Что необходимо сделать родителям? </a:t>
            </a:r>
            <a:endParaRPr lang="ru-RU" dirty="0"/>
          </a:p>
        </p:txBody>
      </p:sp>
      <p:cxnSp>
        <p:nvCxnSpPr>
          <p:cNvPr id="19" name="Google Shape;156;p22"/>
          <p:cNvCxnSpPr/>
          <p:nvPr/>
        </p:nvCxnSpPr>
        <p:spPr>
          <a:xfrm flipH="1">
            <a:off x="7097494" y="2087452"/>
            <a:ext cx="341932" cy="670879"/>
          </a:xfrm>
          <a:prstGeom prst="straightConnector1">
            <a:avLst/>
          </a:prstGeom>
          <a:noFill/>
          <a:ln w="57150" cap="flat" cmpd="sng">
            <a:solidFill>
              <a:srgbClr val="FFFFFF"/>
            </a:solidFill>
            <a:prstDash val="solid"/>
            <a:round/>
            <a:headEnd type="oval" w="sm" len="sm"/>
            <a:tailEnd type="triangle" w="sm" len="sm"/>
          </a:ln>
        </p:spPr>
      </p:cxnSp>
      <p:grpSp>
        <p:nvGrpSpPr>
          <p:cNvPr id="26" name="Google Shape;526;p43"/>
          <p:cNvGrpSpPr/>
          <p:nvPr/>
        </p:nvGrpSpPr>
        <p:grpSpPr>
          <a:xfrm>
            <a:off x="2729626" y="334063"/>
            <a:ext cx="520424" cy="604479"/>
            <a:chOff x="4630125" y="278900"/>
            <a:chExt cx="400675" cy="456675"/>
          </a:xfrm>
        </p:grpSpPr>
        <p:sp>
          <p:nvSpPr>
            <p:cNvPr id="27" name="Google Shape;527;p43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528;p43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529;p43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l" t="t" r="r" b="b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530;p43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l" t="t" r="r" b="b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393" y="2279743"/>
            <a:ext cx="1780313" cy="256700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 txBox="1">
            <a:spLocks noGrp="1"/>
          </p:cNvSpPr>
          <p:nvPr>
            <p:ph type="body" idx="1"/>
          </p:nvPr>
        </p:nvSpPr>
        <p:spPr>
          <a:xfrm>
            <a:off x="2892383" y="630090"/>
            <a:ext cx="3673670" cy="7965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1800" b="1" dirty="0">
                <a:solidFill>
                  <a:schemeClr val="tx1"/>
                </a:solidFill>
              </a:rPr>
              <a:t>   Получить сертификат ДО:</a:t>
            </a:r>
          </a:p>
        </p:txBody>
      </p:sp>
      <p:sp>
        <p:nvSpPr>
          <p:cNvPr id="151" name="Google Shape;151;p2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cxnSp>
        <p:nvCxnSpPr>
          <p:cNvPr id="155" name="Google Shape;155;p22"/>
          <p:cNvCxnSpPr/>
          <p:nvPr/>
        </p:nvCxnSpPr>
        <p:spPr>
          <a:xfrm>
            <a:off x="5217225" y="3724143"/>
            <a:ext cx="671500" cy="0"/>
          </a:xfrm>
          <a:prstGeom prst="straightConnector1">
            <a:avLst/>
          </a:prstGeom>
          <a:noFill/>
          <a:ln w="57150" cap="flat" cmpd="sng">
            <a:solidFill>
              <a:srgbClr val="FFFFFF"/>
            </a:solidFill>
            <a:prstDash val="solid"/>
            <a:round/>
            <a:headEnd type="oval" w="sm" len="sm"/>
            <a:tailEnd type="triangle" w="sm" len="sm"/>
          </a:ln>
        </p:spPr>
      </p:cxnSp>
      <p:sp>
        <p:nvSpPr>
          <p:cNvPr id="12" name="Google Shape;104;p16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299430" cy="180414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b="1" dirty="0"/>
              <a:t>Что необходимо сделать родителям? </a:t>
            </a:r>
            <a:endParaRPr lang="ru-RU" dirty="0"/>
          </a:p>
        </p:txBody>
      </p:sp>
      <p:sp>
        <p:nvSpPr>
          <p:cNvPr id="20" name="Google Shape;729;p43"/>
          <p:cNvSpPr/>
          <p:nvPr/>
        </p:nvSpPr>
        <p:spPr>
          <a:xfrm>
            <a:off x="8009608" y="1136706"/>
            <a:ext cx="340844" cy="340865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" name="Google Shape;526;p43"/>
          <p:cNvGrpSpPr/>
          <p:nvPr/>
        </p:nvGrpSpPr>
        <p:grpSpPr>
          <a:xfrm>
            <a:off x="2729626" y="411182"/>
            <a:ext cx="520424" cy="604479"/>
            <a:chOff x="4630125" y="278900"/>
            <a:chExt cx="400675" cy="456675"/>
          </a:xfrm>
        </p:grpSpPr>
        <p:sp>
          <p:nvSpPr>
            <p:cNvPr id="23" name="Google Shape;527;p43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528;p43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529;p43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l" t="t" r="r" b="b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530;p43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l" t="t" r="r" b="b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729626" y="1208469"/>
            <a:ext cx="270001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/>
              <a:t>у Вас есть доступ в Интернет</a:t>
            </a:r>
          </a:p>
          <a:p>
            <a:pPr algn="ctr"/>
            <a:r>
              <a:rPr lang="ru-RU" sz="1200" dirty="0"/>
              <a:t>Формирование заявки ребенком (родителем) самостоятельно </a:t>
            </a:r>
            <a:r>
              <a:rPr lang="en-US" sz="1200" u="sng" dirty="0">
                <a:solidFill>
                  <a:schemeClr val="tx1"/>
                </a:solidFill>
                <a:hlinkClick r:id="rId3"/>
              </a:rPr>
              <a:t>http</a:t>
            </a:r>
            <a:r>
              <a:rPr lang="ru-RU" sz="1200" u="sng" dirty="0">
                <a:solidFill>
                  <a:schemeClr val="tx1"/>
                </a:solidFill>
                <a:hlinkClick r:id="rId3"/>
              </a:rPr>
              <a:t>://66.</a:t>
            </a:r>
            <a:r>
              <a:rPr lang="en-US" sz="1200" u="sng" dirty="0" err="1">
                <a:solidFill>
                  <a:schemeClr val="tx1"/>
                </a:solidFill>
                <a:hlinkClick r:id="rId3"/>
              </a:rPr>
              <a:t>pfdo</a:t>
            </a:r>
            <a:r>
              <a:rPr lang="ru-RU" sz="1200" u="sng" dirty="0">
                <a:solidFill>
                  <a:schemeClr val="tx1"/>
                </a:solidFill>
                <a:hlinkClick r:id="rId3"/>
              </a:rPr>
              <a:t>.</a:t>
            </a:r>
            <a:r>
              <a:rPr lang="en-US" sz="1200" u="sng" dirty="0" err="1">
                <a:solidFill>
                  <a:schemeClr val="tx1"/>
                </a:solidFill>
                <a:hlinkClick r:id="rId3"/>
              </a:rPr>
              <a:t>ru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endParaRPr lang="ru-RU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125379" y="1222611"/>
            <a:ext cx="275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/>
              <a:t>Вы предпочитаете обратиться </a:t>
            </a:r>
            <a:br>
              <a:rPr lang="ru-RU" sz="1200" dirty="0"/>
            </a:br>
            <a:r>
              <a:rPr lang="ru-RU" sz="1200" dirty="0"/>
              <a:t>за сертификатом лично </a:t>
            </a:r>
            <a:br>
              <a:rPr lang="ru-RU" sz="1200" dirty="0"/>
            </a:br>
            <a:r>
              <a:rPr lang="ru-RU" sz="1200" dirty="0"/>
              <a:t>в организацию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7373" y="2087740"/>
            <a:ext cx="3073761" cy="2041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6725" y="2085510"/>
            <a:ext cx="2456914" cy="2043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2327360" y="4323471"/>
            <a:ext cx="16147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/>
              <a:t>Шаг 1. </a:t>
            </a:r>
          </a:p>
          <a:p>
            <a:pPr algn="ctr"/>
            <a:r>
              <a:rPr lang="ru-RU" sz="1200" dirty="0"/>
              <a:t>Нажать кнопку «Получить сертификат»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614314" y="4330744"/>
            <a:ext cx="1398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/>
              <a:t>Шаг 2. </a:t>
            </a:r>
            <a:r>
              <a:rPr lang="ru-RU" sz="1200" dirty="0"/>
              <a:t>Подтверждение </a:t>
            </a:r>
            <a:r>
              <a:rPr lang="ru-RU" sz="1200" dirty="0" err="1"/>
              <a:t>эл.почты</a:t>
            </a:r>
            <a:endParaRPr lang="ru-RU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678506" y="4331859"/>
            <a:ext cx="1325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/>
              <a:t>Шаг 3.</a:t>
            </a:r>
            <a:r>
              <a:rPr lang="ru-RU" sz="1200" dirty="0"/>
              <a:t> </a:t>
            </a:r>
          </a:p>
          <a:p>
            <a:pPr algn="ctr"/>
            <a:r>
              <a:rPr lang="ru-RU" sz="1200" dirty="0"/>
              <a:t>Создание заявки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816909" y="4320842"/>
            <a:ext cx="2005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/>
              <a:t>Шаг 4. </a:t>
            </a:r>
          </a:p>
          <a:p>
            <a:pPr algn="ctr"/>
            <a:r>
              <a:rPr lang="ru-RU" sz="1200" dirty="0"/>
              <a:t>Подписание заявления,</a:t>
            </a:r>
          </a:p>
          <a:p>
            <a:pPr algn="ctr"/>
            <a:r>
              <a:rPr lang="ru-RU" sz="1200" dirty="0"/>
              <a:t>предоставление в организацию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795632" y="4304512"/>
            <a:ext cx="12161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/>
              <a:t>Шаг 5. </a:t>
            </a:r>
          </a:p>
          <a:p>
            <a:pPr algn="ctr"/>
            <a:r>
              <a:rPr lang="ru-RU" sz="1200" dirty="0"/>
              <a:t>Получение сертификата на </a:t>
            </a:r>
            <a:r>
              <a:rPr lang="ru-RU" sz="1200" dirty="0" err="1"/>
              <a:t>эл.почту</a:t>
            </a:r>
            <a:endParaRPr lang="ru-RU" sz="1200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628" y="4263521"/>
            <a:ext cx="358985" cy="421803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6373" y="4241487"/>
            <a:ext cx="358985" cy="421803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9427" y="4263521"/>
            <a:ext cx="358985" cy="421803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1948" y="4241487"/>
            <a:ext cx="358985" cy="42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900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 txBox="1">
            <a:spLocks noGrp="1"/>
          </p:cNvSpPr>
          <p:nvPr>
            <p:ph type="body" idx="1"/>
          </p:nvPr>
        </p:nvSpPr>
        <p:spPr>
          <a:xfrm>
            <a:off x="3593942" y="416827"/>
            <a:ext cx="4589565" cy="7965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1800" b="1" dirty="0">
                <a:solidFill>
                  <a:schemeClr val="tx1"/>
                </a:solidFill>
              </a:rPr>
              <a:t>   Активировать сертификат ДО:</a:t>
            </a:r>
          </a:p>
        </p:txBody>
      </p:sp>
      <p:sp>
        <p:nvSpPr>
          <p:cNvPr id="151" name="Google Shape;151;p2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cxnSp>
        <p:nvCxnSpPr>
          <p:cNvPr id="155" name="Google Shape;155;p22"/>
          <p:cNvCxnSpPr/>
          <p:nvPr/>
        </p:nvCxnSpPr>
        <p:spPr>
          <a:xfrm>
            <a:off x="5217225" y="3724143"/>
            <a:ext cx="671500" cy="0"/>
          </a:xfrm>
          <a:prstGeom prst="straightConnector1">
            <a:avLst/>
          </a:prstGeom>
          <a:noFill/>
          <a:ln w="57150" cap="flat" cmpd="sng">
            <a:solidFill>
              <a:srgbClr val="FFFFFF"/>
            </a:solidFill>
            <a:prstDash val="solid"/>
            <a:round/>
            <a:headEnd type="oval" w="sm" len="sm"/>
            <a:tailEnd type="triangle" w="sm" len="sm"/>
          </a:ln>
        </p:spPr>
      </p:cxnSp>
      <p:sp>
        <p:nvSpPr>
          <p:cNvPr id="12" name="Google Shape;104;p16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299430" cy="180414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b="1" dirty="0"/>
              <a:t>Что необходимо сделать родителям? </a:t>
            </a:r>
            <a:endParaRPr lang="ru-RU" dirty="0"/>
          </a:p>
        </p:txBody>
      </p:sp>
      <p:sp>
        <p:nvSpPr>
          <p:cNvPr id="20" name="Google Shape;729;p43"/>
          <p:cNvSpPr/>
          <p:nvPr/>
        </p:nvSpPr>
        <p:spPr>
          <a:xfrm>
            <a:off x="8009608" y="1136706"/>
            <a:ext cx="340844" cy="340865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" name="Google Shape;526;p43"/>
          <p:cNvGrpSpPr/>
          <p:nvPr/>
        </p:nvGrpSpPr>
        <p:grpSpPr>
          <a:xfrm>
            <a:off x="2729626" y="411182"/>
            <a:ext cx="520424" cy="604479"/>
            <a:chOff x="4630125" y="278900"/>
            <a:chExt cx="400675" cy="456675"/>
          </a:xfrm>
        </p:grpSpPr>
        <p:sp>
          <p:nvSpPr>
            <p:cNvPr id="23" name="Google Shape;527;p43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528;p43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529;p43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l" t="t" r="r" b="b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530;p43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l" t="t" r="r" b="b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364721" y="1338716"/>
            <a:ext cx="16147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/>
              <a:t>Шаг 1. </a:t>
            </a:r>
          </a:p>
          <a:p>
            <a:pPr algn="ctr"/>
            <a:r>
              <a:rPr lang="ru-RU" sz="1200" dirty="0"/>
              <a:t>Собрать необходимые документы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79613" y="1334338"/>
            <a:ext cx="17012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/>
              <a:t>Шаг 2. </a:t>
            </a:r>
          </a:p>
          <a:p>
            <a:pPr algn="ctr"/>
            <a:r>
              <a:rPr lang="ru-RU" sz="1200" dirty="0"/>
              <a:t>Подойти в </a:t>
            </a:r>
            <a:r>
              <a:rPr lang="ru-RU" sz="1200" dirty="0" err="1"/>
              <a:t>каб</a:t>
            </a:r>
            <a:r>
              <a:rPr lang="ru-RU" sz="1200" dirty="0"/>
              <a:t> 314 МО Управление образованием ГО Красноуфимск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874217" y="2430929"/>
            <a:ext cx="5956917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/>
              <a:t>Необходимые документы:</a:t>
            </a:r>
          </a:p>
          <a:p>
            <a:pPr algn="ctr"/>
            <a:endParaRPr lang="ru-RU" sz="1200" dirty="0"/>
          </a:p>
          <a:p>
            <a:pPr marL="228600" indent="-228600">
              <a:buAutoNum type="arabicPeriod"/>
            </a:pPr>
            <a:r>
              <a:rPr lang="ru-RU" sz="1100" dirty="0"/>
              <a:t>Свидетельство о рождении ребенка или паспорта гражданина РФ, или временное удостоверение личности гражданина РФ, выдаваемое на период оформления паспорта ребенка. </a:t>
            </a:r>
          </a:p>
          <a:p>
            <a:pPr marL="228600" indent="-228600">
              <a:buAutoNum type="arabicPeriod"/>
            </a:pPr>
            <a:r>
              <a:rPr lang="ru-RU" sz="1100" dirty="0"/>
              <a:t>Документ, удостоверяющий личность родителя (законного представителя) ребенка.</a:t>
            </a:r>
          </a:p>
          <a:p>
            <a:pPr marL="228600" indent="-228600">
              <a:buAutoNum type="arabicPeriod"/>
            </a:pPr>
            <a:r>
              <a:rPr lang="ru-RU" sz="1100" dirty="0"/>
              <a:t>Страховое свидетельство обязательного пенсионного страхования ребенка (при его наличии) </a:t>
            </a:r>
          </a:p>
          <a:p>
            <a:pPr marL="228600" indent="-228600">
              <a:buAutoNum type="arabicPeriod"/>
            </a:pPr>
            <a:r>
              <a:rPr lang="ru-RU" sz="1100" dirty="0"/>
              <a:t>Документ, подтверждающий проживание ребенка на территории городского округа Красноуфимск: свидетельство о регистрации ребенка по месту жительства или по месту пребывания, или документ, содержащий сведения о регистрации ребенка по месту жительства или по месту пребывания.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85013" y="1349853"/>
            <a:ext cx="2005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/>
              <a:t>Шаг 3. </a:t>
            </a:r>
          </a:p>
          <a:p>
            <a:pPr algn="ctr"/>
            <a:r>
              <a:rPr lang="ru-RU" sz="1200" dirty="0"/>
              <a:t>Подписать заявления,</a:t>
            </a:r>
          </a:p>
          <a:p>
            <a:pPr algn="ctr"/>
            <a:r>
              <a:rPr lang="ru-RU" sz="1200" dirty="0"/>
              <a:t>предоставленного в организацию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720705" y="1386785"/>
            <a:ext cx="1216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/>
              <a:t>Шаг 4. </a:t>
            </a:r>
          </a:p>
          <a:p>
            <a:pPr algn="ctr"/>
            <a:r>
              <a:rPr lang="ru-RU" sz="1200" dirty="0"/>
              <a:t>Активировать сертификат</a:t>
            </a: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2211" y="1266669"/>
            <a:ext cx="358985" cy="421803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80" y="1305878"/>
            <a:ext cx="358985" cy="421803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3167" y="1313913"/>
            <a:ext cx="358985" cy="42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630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 txBox="1">
            <a:spLocks noGrp="1"/>
          </p:cNvSpPr>
          <p:nvPr>
            <p:ph type="body" idx="1"/>
          </p:nvPr>
        </p:nvSpPr>
        <p:spPr>
          <a:xfrm>
            <a:off x="3593942" y="416827"/>
            <a:ext cx="4589565" cy="9680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ru-RU" sz="1800" b="1" dirty="0">
                <a:solidFill>
                  <a:schemeClr val="tx1"/>
                </a:solidFill>
              </a:rPr>
              <a:t>  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информация от муниципалитета: МО Управления образованием городского округа Красноуфимск</a:t>
            </a:r>
          </a:p>
        </p:txBody>
      </p:sp>
      <p:sp>
        <p:nvSpPr>
          <p:cNvPr id="151" name="Google Shape;151;p2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cxnSp>
        <p:nvCxnSpPr>
          <p:cNvPr id="155" name="Google Shape;155;p22"/>
          <p:cNvCxnSpPr/>
          <p:nvPr/>
        </p:nvCxnSpPr>
        <p:spPr>
          <a:xfrm>
            <a:off x="5217225" y="3724143"/>
            <a:ext cx="671500" cy="0"/>
          </a:xfrm>
          <a:prstGeom prst="straightConnector1">
            <a:avLst/>
          </a:prstGeom>
          <a:noFill/>
          <a:ln w="57150" cap="flat" cmpd="sng">
            <a:solidFill>
              <a:srgbClr val="FFFFFF"/>
            </a:solidFill>
            <a:prstDash val="solid"/>
            <a:round/>
            <a:headEnd type="oval" w="sm" len="sm"/>
            <a:tailEnd type="triangle" w="sm" len="sm"/>
          </a:ln>
        </p:spPr>
      </p:cxnSp>
      <p:sp>
        <p:nvSpPr>
          <p:cNvPr id="12" name="Google Shape;104;p16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299430" cy="180414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b="1" dirty="0"/>
              <a:t>Что необходимо сделать родителям? </a:t>
            </a:r>
            <a:endParaRPr lang="ru-RU" dirty="0"/>
          </a:p>
        </p:txBody>
      </p:sp>
      <p:sp>
        <p:nvSpPr>
          <p:cNvPr id="20" name="Google Shape;729;p43"/>
          <p:cNvSpPr/>
          <p:nvPr/>
        </p:nvSpPr>
        <p:spPr>
          <a:xfrm>
            <a:off x="8009608" y="1136706"/>
            <a:ext cx="340844" cy="340865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" name="Google Shape;526;p43"/>
          <p:cNvGrpSpPr/>
          <p:nvPr/>
        </p:nvGrpSpPr>
        <p:grpSpPr>
          <a:xfrm>
            <a:off x="2729626" y="411182"/>
            <a:ext cx="520424" cy="604479"/>
            <a:chOff x="4630125" y="278900"/>
            <a:chExt cx="400675" cy="456675"/>
          </a:xfrm>
        </p:grpSpPr>
        <p:sp>
          <p:nvSpPr>
            <p:cNvPr id="23" name="Google Shape;527;p43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528;p43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529;p43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l" t="t" r="r" b="b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530;p43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l" t="t" r="r" b="b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779293" y="1735540"/>
            <a:ext cx="59569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Адрес: г. Красноуфимск, ул. Советская, 25</a:t>
            </a:r>
          </a:p>
          <a:p>
            <a:pPr algn="ctr"/>
            <a:r>
              <a:rPr lang="ru-RU" dirty="0"/>
              <a:t> </a:t>
            </a:r>
          </a:p>
          <a:p>
            <a:pPr algn="ctr"/>
            <a:r>
              <a:rPr lang="ru-RU" dirty="0"/>
              <a:t>Электронный адрес - </a:t>
            </a:r>
            <a:r>
              <a:rPr lang="ru-RU" dirty="0">
                <a:hlinkClick r:id="rId3"/>
              </a:rPr>
              <a:t>gimc2009@mail.ru</a:t>
            </a:r>
            <a:r>
              <a:rPr lang="ru-RU" dirty="0"/>
              <a:t> 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Часы работы: с 8:30 до 17:45 (пн. - чт.) с 8:30 до 16:30 (пт.)</a:t>
            </a:r>
          </a:p>
          <a:p>
            <a:pPr algn="ctr"/>
            <a:r>
              <a:rPr lang="ru-RU" dirty="0"/>
              <a:t> </a:t>
            </a:r>
          </a:p>
          <a:p>
            <a:pPr algn="ctr"/>
            <a:r>
              <a:rPr lang="ru-RU" dirty="0"/>
              <a:t>Ответственное лицо – Редькина Ольга Владимировна 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Телефон - 8-(34394)-5 15 97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586708616"/>
      </p:ext>
    </p:extLst>
  </p:cSld>
  <p:clrMapOvr>
    <a:masterClrMapping/>
  </p:clrMapOvr>
</p:sld>
</file>

<file path=ppt/theme/theme1.xml><?xml version="1.0" encoding="utf-8"?>
<a:theme xmlns:a="http://schemas.openxmlformats.org/drawingml/2006/main" name="Ulysse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299</Words>
  <Application>Microsoft Office PowerPoint</Application>
  <PresentationFormat>Экран (16:9)</PresentationFormat>
  <Paragraphs>66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Nunito Sans</vt:lpstr>
      <vt:lpstr>Times New Roman</vt:lpstr>
      <vt:lpstr>Ulysses template</vt:lpstr>
      <vt:lpstr>Система получения и активации сертификатов дополнительного образования  в ГО Красноуфимск</vt:lpstr>
      <vt:lpstr>Основная идея системы ПФДО</vt:lpstr>
      <vt:lpstr>Что необходимо сделать родителям? </vt:lpstr>
      <vt:lpstr>Что необходимо сделать родителям? </vt:lpstr>
      <vt:lpstr>Что необходимо сделать родителям? </vt:lpstr>
      <vt:lpstr>Что необходимо сделать родителям?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Примерный план информирования родителей о системе ПФДО</dc:title>
  <dc:creator>Galina314</dc:creator>
  <cp:lastModifiedBy>Евгений</cp:lastModifiedBy>
  <cp:revision>53</cp:revision>
  <cp:lastPrinted>2019-05-14T10:47:32Z</cp:lastPrinted>
  <dcterms:modified xsi:type="dcterms:W3CDTF">2020-12-06T14:07:27Z</dcterms:modified>
</cp:coreProperties>
</file>