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6" r:id="rId13"/>
    <p:sldId id="267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75" d="100"/>
          <a:sy n="75" d="100"/>
        </p:scale>
        <p:origin x="49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12/6/2020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3383" y="1655807"/>
            <a:ext cx="9539417" cy="1841156"/>
          </a:xfrm>
        </p:spPr>
        <p:txBody>
          <a:bodyPr>
            <a:normAutofit/>
          </a:bodyPr>
          <a:lstStyle/>
          <a:p>
            <a:r>
              <a:rPr lang="ru-RU" sz="6000" b="1" dirty="0" smtClean="0"/>
              <a:t>Приведение дробей к общему знаменателю</a:t>
            </a:r>
            <a:endParaRPr lang="ru-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771504" y="3960341"/>
            <a:ext cx="4967416" cy="2526957"/>
          </a:xfrm>
        </p:spPr>
        <p:txBody>
          <a:bodyPr/>
          <a:lstStyle/>
          <a:p>
            <a:pPr algn="r"/>
            <a:r>
              <a:rPr lang="ru-RU" i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Выполнила:</a:t>
            </a:r>
          </a:p>
          <a:p>
            <a:pPr algn="r"/>
            <a:r>
              <a:rPr lang="ru-RU" i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Афанасьева </a:t>
            </a:r>
            <a:r>
              <a:rPr lang="ru-RU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дарья</a:t>
            </a:r>
            <a:r>
              <a:rPr lang="ru-RU" i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сергеевна</a:t>
            </a:r>
            <a:endParaRPr lang="ru-RU" i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276" y="3867665"/>
            <a:ext cx="2483708" cy="2483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0456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988540" y="815547"/>
                <a:ext cx="10610335" cy="5161004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ru-RU" sz="2400" b="1" dirty="0" smtClean="0">
                    <a:solidFill>
                      <a:schemeClr val="tx2">
                        <a:lumMod val="50000"/>
                      </a:schemeClr>
                    </a:solidFill>
                  </a:rPr>
                  <a:t>№ 810. </a:t>
                </a:r>
                <a:r>
                  <a:rPr lang="ru-RU" sz="2400" b="1" cap="none" dirty="0" smtClean="0">
                    <a:solidFill>
                      <a:schemeClr val="tx2">
                        <a:lumMod val="50000"/>
                      </a:schemeClr>
                    </a:solidFill>
                  </a:rPr>
                  <a:t>Приведите дроби к общему знаменателю, равному произведению их знаменателей. Приведите эти же дроби к наименьшему общему знаменателю.</a:t>
                </a:r>
                <a:endParaRPr lang="ru-RU" sz="2400" b="1" cap="none" dirty="0">
                  <a:solidFill>
                    <a:schemeClr val="tx2">
                      <a:lumMod val="50000"/>
                    </a:schemeClr>
                  </a:solidFill>
                </a:endParaRPr>
              </a:p>
              <a:p>
                <a:pPr marL="0" indent="0">
                  <a:buNone/>
                </a:pPr>
                <a:r>
                  <a:rPr lang="ru-RU" sz="2400" cap="none" dirty="0">
                    <a:solidFill>
                      <a:schemeClr val="tx2">
                        <a:lumMod val="50000"/>
                      </a:schemeClr>
                    </a:solidFill>
                  </a:rPr>
                  <a:t>а)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 cap="none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i="1" cap="none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400" b="0" i="1" cap="none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altLang="ru-RU" sz="2400" cap="none" dirty="0">
                    <a:solidFill>
                      <a:schemeClr val="tx2">
                        <a:lumMod val="50000"/>
                      </a:schemeClr>
                    </a:solidFill>
                  </a:rPr>
                  <a:t> 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 cap="none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b="0" i="1" cap="none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400" b="0" i="1" cap="none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altLang="ru-RU" sz="2400" cap="none" dirty="0">
                    <a:solidFill>
                      <a:schemeClr val="tx2">
                        <a:lumMod val="50000"/>
                      </a:schemeClr>
                    </a:solidFill>
                  </a:rPr>
                  <a:t>  ;    </a:t>
                </a:r>
                <a:r>
                  <a:rPr lang="ru-RU" altLang="ru-RU" sz="2400" cap="none" dirty="0" smtClean="0">
                    <a:solidFill>
                      <a:schemeClr val="tx2">
                        <a:lumMod val="50000"/>
                      </a:schemeClr>
                    </a:solidFill>
                  </a:rPr>
                  <a:t>в)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 cap="none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b="0" i="1" cap="none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400" b="0" i="1" cap="none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sz="2400" cap="none" dirty="0">
                    <a:solidFill>
                      <a:schemeClr val="tx2">
                        <a:lumMod val="50000"/>
                      </a:schemeClr>
                    </a:solidFill>
                  </a:rPr>
                  <a:t> 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 cap="none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i="1" cap="none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400" b="0" i="1" cap="none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ru-RU" sz="2400" b="0" i="0" cap="none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altLang="ru-RU" sz="2400" cap="none" dirty="0" smtClean="0">
                    <a:solidFill>
                      <a:schemeClr val="tx2">
                        <a:lumMod val="50000"/>
                      </a:schemeClr>
                    </a:solidFill>
                  </a:rPr>
                  <a:t> ;    г)</a:t>
                </a:r>
                <a:r>
                  <a:rPr lang="ru-RU" sz="2400" cap="none" dirty="0" smtClean="0">
                    <a:solidFill>
                      <a:schemeClr val="tx2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 cap="none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i="1" cap="none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400" b="0" i="1" cap="none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altLang="ru-RU" sz="2400" cap="none" dirty="0">
                    <a:solidFill>
                      <a:schemeClr val="tx2">
                        <a:lumMod val="50000"/>
                      </a:schemeClr>
                    </a:solidFill>
                  </a:rPr>
                  <a:t> 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 cap="none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b="0" i="1" cap="none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400" b="0" i="1" cap="none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altLang="ru-RU" sz="2400" cap="none" dirty="0" smtClean="0">
                    <a:solidFill>
                      <a:schemeClr val="tx2">
                        <a:lumMod val="50000"/>
                      </a:schemeClr>
                    </a:solidFill>
                  </a:rPr>
                  <a:t>.</a:t>
                </a:r>
              </a:p>
              <a:p>
                <a:pPr marL="0" indent="0">
                  <a:buNone/>
                </a:pPr>
                <a:endParaRPr lang="ru-RU" altLang="ru-RU" sz="2400" cap="none" dirty="0">
                  <a:solidFill>
                    <a:schemeClr val="tx2">
                      <a:lumMod val="50000"/>
                    </a:schemeClr>
                  </a:solidFill>
                </a:endParaRPr>
              </a:p>
              <a:p>
                <a:pPr marL="0" indent="0">
                  <a:buNone/>
                </a:pPr>
                <a:r>
                  <a:rPr lang="ru-RU" sz="2400" b="1" dirty="0">
                    <a:solidFill>
                      <a:schemeClr val="tx2">
                        <a:lumMod val="50000"/>
                      </a:schemeClr>
                    </a:solidFill>
                  </a:rPr>
                  <a:t>№ </a:t>
                </a:r>
                <a:r>
                  <a:rPr lang="ru-RU" sz="2400" b="1" dirty="0" smtClean="0">
                    <a:solidFill>
                      <a:schemeClr val="tx2">
                        <a:lumMod val="50000"/>
                      </a:schemeClr>
                    </a:solidFill>
                  </a:rPr>
                  <a:t>813. </a:t>
                </a:r>
                <a:r>
                  <a:rPr lang="ru-RU" sz="2400" b="1" cap="none" dirty="0">
                    <a:solidFill>
                      <a:schemeClr val="tx2">
                        <a:lumMod val="50000"/>
                      </a:schemeClr>
                    </a:solidFill>
                  </a:rPr>
                  <a:t>Приведите </a:t>
                </a:r>
                <a:r>
                  <a:rPr lang="ru-RU" sz="2400" b="1" cap="none" dirty="0" smtClean="0">
                    <a:solidFill>
                      <a:schemeClr val="tx2">
                        <a:lumMod val="50000"/>
                      </a:schemeClr>
                    </a:solidFill>
                  </a:rPr>
                  <a:t>к наименьшему общему знаменателю дроби: </a:t>
                </a:r>
              </a:p>
              <a:p>
                <a:pPr marL="0" indent="0">
                  <a:buNone/>
                </a:pPr>
                <a:r>
                  <a:rPr lang="ru-RU" sz="2400" cap="none" dirty="0">
                    <a:solidFill>
                      <a:schemeClr val="tx2">
                        <a:lumMod val="50000"/>
                      </a:schemeClr>
                    </a:solidFill>
                  </a:rPr>
                  <a:t>а)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 cap="none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i="1" cap="none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400" b="0" i="1" cap="none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  <m:r>
                      <a:rPr lang="ru-RU" sz="2400" b="0" i="1" cap="none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,  </m:t>
                    </m:r>
                    <m:f>
                      <m:fPr>
                        <m:ctrlPr>
                          <a:rPr lang="ru-RU" sz="2400" i="1" cap="none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b="0" i="1" cap="none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2400" b="0" i="1" cap="none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18</m:t>
                        </m:r>
                      </m:den>
                    </m:f>
                    <m:r>
                      <a:rPr lang="ru-RU" sz="2400" b="0" i="1" cap="none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,  </m:t>
                    </m:r>
                    <m:f>
                      <m:fPr>
                        <m:ctrlPr>
                          <a:rPr lang="ru-RU" sz="2400" i="1" cap="none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b="0" i="1" cap="none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2400" b="0" i="1" cap="none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ru-RU" sz="2400" b="0" i="1" cap="none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ru-RU" altLang="ru-RU" sz="2400" cap="none" dirty="0" smtClean="0">
                    <a:solidFill>
                      <a:schemeClr val="tx2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 cap="none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b="0" i="1" cap="none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ru-RU" sz="2400" b="0" i="1" cap="none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15</m:t>
                        </m:r>
                      </m:den>
                    </m:f>
                    <m:r>
                      <a:rPr lang="ru-RU" sz="2400" b="0" i="0" cap="none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ru-RU" altLang="ru-RU" sz="2400" cap="none" dirty="0" smtClean="0">
                  <a:solidFill>
                    <a:schemeClr val="tx2">
                      <a:lumMod val="50000"/>
                    </a:schemeClr>
                  </a:solidFill>
                </a:endParaRPr>
              </a:p>
              <a:p>
                <a:pPr marL="0" indent="0">
                  <a:buNone/>
                </a:pPr>
                <a:endParaRPr lang="ru-RU" altLang="ru-RU" cap="none" dirty="0" smtClean="0">
                  <a:solidFill>
                    <a:schemeClr val="tx2">
                      <a:lumMod val="50000"/>
                    </a:schemeClr>
                  </a:solidFill>
                </a:endParaRPr>
              </a:p>
              <a:p>
                <a:pPr marL="0" indent="0">
                  <a:buNone/>
                </a:pPr>
                <a:endParaRPr lang="ru-RU" altLang="ru-RU" cap="none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988540" y="815547"/>
                <a:ext cx="10610335" cy="5161004"/>
              </a:xfrm>
              <a:blipFill>
                <a:blip r:embed="rId2"/>
                <a:stretch>
                  <a:fillRect l="-862" t="-23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153685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3" y="183196"/>
            <a:ext cx="10364451" cy="1596177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Ответьте на вопросы: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97692" y="1878227"/>
            <a:ext cx="8330513" cy="5881816"/>
          </a:xfrm>
        </p:spPr>
        <p:txBody>
          <a:bodyPr>
            <a:noAutofit/>
          </a:bodyPr>
          <a:lstStyle/>
          <a:p>
            <a:pPr marL="514350" indent="-514350">
              <a:lnSpc>
                <a:spcPct val="100000"/>
              </a:lnSpc>
              <a:buAutoNum type="arabicPeriod"/>
            </a:pPr>
            <a:r>
              <a:rPr lang="ru-RU" altLang="ru-RU" sz="3200" b="1" cap="none" dirty="0" smtClean="0">
                <a:latin typeface="+mj-lt"/>
              </a:rPr>
              <a:t>Какое число называют дополнительным множителем? </a:t>
            </a:r>
            <a:endParaRPr lang="ru-RU" altLang="ru-RU" sz="3200" b="1" dirty="0" smtClean="0">
              <a:latin typeface="+mj-lt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altLang="ru-RU" sz="3200" b="1" cap="none" dirty="0" smtClean="0">
                <a:solidFill>
                  <a:srgbClr val="C00000"/>
                </a:solidFill>
                <a:latin typeface="+mj-lt"/>
              </a:rPr>
              <a:t>2. Как найти дополнительный множитель? </a:t>
            </a:r>
            <a:endParaRPr lang="ru-RU" altLang="ru-RU" sz="3200" b="1" dirty="0" smtClean="0">
              <a:solidFill>
                <a:srgbClr val="C00000"/>
              </a:solidFill>
              <a:latin typeface="+mj-lt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altLang="ru-RU" sz="3200" b="1" dirty="0" smtClean="0">
                <a:latin typeface="+mj-lt"/>
              </a:rPr>
              <a:t>3</a:t>
            </a:r>
            <a:r>
              <a:rPr lang="ru-RU" altLang="ru-RU" sz="3200" b="1" dirty="0">
                <a:latin typeface="+mj-lt"/>
              </a:rPr>
              <a:t>. </a:t>
            </a:r>
            <a:r>
              <a:rPr lang="ru-RU" altLang="ru-RU" sz="3200" b="1" cap="none" dirty="0" smtClean="0">
                <a:latin typeface="+mj-lt"/>
              </a:rPr>
              <a:t>Какое число может служить общим знаменателем двух дробей? </a:t>
            </a:r>
            <a:r>
              <a:rPr lang="ru-RU" altLang="ru-RU" sz="3200" b="1" dirty="0">
                <a:latin typeface="+mj-lt"/>
              </a:rPr>
              <a:t/>
            </a:r>
            <a:br>
              <a:rPr lang="ru-RU" altLang="ru-RU" sz="3200" b="1" dirty="0">
                <a:latin typeface="+mj-lt"/>
              </a:rPr>
            </a:br>
            <a:r>
              <a:rPr lang="ru-RU" altLang="ru-RU" sz="3200" b="1" cap="none" dirty="0" smtClean="0">
                <a:solidFill>
                  <a:srgbClr val="C00000"/>
                </a:solidFill>
                <a:latin typeface="+mj-lt"/>
              </a:rPr>
              <a:t>4. Как привести дроби к наименьшему общему знаменателю? </a:t>
            </a:r>
            <a:endParaRPr lang="ru-RU" sz="3200" b="1" cap="none" dirty="0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6566" y="2180395"/>
            <a:ext cx="2903628" cy="3231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516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Домашнее задание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03189" y="1853514"/>
            <a:ext cx="10474411" cy="4720281"/>
          </a:xfrm>
        </p:spPr>
        <p:txBody>
          <a:bodyPr>
            <a:normAutofit/>
          </a:bodyPr>
          <a:lstStyle/>
          <a:p>
            <a:r>
              <a:rPr lang="ru-RU" sz="3200" dirty="0" smtClean="0"/>
              <a:t>§ 8.4 Приведение дробей к общему знаменателю </a:t>
            </a:r>
            <a:r>
              <a:rPr lang="ru-RU" sz="3200" cap="none" dirty="0" smtClean="0"/>
              <a:t>(теория, выучить правило) </a:t>
            </a:r>
            <a:endParaRPr lang="ru-RU" sz="3200" dirty="0" smtClean="0"/>
          </a:p>
          <a:p>
            <a:r>
              <a:rPr lang="ru-RU" sz="3200" dirty="0" smtClean="0"/>
              <a:t>№ 807 </a:t>
            </a:r>
            <a:r>
              <a:rPr lang="ru-RU" sz="3200" cap="none" dirty="0" smtClean="0"/>
              <a:t>(г, ж, з)</a:t>
            </a:r>
          </a:p>
          <a:p>
            <a:r>
              <a:rPr lang="ru-RU" sz="3200" cap="none" dirty="0" smtClean="0"/>
              <a:t>№ 808 (в, г, д)</a:t>
            </a:r>
          </a:p>
          <a:p>
            <a:r>
              <a:rPr lang="ru-RU" sz="3200" cap="none" dirty="0" smtClean="0"/>
              <a:t>№ 812 (д)</a:t>
            </a:r>
          </a:p>
          <a:p>
            <a:r>
              <a:rPr lang="ru-RU" sz="3200" cap="none" dirty="0" smtClean="0"/>
              <a:t>№ 813 (б)</a:t>
            </a:r>
            <a:endParaRPr lang="ru-RU" sz="3200" cap="none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81823">
            <a:off x="7240801" y="3026707"/>
            <a:ext cx="2867025" cy="2373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6853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6770" y="2175469"/>
            <a:ext cx="10364451" cy="1596177"/>
          </a:xfrm>
        </p:spPr>
        <p:txBody>
          <a:bodyPr/>
          <a:lstStyle/>
          <a:p>
            <a:r>
              <a:rPr lang="ru-RU" b="1" dirty="0" smtClean="0"/>
              <a:t>Спасибо за внимание!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99129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Основное свойство дроби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593124" y="1909892"/>
                <a:ext cx="10972800" cy="4948108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ru-RU" sz="32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Если числитель и знаменатель дроби умножить или разделить на одно и то же натуральное число, то получится равная ей дробь.</a:t>
                </a:r>
                <a:endParaRPr lang="ru-RU" sz="32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0" indent="0">
                  <a:buNone/>
                </a:pPr>
                <a:r>
                  <a:rPr lang="ru-RU" sz="2800" i="1" cap="none" dirty="0" smtClean="0"/>
                  <a:t>Например: </a:t>
                </a:r>
                <a:r>
                  <a:rPr lang="ru-RU" sz="2800" cap="none" dirty="0" smtClean="0"/>
                  <a:t>Умножим и числитель, и </a:t>
                </a:r>
                <a:r>
                  <a:rPr lang="ru-RU" sz="2800" cap="none" smtClean="0"/>
                  <a:t>знаменатель дроби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cap="none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0" i="0" cap="none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2800" b="0" i="0" cap="none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2800" cap="none" dirty="0" smtClean="0"/>
                  <a:t> на 2. Получим равную ей дробь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cap="none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0" i="0" cap="none" smtClean="0"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ru-RU" sz="2800" b="0" i="0" cap="none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sz="2800" cap="none" dirty="0" smtClean="0"/>
                  <a:t>.</a:t>
                </a:r>
              </a:p>
              <a:p>
                <a:pPr marL="0" indent="0" algn="ctr">
                  <a:buNone/>
                </a:pPr>
                <a:r>
                  <a:rPr lang="ru-RU" sz="2800" cap="none" dirty="0" smtClean="0"/>
                  <a:t>Т.е.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cap="none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i="1" cap="none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2800" i="1" cap="none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ru-RU" sz="2800" b="0" i="1" cap="none" smtClean="0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ru-RU" sz="2800" cap="none" dirty="0" smtClean="0"/>
                  <a:t>=</a:t>
                </a:r>
                <a14:m>
                  <m:oMath xmlns:m="http://schemas.openxmlformats.org/officeDocument/2006/math">
                    <m:r>
                      <a:rPr lang="ru-RU" sz="2800" b="0" i="0" cap="none" smtClean="0">
                        <a:latin typeface="Cambria Math" panose="02040503050406030204" pitchFamily="18" charset="0"/>
                      </a:rPr>
                      <m:t>  </m:t>
                    </m:r>
                    <m:f>
                      <m:fPr>
                        <m:ctrlPr>
                          <a:rPr lang="ru-RU" sz="2800" i="1" cap="none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0" i="1" cap="none" smtClean="0"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ru-RU" sz="2800" b="0" i="1" cap="none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endParaRPr lang="ru-RU" sz="2800" cap="none" dirty="0" smtClean="0"/>
              </a:p>
              <a:p>
                <a:pPr marL="0" indent="0">
                  <a:buNone/>
                </a:pPr>
                <a:r>
                  <a:rPr lang="ru-RU" sz="2800" cap="none" dirty="0" smtClean="0"/>
                  <a:t>Говорят, что мы привели дробь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cap="none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i="1" cap="none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2800" i="1" cap="none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2800" cap="none" dirty="0" smtClean="0"/>
                  <a:t> к новому знаменателю 8.</a:t>
                </a:r>
              </a:p>
              <a:p>
                <a:pPr marL="0" indent="0">
                  <a:buNone/>
                </a:pPr>
                <a:endParaRPr lang="ru-RU" sz="2800" cap="none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593124" y="1909892"/>
                <a:ext cx="10972800" cy="4948108"/>
              </a:xfrm>
              <a:blipFill>
                <a:blip r:embed="rId2"/>
                <a:stretch>
                  <a:fillRect l="-1444" t="-123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95777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1584" y="3076833"/>
            <a:ext cx="3518172" cy="2817341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878227" y="951470"/>
            <a:ext cx="8204887" cy="483972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cap="none" dirty="0" smtClean="0"/>
              <a:t>Дробь можно привести к любому </a:t>
            </a:r>
            <a:r>
              <a:rPr lang="ru-RU" sz="3600" b="1" cap="none" dirty="0" smtClean="0">
                <a:solidFill>
                  <a:srgbClr val="C00000"/>
                </a:solidFill>
              </a:rPr>
              <a:t>знаменателю</a:t>
            </a:r>
            <a:r>
              <a:rPr lang="ru-RU" sz="3600" b="1" cap="none" dirty="0" smtClean="0"/>
              <a:t>, кратному знаменателю данной дроби.</a:t>
            </a:r>
            <a:endParaRPr lang="ru-RU" sz="3600" b="1" cap="none" dirty="0"/>
          </a:p>
        </p:txBody>
      </p:sp>
    </p:spTree>
    <p:extLst>
      <p:ext uri="{BB962C8B-B14F-4D97-AF65-F5344CB8AC3E}">
        <p14:creationId xmlns:p14="http://schemas.microsoft.com/office/powerpoint/2010/main" val="22851843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2565" y="989219"/>
            <a:ext cx="10364451" cy="1596177"/>
          </a:xfrm>
        </p:spPr>
        <p:txBody>
          <a:bodyPr>
            <a:noAutofit/>
          </a:bodyPr>
          <a:lstStyle/>
          <a:p>
            <a:r>
              <a:rPr lang="ru-RU" sz="4400" cap="none" dirty="0" smtClean="0"/>
              <a:t>Число, на которое надо умножить знаменатель дроби, чтобы получить новый знаменатель, называют </a:t>
            </a:r>
            <a:r>
              <a:rPr lang="ru-RU" sz="4400" cap="none" dirty="0" smtClean="0">
                <a:solidFill>
                  <a:srgbClr val="C00000"/>
                </a:solidFill>
              </a:rPr>
              <a:t>дополнительным множителем</a:t>
            </a:r>
            <a:r>
              <a:rPr lang="ru-RU" sz="4400" cap="none" dirty="0" smtClean="0"/>
              <a:t>.</a:t>
            </a:r>
            <a:endParaRPr lang="ru-RU" sz="4400" cap="none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01419" y="3286897"/>
            <a:ext cx="10265597" cy="34104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приведении дроби к новому знаменателю ее числитель и знаменатель умножают на дополнительный множитель. </a:t>
            </a:r>
            <a:endParaRPr lang="ru-RU" sz="3200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665050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778476" y="618517"/>
                <a:ext cx="10911015" cy="1596177"/>
              </a:xfrm>
            </p:spPr>
            <p:txBody>
              <a:bodyPr/>
              <a:lstStyle/>
              <a:p>
                <a:pPr algn="l"/>
                <a:r>
                  <a:rPr lang="ru-RU" i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Пример 1</a:t>
                </a:r>
                <a:r>
                  <a:rPr lang="ru-RU" i="1" dirty="0" smtClean="0"/>
                  <a:t>. </a:t>
                </a:r>
                <a:r>
                  <a:rPr lang="ru-RU" dirty="0" smtClean="0"/>
                  <a:t>Приведите дробь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cap="none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1" cap="none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b="0" i="1" cap="none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ru-RU" dirty="0" smtClean="0"/>
                  <a:t> к знаменателю 35</a:t>
                </a:r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778476" y="618517"/>
                <a:ext cx="10911015" cy="1596177"/>
              </a:xfrm>
              <a:blipFill>
                <a:blip r:embed="rId2"/>
                <a:stretch>
                  <a:fillRect l="-173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778476" y="2100649"/>
                <a:ext cx="10499124" cy="4584355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sz="2400" dirty="0" smtClean="0"/>
                  <a:t>Решение: </a:t>
                </a:r>
              </a:p>
              <a:p>
                <a:pPr marL="0" indent="0">
                  <a:buNone/>
                </a:pPr>
                <a:r>
                  <a:rPr lang="ru-RU" sz="2400" dirty="0" smtClean="0"/>
                  <a:t>Число 35 кратно 7, то есть 35 делится на 7 без остатка. Значит, это преобразование возможно.</a:t>
                </a:r>
              </a:p>
              <a:p>
                <a:pPr marL="0" indent="0">
                  <a:buNone/>
                </a:pPr>
                <a:r>
                  <a:rPr lang="ru-RU" sz="2400" dirty="0" smtClean="0"/>
                  <a:t>Найдём дополнительный множитель.</a:t>
                </a:r>
              </a:p>
              <a:p>
                <a:pPr marL="0" indent="0">
                  <a:buNone/>
                </a:pPr>
                <a:r>
                  <a:rPr lang="ru-RU" sz="2400" dirty="0" smtClean="0"/>
                  <a:t>Для этого 35 разделим на 7. Получим 5.</a:t>
                </a:r>
              </a:p>
              <a:p>
                <a:pPr marL="0" indent="0">
                  <a:buNone/>
                </a:pPr>
                <a:r>
                  <a:rPr lang="ru-RU" sz="2400" dirty="0" smtClean="0"/>
                  <a:t>Умножим 5 на числитель и знаменатель исходной дроби:</a:t>
                </a:r>
                <a:endParaRPr lang="ru-RU" sz="2400" i="1" cap="none" dirty="0" smtClean="0"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sz="2400" i="1" cap="none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b="0" i="1" cap="none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2400" i="1" cap="none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ru-RU" sz="2400" dirty="0"/>
                  <a:t>*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 cap="none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b="0" i="1" cap="none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2400" b="0" i="1" cap="none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2400" dirty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 cap="none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i="1" cap="none">
                            <a:latin typeface="Cambria Math" panose="02040503050406030204" pitchFamily="18" charset="0"/>
                          </a:rPr>
                          <m:t>15</m:t>
                        </m:r>
                      </m:num>
                      <m:den>
                        <m:r>
                          <a:rPr lang="ru-RU" sz="2400" i="1" cap="none">
                            <a:latin typeface="Cambria Math" panose="02040503050406030204" pitchFamily="18" charset="0"/>
                          </a:rPr>
                          <m:t>35</m:t>
                        </m:r>
                      </m:den>
                    </m:f>
                  </m:oMath>
                </a14:m>
                <a:endParaRPr lang="ru-RU" sz="24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778476" y="2100649"/>
                <a:ext cx="10499124" cy="4584355"/>
              </a:xfrm>
              <a:blipFill>
                <a:blip r:embed="rId3"/>
                <a:stretch>
                  <a:fillRect l="-929" t="-1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790075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1405" y="618517"/>
            <a:ext cx="10536822" cy="2013472"/>
          </a:xfrm>
        </p:spPr>
        <p:txBody>
          <a:bodyPr>
            <a:normAutofit fontScale="90000"/>
          </a:bodyPr>
          <a:lstStyle/>
          <a:p>
            <a:r>
              <a:rPr lang="ru-RU" altLang="ru-RU" b="1" cap="none" dirty="0" smtClean="0"/>
              <a:t>Любые две дроби можно привести к одному и тому же знаменателю, или иначе к общему знаменателю.</a:t>
            </a:r>
            <a:br>
              <a:rPr lang="ru-RU" altLang="ru-RU" b="1" cap="none" dirty="0" smtClean="0"/>
            </a:br>
            <a:endParaRPr lang="ru-RU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741405" y="2169384"/>
                <a:ext cx="10536822" cy="4392054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>
                  <a:buNone/>
                </a:pPr>
                <a:r>
                  <a:rPr lang="ru-RU" altLang="ru-RU" sz="3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Например: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cap="none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cap="none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200" i="1" cap="none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ru-RU" sz="3200" b="0" i="1" cap="none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altLang="ru-RU" sz="3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cap="none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cap="none" smtClean="0">
                            <a:latin typeface="Cambria Math" panose="02040503050406030204" pitchFamily="18" charset="0"/>
                          </a:rPr>
                          <m:t>10</m:t>
                        </m:r>
                      </m:num>
                      <m:den>
                        <m:r>
                          <a:rPr lang="ru-RU" sz="3200" b="0" i="1" cap="none" smtClean="0">
                            <a:latin typeface="Cambria Math" panose="02040503050406030204" pitchFamily="18" charset="0"/>
                          </a:rPr>
                          <m:t>15</m:t>
                        </m:r>
                      </m:den>
                    </m:f>
                  </m:oMath>
                </a14:m>
                <a:r>
                  <a:rPr lang="ru-RU" altLang="ru-RU" sz="3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 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cap="none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0" i="1" cap="none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ru-RU" sz="3200" i="1" cap="none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ru-RU" sz="3200" b="0" i="0" cap="none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ru-RU" sz="3200" i="1" cap="none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i="1" cap="none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ru-RU" sz="3200" b="0" i="1" cap="none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200" b="0" i="1" cap="none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ru-RU" sz="3200" i="1" cap="none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altLang="ru-RU" sz="3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/>
                </a:r>
                <a:br>
                  <a:rPr lang="ru-RU" altLang="ru-RU" sz="3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</a:br>
                <a:r>
                  <a:rPr lang="ru-RU" altLang="ru-RU" sz="3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</a:rPr>
                  <a:t/>
                </a:r>
                <a:br>
                  <a:rPr lang="ru-RU" altLang="ru-RU" sz="3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</a:rPr>
                </a:br>
                <a:r>
                  <a:rPr lang="ru-RU" altLang="ru-RU" sz="3000" b="1" dirty="0">
                    <a:latin typeface="+mj-lt"/>
                    <a:cs typeface="Times New Roman" panose="02020603050405020304" pitchFamily="18" charset="0"/>
                  </a:rPr>
                  <a:t>Общим знаменателем дробей может быть любое общее кратное их знаменателей </a:t>
                </a:r>
                <a:r>
                  <a:rPr lang="ru-RU" altLang="ru-RU" sz="3000" cap="none" dirty="0" smtClean="0">
                    <a:latin typeface="+mj-lt"/>
                    <a:cs typeface="Times New Roman" panose="02020603050405020304" pitchFamily="18" charset="0"/>
                  </a:rPr>
                  <a:t>(Например, произведение знаменателей). </a:t>
                </a:r>
              </a:p>
              <a:p>
                <a:pPr marL="0" indent="0">
                  <a:buNone/>
                </a:pPr>
                <a:r>
                  <a:rPr lang="ru-RU" altLang="ru-RU" sz="3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  <a:cs typeface="Times New Roman" panose="02020603050405020304" pitchFamily="18" charset="0"/>
                  </a:rPr>
                  <a:t/>
                </a:r>
                <a:br>
                  <a:rPr lang="ru-RU" altLang="ru-RU" sz="3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j-lt"/>
                    <a:cs typeface="Times New Roman" panose="02020603050405020304" pitchFamily="18" charset="0"/>
                  </a:rPr>
                </a:br>
                <a:r>
                  <a:rPr lang="ru-RU" altLang="ru-RU" sz="3000" cap="none" dirty="0" smtClean="0">
                    <a:latin typeface="+mj-lt"/>
                    <a:cs typeface="Times New Roman" panose="02020603050405020304" pitchFamily="18" charset="0"/>
                  </a:rPr>
                  <a:t>Обычно дроби приводят к наименьшему общему знаменателю. Он равен наименьшему общему кратному знаменателей данных дробей.</a:t>
                </a:r>
                <a:r>
                  <a:rPr lang="ru-RU" altLang="ru-RU" sz="3000" cap="none" dirty="0" smtClean="0">
                    <a:latin typeface="+mj-lt"/>
                  </a:rPr>
                  <a:t> </a:t>
                </a:r>
                <a:endParaRPr lang="ru-RU" sz="3000" cap="none" dirty="0">
                  <a:latin typeface="+mj-lt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741405" y="2169384"/>
                <a:ext cx="10536822" cy="4392054"/>
              </a:xfrm>
              <a:blipFill>
                <a:blip r:embed="rId2"/>
                <a:stretch>
                  <a:fillRect l="-1389" r="-926" b="-152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07539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ru-RU" i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Пример 2</a:t>
                </a:r>
                <a:r>
                  <a:rPr lang="ru-RU" i="1" dirty="0" smtClean="0"/>
                  <a:t>. </a:t>
                </a:r>
                <a:r>
                  <a:rPr lang="ru-RU" dirty="0" smtClean="0"/>
                  <a:t>Приведем к наименьшему общему знаменателю дроби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cap="none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1" cap="none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b="0" i="1" cap="none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dirty="0"/>
                  <a:t> </a:t>
                </a:r>
                <a:r>
                  <a:rPr lang="ru-RU" dirty="0" smtClean="0"/>
                  <a:t>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cap="none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0" i="1" cap="none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ru-RU" b="0" i="1" cap="none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dirty="0" smtClean="0"/>
                  <a:t> .</a:t>
                </a:r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647" r="-152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914400" y="2095243"/>
                <a:ext cx="10363826" cy="4490908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>
                  <a:buNone/>
                </a:pPr>
                <a:r>
                  <a:rPr lang="ru-RU" sz="2400" dirty="0" smtClean="0"/>
                  <a:t>Решение: </a:t>
                </a:r>
              </a:p>
              <a:p>
                <a:pPr marL="0" indent="0">
                  <a:buNone/>
                </a:pPr>
                <a:r>
                  <a:rPr lang="ru-RU" sz="2400" dirty="0" smtClean="0"/>
                  <a:t>Наименьшим общим кратным чисел 4 и 6 является число 12.</a:t>
                </a:r>
              </a:p>
              <a:p>
                <a:pPr marL="0" indent="0" algn="ctr">
                  <a:buNone/>
                </a:pPr>
                <a:r>
                  <a:rPr lang="ru-RU" sz="2400" dirty="0" smtClean="0"/>
                  <a:t>НОК(4,6)=12</a:t>
                </a:r>
              </a:p>
              <a:p>
                <a:pPr marL="0" indent="0">
                  <a:buNone/>
                </a:pPr>
                <a:r>
                  <a:rPr lang="ru-RU" sz="2400" dirty="0" smtClean="0"/>
                  <a:t>Найдём дополнительный множитель первой дроби  12:4=3</a:t>
                </a:r>
              </a:p>
              <a:p>
                <a:pPr marL="0" indent="0">
                  <a:buNone/>
                </a:pPr>
                <a:r>
                  <a:rPr lang="ru-RU" sz="2400" dirty="0" smtClean="0"/>
                  <a:t>Умножим 3 на числитель и знаменатель исходной дроби:</a:t>
                </a:r>
                <a:endParaRPr lang="ru-RU" sz="2400" i="1" cap="none" dirty="0" smtClean="0"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sz="2400" i="1" cap="none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b="0" i="1" cap="none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2400" b="0" i="1" cap="none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2400" dirty="0" smtClean="0"/>
                  <a:t>*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 cap="none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i="1" cap="none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2400" b="0" i="1" cap="none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2400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 cap="none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b="0" i="1" cap="none" smtClean="0"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ru-RU" sz="2400" b="0" i="1" cap="none" smtClean="0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</m:oMath>
                </a14:m>
                <a:endParaRPr lang="ru-RU" sz="2400" dirty="0" smtClean="0"/>
              </a:p>
              <a:p>
                <a:pPr marL="0" indent="0">
                  <a:buNone/>
                </a:pPr>
                <a:r>
                  <a:rPr lang="ru-RU" sz="2400" dirty="0" smtClean="0"/>
                  <a:t>Найдем дополнительный множитель второй дроби 12:6=2</a:t>
                </a:r>
              </a:p>
              <a:p>
                <a:pPr marL="0" indent="0">
                  <a:buNone/>
                </a:pPr>
                <a:r>
                  <a:rPr lang="ru-RU" sz="2400" dirty="0" smtClean="0"/>
                  <a:t>Умножим 2 на числитель и знаменатель исходной дроби: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sz="2400" i="1" cap="none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b="0" i="1" cap="none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2400" b="0" i="1" cap="none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sz="2400" dirty="0"/>
                  <a:t>*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 cap="none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b="0" i="1" cap="none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2400" b="0" i="1" cap="none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2400" dirty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 cap="none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b="0" i="1" cap="none" smtClean="0">
                            <a:latin typeface="Cambria Math" panose="02040503050406030204" pitchFamily="18" charset="0"/>
                          </a:rPr>
                          <m:t>10</m:t>
                        </m:r>
                      </m:num>
                      <m:den>
                        <m:r>
                          <a:rPr lang="ru-RU" sz="2400" i="1" cap="none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</m:oMath>
                </a14:m>
                <a:endParaRPr lang="ru-RU" sz="2400" b="1" dirty="0" smtClean="0"/>
              </a:p>
              <a:p>
                <a:pPr marL="0" indent="0">
                  <a:buNone/>
                </a:pPr>
                <a:endParaRPr lang="ru-RU" sz="2400" dirty="0"/>
              </a:p>
            </p:txBody>
          </p:sp>
        </mc:Choice>
        <mc:Fallback xmlns="">
          <p:sp>
            <p:nvSpPr>
              <p:cNvPr id="4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914400" y="2095243"/>
                <a:ext cx="10363826" cy="4490908"/>
              </a:xfrm>
              <a:blipFill>
                <a:blip r:embed="rId3"/>
                <a:stretch>
                  <a:fillRect l="-765" t="-95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88177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3138" y="2892160"/>
            <a:ext cx="10364451" cy="1596177"/>
          </a:xfrm>
        </p:spPr>
        <p:txBody>
          <a:bodyPr>
            <a:noAutofit/>
          </a:bodyPr>
          <a:lstStyle/>
          <a:p>
            <a:r>
              <a:rPr lang="ru-RU" alt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Чтобы привести дроби к наименьшему общему знаменателю, надо:</a:t>
            </a:r>
            <a:r>
              <a:rPr lang="ru-RU" alt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 </a:t>
            </a:r>
            <a:r>
              <a:rPr lang="ru-RU" altLang="ru-RU" sz="3200" dirty="0" smtClean="0">
                <a:latin typeface="+mn-lt"/>
                <a:cs typeface="Times New Roman" panose="02020603050405020304" pitchFamily="18" charset="0"/>
              </a:rPr>
              <a:t/>
            </a:r>
            <a:br>
              <a:rPr lang="ru-RU" altLang="ru-RU" sz="3200" dirty="0" smtClean="0">
                <a:latin typeface="+mn-lt"/>
                <a:cs typeface="Times New Roman" panose="02020603050405020304" pitchFamily="18" charset="0"/>
              </a:rPr>
            </a:br>
            <a:r>
              <a:rPr lang="ru-RU" altLang="ru-RU" sz="3200" i="1" dirty="0" smtClean="0">
                <a:latin typeface="+mn-lt"/>
                <a:cs typeface="Times New Roman" panose="02020603050405020304" pitchFamily="18" charset="0"/>
              </a:rPr>
              <a:t/>
            </a:r>
            <a:br>
              <a:rPr lang="ru-RU" altLang="ru-RU" sz="3200" i="1" dirty="0" smtClean="0">
                <a:latin typeface="+mn-lt"/>
                <a:cs typeface="Times New Roman" panose="02020603050405020304" pitchFamily="18" charset="0"/>
              </a:rPr>
            </a:br>
            <a:r>
              <a:rPr lang="ru-RU" altLang="ru-RU" sz="3200" cap="none" dirty="0" smtClean="0">
                <a:solidFill>
                  <a:schemeClr val="tx2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1) найти наименьшее общее кратное знаменателей этих дробей, оно и будет их наименьшим общим знаменателем; </a:t>
            </a:r>
            <a:br>
              <a:rPr lang="ru-RU" altLang="ru-RU" sz="3200" cap="none" dirty="0" smtClean="0">
                <a:solidFill>
                  <a:schemeClr val="tx2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altLang="ru-RU" sz="3200" cap="none" dirty="0" smtClean="0">
                <a:solidFill>
                  <a:schemeClr val="tx2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/>
            </a:r>
            <a:br>
              <a:rPr lang="ru-RU" altLang="ru-RU" sz="3200" cap="none" dirty="0" smtClean="0">
                <a:solidFill>
                  <a:schemeClr val="tx2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altLang="ru-RU" sz="3200" cap="none" dirty="0" smtClean="0">
                <a:solidFill>
                  <a:schemeClr val="tx2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2) разделить наименьший общий знаменатель на знаменатели данных дробей, т. Е. Найти для каждой дроби дополнительный множитель; </a:t>
            </a:r>
            <a:br>
              <a:rPr lang="ru-RU" altLang="ru-RU" sz="3200" cap="none" dirty="0" smtClean="0">
                <a:solidFill>
                  <a:schemeClr val="tx2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altLang="ru-RU" sz="3200" cap="none" dirty="0" smtClean="0">
                <a:solidFill>
                  <a:schemeClr val="tx2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/>
            </a:r>
            <a:br>
              <a:rPr lang="ru-RU" altLang="ru-RU" sz="3200" cap="none" dirty="0" smtClean="0">
                <a:solidFill>
                  <a:schemeClr val="tx2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altLang="ru-RU" sz="3200" cap="none" dirty="0" smtClean="0">
                <a:solidFill>
                  <a:schemeClr val="tx2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3) умножить числитель и знаменатель каждой дроби на ее дополнительный множитель.</a:t>
            </a:r>
            <a:r>
              <a:rPr lang="ru-RU" altLang="ru-RU" sz="3200" cap="none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ru-RU" altLang="ru-RU" sz="3200" dirty="0">
                <a:solidFill>
                  <a:srgbClr val="FF0000"/>
                </a:solidFill>
                <a:latin typeface="+mn-lt"/>
              </a:rPr>
              <a:t/>
            </a:r>
            <a:br>
              <a:rPr lang="ru-RU" altLang="ru-RU" sz="3200" dirty="0">
                <a:solidFill>
                  <a:srgbClr val="FF0000"/>
                </a:solidFill>
                <a:latin typeface="+mn-lt"/>
              </a:rPr>
            </a:br>
            <a:endParaRPr lang="ru-RU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967136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7213" y="161317"/>
            <a:ext cx="10364451" cy="1596177"/>
          </a:xfrm>
        </p:spPr>
        <p:txBody>
          <a:bodyPr/>
          <a:lstStyle/>
          <a:p>
            <a:r>
              <a:rPr lang="ru-RU" b="1" i="1" dirty="0" smtClean="0"/>
              <a:t>Решение задач</a:t>
            </a:r>
            <a:endParaRPr lang="ru-RU" b="1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976184" y="1322173"/>
                <a:ext cx="10301416" cy="5782961"/>
              </a:xfrm>
            </p:spPr>
            <p:txBody>
              <a:bodyPr>
                <a:normAutofit fontScale="55000" lnSpcReduction="20000"/>
              </a:bodyPr>
              <a:lstStyle/>
              <a:p>
                <a:pPr marL="0" indent="0">
                  <a:buNone/>
                </a:pPr>
                <a:r>
                  <a:rPr lang="ru-RU" sz="4000" b="1" dirty="0" smtClean="0">
                    <a:solidFill>
                      <a:schemeClr val="tx2">
                        <a:lumMod val="50000"/>
                      </a:schemeClr>
                    </a:solidFill>
                  </a:rPr>
                  <a:t>№ 807. </a:t>
                </a:r>
                <a:r>
                  <a:rPr lang="ru-RU" sz="4000" b="1" cap="none" dirty="0" smtClean="0">
                    <a:solidFill>
                      <a:schemeClr val="tx2">
                        <a:lumMod val="50000"/>
                      </a:schemeClr>
                    </a:solidFill>
                  </a:rPr>
                  <a:t>Найдите несколько общих знаменателей дробей. Назовите их наименьший общий знаменатель.</a:t>
                </a:r>
              </a:p>
              <a:p>
                <a:pPr marL="0" indent="0">
                  <a:buNone/>
                </a:pPr>
                <a:r>
                  <a:rPr lang="ru-RU" sz="4400" cap="none" dirty="0" smtClean="0">
                    <a:solidFill>
                      <a:schemeClr val="tx2">
                        <a:lumMod val="50000"/>
                      </a:schemeClr>
                    </a:solidFill>
                  </a:rPr>
                  <a:t>а)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400" i="1" cap="none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400" b="0" i="1" cap="none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4400" b="0" i="1" cap="none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altLang="ru-RU" sz="4400" cap="none" dirty="0" smtClean="0">
                    <a:solidFill>
                      <a:schemeClr val="tx2">
                        <a:lumMod val="50000"/>
                      </a:schemeClr>
                    </a:solidFill>
                  </a:rPr>
                  <a:t> 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400" i="1" cap="none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400" b="0" i="1" cap="none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4400" b="0" i="1" cap="none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altLang="ru-RU" sz="4400" cap="none" dirty="0" smtClean="0">
                    <a:solidFill>
                      <a:schemeClr val="tx2">
                        <a:lumMod val="50000"/>
                      </a:schemeClr>
                    </a:solidFill>
                  </a:rPr>
                  <a:t>  ;    б</a:t>
                </a:r>
                <a:r>
                  <a:rPr lang="ru-RU" altLang="ru-RU" sz="4400" cap="none" dirty="0">
                    <a:solidFill>
                      <a:schemeClr val="tx2">
                        <a:lumMod val="50000"/>
                      </a:schemeClr>
                    </a:solidFill>
                  </a:rPr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400" i="1" cap="none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400" i="1" cap="none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4400" i="1" cap="none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4400" cap="none" dirty="0">
                    <a:solidFill>
                      <a:schemeClr val="tx2">
                        <a:lumMod val="50000"/>
                      </a:schemeClr>
                    </a:solidFill>
                  </a:rPr>
                  <a:t> 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400" i="1" cap="none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400" i="1" cap="none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4400" i="1" cap="none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altLang="ru-RU" sz="4400" cap="none" dirty="0" smtClean="0">
                    <a:solidFill>
                      <a:schemeClr val="tx2">
                        <a:lumMod val="50000"/>
                      </a:schemeClr>
                    </a:solidFill>
                  </a:rPr>
                  <a:t>.</a:t>
                </a:r>
              </a:p>
              <a:p>
                <a:pPr marL="0" indent="0">
                  <a:buNone/>
                </a:pPr>
                <a:endParaRPr lang="ru-RU" altLang="ru-RU" sz="4000" dirty="0">
                  <a:solidFill>
                    <a:schemeClr val="tx2">
                      <a:lumMod val="50000"/>
                    </a:schemeClr>
                  </a:solidFill>
                </a:endParaRPr>
              </a:p>
              <a:p>
                <a:pPr marL="0" indent="0">
                  <a:buNone/>
                </a:pPr>
                <a:r>
                  <a:rPr lang="ru-RU" altLang="ru-RU" sz="4000" b="1" dirty="0" smtClean="0">
                    <a:solidFill>
                      <a:schemeClr val="tx2">
                        <a:lumMod val="50000"/>
                      </a:schemeClr>
                    </a:solidFill>
                  </a:rPr>
                  <a:t>№ 808. </a:t>
                </a:r>
                <a:r>
                  <a:rPr lang="ru-RU" altLang="ru-RU" sz="4000" b="1" cap="none" dirty="0" smtClean="0">
                    <a:solidFill>
                      <a:schemeClr val="tx2">
                        <a:lumMod val="50000"/>
                      </a:schemeClr>
                    </a:solidFill>
                  </a:rPr>
                  <a:t>Приведите к наименьшему общему знаменателю дроби:</a:t>
                </a:r>
              </a:p>
              <a:p>
                <a:pPr marL="0" indent="0">
                  <a:buNone/>
                </a:pPr>
                <a:r>
                  <a:rPr lang="ru-RU" altLang="ru-RU" sz="4400" cap="none" dirty="0" smtClean="0">
                    <a:solidFill>
                      <a:schemeClr val="tx2">
                        <a:lumMod val="50000"/>
                      </a:schemeClr>
                    </a:solidFill>
                  </a:rPr>
                  <a:t>а)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400" i="1" cap="none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400" b="0" i="1" cap="none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4400" b="0" i="1" cap="none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altLang="ru-RU" sz="4400" cap="none" dirty="0" smtClean="0">
                    <a:solidFill>
                      <a:schemeClr val="tx2">
                        <a:lumMod val="50000"/>
                      </a:schemeClr>
                    </a:solidFill>
                  </a:rPr>
                  <a:t> 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400" i="1" cap="none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400" i="1" cap="none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4400" i="1" cap="none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altLang="ru-RU" sz="4400" cap="none" dirty="0" smtClean="0">
                    <a:solidFill>
                      <a:schemeClr val="tx2">
                        <a:lumMod val="50000"/>
                      </a:schemeClr>
                    </a:solidFill>
                  </a:rPr>
                  <a:t> ;    б)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400" i="1" cap="none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400" b="0" i="1" cap="none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4400" b="0" i="1" cap="none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altLang="ru-RU" sz="4400" cap="none" dirty="0" smtClean="0">
                    <a:solidFill>
                      <a:schemeClr val="tx2">
                        <a:lumMod val="50000"/>
                      </a:schemeClr>
                    </a:solidFill>
                  </a:rPr>
                  <a:t> 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400" i="1" cap="none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400" b="0" i="1" cap="none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ru-RU" sz="4400" b="0" i="1" cap="none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ru-RU" sz="4400" b="0" i="0" cap="none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ru-RU" altLang="ru-RU" sz="4400" cap="none" dirty="0" smtClean="0">
                  <a:solidFill>
                    <a:schemeClr val="tx2">
                      <a:lumMod val="50000"/>
                    </a:schemeClr>
                  </a:solidFill>
                </a:endParaRPr>
              </a:p>
              <a:p>
                <a:pPr marL="0" indent="0">
                  <a:buNone/>
                </a:pPr>
                <a:endParaRPr lang="ru-RU" altLang="ru-RU" sz="4000" cap="none" dirty="0" smtClean="0">
                  <a:solidFill>
                    <a:schemeClr val="tx2">
                      <a:lumMod val="50000"/>
                    </a:schemeClr>
                  </a:solidFill>
                </a:endParaRPr>
              </a:p>
              <a:p>
                <a:pPr marL="0" indent="0">
                  <a:buNone/>
                </a:pPr>
                <a:r>
                  <a:rPr lang="ru-RU" altLang="ru-RU" sz="4000" b="1" dirty="0">
                    <a:solidFill>
                      <a:schemeClr val="tx2">
                        <a:lumMod val="50000"/>
                      </a:schemeClr>
                    </a:solidFill>
                  </a:rPr>
                  <a:t>№ </a:t>
                </a:r>
                <a:r>
                  <a:rPr lang="ru-RU" altLang="ru-RU" sz="4000" b="1" dirty="0" smtClean="0">
                    <a:solidFill>
                      <a:schemeClr val="tx2">
                        <a:lumMod val="50000"/>
                      </a:schemeClr>
                    </a:solidFill>
                  </a:rPr>
                  <a:t>809. </a:t>
                </a:r>
                <a:r>
                  <a:rPr lang="ru-RU" altLang="ru-RU" sz="4000" b="1" cap="none" dirty="0">
                    <a:solidFill>
                      <a:schemeClr val="tx2">
                        <a:lumMod val="50000"/>
                      </a:schemeClr>
                    </a:solidFill>
                  </a:rPr>
                  <a:t>Приведите к наименьшему общему знаменателю дроби</a:t>
                </a:r>
                <a:r>
                  <a:rPr lang="ru-RU" altLang="ru-RU" sz="4000" b="1" cap="none" dirty="0" smtClean="0">
                    <a:solidFill>
                      <a:schemeClr val="tx2">
                        <a:lumMod val="50000"/>
                      </a:schemeClr>
                    </a:solidFill>
                  </a:rPr>
                  <a:t>:</a:t>
                </a:r>
              </a:p>
              <a:p>
                <a:pPr marL="0" indent="0">
                  <a:buNone/>
                </a:pPr>
                <a:r>
                  <a:rPr lang="ru-RU" altLang="ru-RU" sz="4400" cap="none" dirty="0">
                    <a:solidFill>
                      <a:schemeClr val="tx2">
                        <a:lumMod val="50000"/>
                      </a:schemeClr>
                    </a:solidFill>
                  </a:rPr>
                  <a:t>а)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400" i="1" cap="none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400" i="1" cap="none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4400" b="0" i="1" cap="none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altLang="ru-RU" sz="4400" cap="none" dirty="0">
                    <a:solidFill>
                      <a:schemeClr val="tx2">
                        <a:lumMod val="50000"/>
                      </a:schemeClr>
                    </a:solidFill>
                  </a:rPr>
                  <a:t> 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400" i="1" cap="none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400" b="0" i="1" cap="none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4400" b="0" i="1" cap="none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altLang="ru-RU" sz="4400" cap="none" dirty="0">
                    <a:solidFill>
                      <a:schemeClr val="tx2">
                        <a:lumMod val="50000"/>
                      </a:schemeClr>
                    </a:solidFill>
                  </a:rPr>
                  <a:t> ;    </a:t>
                </a:r>
                <a:r>
                  <a:rPr lang="ru-RU" altLang="ru-RU" sz="4400" cap="none" dirty="0" smtClean="0">
                    <a:solidFill>
                      <a:schemeClr val="tx2">
                        <a:lumMod val="50000"/>
                      </a:schemeClr>
                    </a:solidFill>
                  </a:rPr>
                  <a:t>д)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400" i="1" cap="none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400" b="0" i="1" cap="none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4400" b="0" i="1" cap="none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altLang="ru-RU" sz="4400" cap="none" dirty="0">
                    <a:solidFill>
                      <a:schemeClr val="tx2">
                        <a:lumMod val="50000"/>
                      </a:schemeClr>
                    </a:solidFill>
                  </a:rPr>
                  <a:t> 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400" i="1" cap="none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400" b="0" i="1" cap="none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4400" b="0" i="1" cap="none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ru-RU" sz="4400" b="0" i="0" cap="none" smtClean="0">
                        <a:latin typeface="Cambria Math" panose="02040503050406030204" pitchFamily="18" charset="0"/>
                      </a:rPr>
                      <m:t> ;</m:t>
                    </m:r>
                    <m:r>
                      <m:rPr>
                        <m:nor/>
                      </m:rPr>
                      <a:rPr lang="ru-RU" sz="4400" b="0" i="0" cap="none" smtClean="0">
                        <a:latin typeface="Cambria Math" panose="02040503050406030204" pitchFamily="18" charset="0"/>
                      </a:rPr>
                      <m:t>   е</m:t>
                    </m:r>
                    <m:r>
                      <m:rPr>
                        <m:nor/>
                      </m:rPr>
                      <a:rPr lang="ru-RU" altLang="ru-RU" sz="4400" cap="none" dirty="0">
                        <a:solidFill>
                          <a:schemeClr val="tx2">
                            <a:lumMod val="50000"/>
                          </a:schemeClr>
                        </a:solidFill>
                      </a:rPr>
                      <m:t>) </m:t>
                    </m:r>
                    <m:f>
                      <m:fPr>
                        <m:ctrlPr>
                          <a:rPr lang="ru-RU" sz="4400" i="1" cap="none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400" b="0" i="1" cap="none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4400" b="0" i="1" cap="none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m:rPr>
                        <m:nor/>
                      </m:rPr>
                      <a:rPr lang="ru-RU" altLang="ru-RU" sz="4400" cap="none" dirty="0">
                        <a:solidFill>
                          <a:schemeClr val="tx2">
                            <a:lumMod val="50000"/>
                          </a:schemeClr>
                        </a:solidFill>
                      </a:rPr>
                      <m:t> и </m:t>
                    </m:r>
                    <m:f>
                      <m:fPr>
                        <m:ctrlPr>
                          <a:rPr lang="ru-RU" sz="4400" i="1" cap="none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400" b="0" i="1" cap="none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ru-RU" sz="4400" b="0" i="1" cap="none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m:rPr>
                        <m:nor/>
                      </m:rPr>
                      <a:rPr lang="ru-RU" sz="4400" b="0" i="0" cap="none" smtClean="0">
                        <a:latin typeface="Cambria Math" panose="02040503050406030204" pitchFamily="18" charset="0"/>
                      </a:rPr>
                      <m:t>.</m:t>
                    </m:r>
                    <m:r>
                      <m:rPr>
                        <m:nor/>
                      </m:rPr>
                      <a:rPr lang="ru-RU" altLang="ru-RU" sz="4400" cap="none" dirty="0">
                        <a:solidFill>
                          <a:schemeClr val="tx2">
                            <a:lumMod val="50000"/>
                          </a:schemeClr>
                        </a:solidFill>
                      </a:rPr>
                      <m:t>   </m:t>
                    </m:r>
                  </m:oMath>
                </a14:m>
                <a:endParaRPr lang="ru-RU" altLang="ru-RU" sz="4400" cap="none" dirty="0">
                  <a:solidFill>
                    <a:schemeClr val="tx2">
                      <a:lumMod val="50000"/>
                    </a:schemeClr>
                  </a:solidFill>
                </a:endParaRPr>
              </a:p>
              <a:p>
                <a:pPr marL="0" indent="0">
                  <a:buNone/>
                </a:pPr>
                <a:endParaRPr lang="ru-RU" altLang="ru-RU" sz="2400" b="1" cap="none" dirty="0">
                  <a:solidFill>
                    <a:schemeClr val="tx2">
                      <a:lumMod val="50000"/>
                    </a:schemeClr>
                  </a:solidFill>
                </a:endParaRPr>
              </a:p>
              <a:p>
                <a:pPr marL="0" indent="0">
                  <a:buNone/>
                </a:pPr>
                <a:endParaRPr lang="ru-RU" altLang="ru-RU" sz="2400" cap="none" dirty="0" smtClean="0">
                  <a:solidFill>
                    <a:schemeClr val="tx2">
                      <a:lumMod val="50000"/>
                    </a:schemeClr>
                  </a:solidFill>
                </a:endParaRPr>
              </a:p>
              <a:p>
                <a:pPr marL="0" indent="0">
                  <a:buNone/>
                </a:pPr>
                <a:r>
                  <a:rPr lang="ru-RU" altLang="ru-RU" sz="2400" dirty="0">
                    <a:solidFill>
                      <a:srgbClr val="FF0000"/>
                    </a:solidFill>
                  </a:rPr>
                  <a:t/>
                </a:r>
                <a:br>
                  <a:rPr lang="ru-RU" altLang="ru-RU" sz="2400" dirty="0">
                    <a:solidFill>
                      <a:srgbClr val="FF0000"/>
                    </a:solidFill>
                  </a:rPr>
                </a:br>
                <a:endParaRPr lang="ru-RU" sz="2400" cap="none" dirty="0" smtClean="0"/>
              </a:p>
              <a:p>
                <a:endParaRPr lang="ru-RU" cap="none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976184" y="1322173"/>
                <a:ext cx="10301416" cy="5782961"/>
              </a:xfrm>
              <a:blipFill>
                <a:blip r:embed="rId2"/>
                <a:stretch>
                  <a:fillRect l="-888" t="-84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47780382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136</TotalTime>
  <Words>813</Words>
  <Application>Microsoft Office PowerPoint</Application>
  <PresentationFormat>Широкоэкранный</PresentationFormat>
  <Paragraphs>60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Cambria Math</vt:lpstr>
      <vt:lpstr>Times New Roman</vt:lpstr>
      <vt:lpstr>Tw Cen MT</vt:lpstr>
      <vt:lpstr>Капля</vt:lpstr>
      <vt:lpstr>Приведение дробей к общему знаменателю</vt:lpstr>
      <vt:lpstr>Основное свойство дроби</vt:lpstr>
      <vt:lpstr>Презентация PowerPoint</vt:lpstr>
      <vt:lpstr>Число, на которое надо умножить знаменатель дроби, чтобы получить новый знаменатель, называют дополнительным множителем.</vt:lpstr>
      <vt:lpstr>Пример 1. Приведите дробь 3/7 к знаменателю 35</vt:lpstr>
      <vt:lpstr>Любые две дроби можно привести к одному и тому же знаменателю, или иначе к общему знаменателю. </vt:lpstr>
      <vt:lpstr>Пример 2. Приведем к наименьшему общему знаменателю дроби 3/4 и 5/6 .</vt:lpstr>
      <vt:lpstr>Чтобы привести дроби к наименьшему общему знаменателю, надо:   1) найти наименьшее общее кратное знаменателей этих дробей, оно и будет их наименьшим общим знаменателем;   2) разделить наименьший общий знаменатель на знаменатели данных дробей, т. Е. Найти для каждой дроби дополнительный множитель;   3) умножить числитель и знаменатель каждой дроби на ее дополнительный множитель.  </vt:lpstr>
      <vt:lpstr>Решение задач</vt:lpstr>
      <vt:lpstr>Презентация PowerPoint</vt:lpstr>
      <vt:lpstr>Ответьте на вопросы:</vt:lpstr>
      <vt:lpstr>Домашнее задание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Приведение дробей к общему знаменателю</dc:title>
  <dc:creator>User</dc:creator>
  <cp:lastModifiedBy>1</cp:lastModifiedBy>
  <cp:revision>10</cp:revision>
  <dcterms:created xsi:type="dcterms:W3CDTF">2017-11-21T17:01:24Z</dcterms:created>
  <dcterms:modified xsi:type="dcterms:W3CDTF">2020-12-06T14:34:00Z</dcterms:modified>
</cp:coreProperties>
</file>