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415" r:id="rId3"/>
    <p:sldId id="414" r:id="rId4"/>
    <p:sldId id="416" r:id="rId5"/>
    <p:sldId id="418" r:id="rId6"/>
    <p:sldId id="422" r:id="rId7"/>
    <p:sldId id="345" r:id="rId8"/>
    <p:sldId id="340" r:id="rId9"/>
    <p:sldId id="338" r:id="rId10"/>
    <p:sldId id="424" r:id="rId11"/>
    <p:sldId id="437" r:id="rId12"/>
    <p:sldId id="343" r:id="rId13"/>
    <p:sldId id="346" r:id="rId14"/>
    <p:sldId id="359" r:id="rId15"/>
    <p:sldId id="421" r:id="rId16"/>
    <p:sldId id="426" r:id="rId17"/>
    <p:sldId id="434" r:id="rId18"/>
    <p:sldId id="435" r:id="rId19"/>
    <p:sldId id="436" r:id="rId20"/>
    <p:sldId id="350" r:id="rId21"/>
    <p:sldId id="425" r:id="rId22"/>
    <p:sldId id="427" r:id="rId23"/>
    <p:sldId id="428" r:id="rId24"/>
    <p:sldId id="429" r:id="rId25"/>
    <p:sldId id="430" r:id="rId26"/>
    <p:sldId id="433" r:id="rId27"/>
    <p:sldId id="408" r:id="rId28"/>
    <p:sldId id="376" r:id="rId29"/>
    <p:sldId id="388" r:id="rId30"/>
    <p:sldId id="383" r:id="rId31"/>
    <p:sldId id="384" r:id="rId32"/>
    <p:sldId id="377" r:id="rId33"/>
    <p:sldId id="363" r:id="rId34"/>
    <p:sldId id="372" r:id="rId35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5339E88-92CC-4196-B45C-77EC110C4E1A}">
          <p14:sldIdLst>
            <p14:sldId id="256"/>
            <p14:sldId id="415"/>
            <p14:sldId id="414"/>
            <p14:sldId id="416"/>
            <p14:sldId id="418"/>
            <p14:sldId id="422"/>
            <p14:sldId id="345"/>
            <p14:sldId id="340"/>
            <p14:sldId id="338"/>
            <p14:sldId id="424"/>
            <p14:sldId id="437"/>
            <p14:sldId id="343"/>
            <p14:sldId id="346"/>
            <p14:sldId id="359"/>
            <p14:sldId id="421"/>
            <p14:sldId id="426"/>
            <p14:sldId id="434"/>
            <p14:sldId id="435"/>
            <p14:sldId id="436"/>
            <p14:sldId id="350"/>
            <p14:sldId id="425"/>
            <p14:sldId id="427"/>
            <p14:sldId id="428"/>
            <p14:sldId id="429"/>
            <p14:sldId id="430"/>
            <p14:sldId id="433"/>
            <p14:sldId id="408"/>
            <p14:sldId id="376"/>
            <p14:sldId id="388"/>
            <p14:sldId id="383"/>
            <p14:sldId id="384"/>
            <p14:sldId id="377"/>
            <p14:sldId id="363"/>
            <p14:sldId id="3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6633"/>
    <a:srgbClr val="3333FF"/>
    <a:srgbClr val="FF0000"/>
    <a:srgbClr val="08080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9" autoAdjust="0"/>
    <p:restoredTop sz="94660"/>
  </p:normalViewPr>
  <p:slideViewPr>
    <p:cSldViewPr>
      <p:cViewPr varScale="1">
        <p:scale>
          <a:sx n="84" d="100"/>
          <a:sy n="84" d="100"/>
        </p:scale>
        <p:origin x="15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465DB-DC11-4DCA-B9C4-8E373ED42D5A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DAB9F-50EB-4A6A-94E2-E41CB5338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7898E-4492-4847-AA89-5A0D91F8DEA8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C8FAE-2B1B-4D8B-9E35-7E82BFC297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87B75C-D77C-4EE1-8D9C-38803EE5A83E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3DBD8-FE1D-4F65-9C6C-EA6EDFD7E4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C799D-E6B0-4014-860E-EDD27A6C25DB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8712B-8FD2-4FB1-BCDA-42F61F6469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B6FD41-CCFA-4178-A2C2-6160E5427CF7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0E236-59A0-44FB-B732-6BFD55AF1A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3D69F-106D-4AD2-91BB-476B206FC8EE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3062A-FA40-4EE9-9C7F-54F9B83137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A3B5AE-897C-4BAE-BB18-AB45EF53D642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E98F9-98EB-4518-BD68-240E3A6420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6CFDCD-D74D-4745-BF1F-F79A1ED3626A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73838-C711-4D3E-982D-628667EEFB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A49835-4FE0-4591-8CA6-AC6F3B8E3B61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56303-1DA2-469C-947C-61D6B2EF4B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14EBD5-37EA-4D2F-B983-7A8E7A177791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D6057-87F1-40A6-B3AF-0EFF457AF6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704EE-6E01-4E51-9F37-177CED5FD64D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561B-D5DA-4906-BB0F-1AA119515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DC8F553-A86F-4095-A8B8-7BB09154D112}" type="datetimeFigureOut">
              <a:rPr lang="ru-RU"/>
              <a:pPr/>
              <a:t>06.12.2020</a:t>
            </a:fld>
            <a:endParaRPr lang="ru-RU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A78AC3-3804-47CA-AB02-4823426C350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6288" y="0"/>
            <a:ext cx="9144000" cy="6858000"/>
          </a:xfrm>
          <a:prstGeom prst="rect">
            <a:avLst/>
          </a:prstGeom>
          <a:noFill/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494" y="3241043"/>
            <a:ext cx="3294128" cy="272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55576" y="550302"/>
            <a:ext cx="777686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2212194" algn="ctr" rotWithShape="0">
              <a:srgbClr val="800000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CyrillicOld" pitchFamily="2" charset="0"/>
              </a:rPr>
              <a:t>ХЛЕБ -</a:t>
            </a:r>
            <a:endParaRPr lang="ru-RU" sz="7200" b="1" dirty="0">
              <a:solidFill>
                <a:srgbClr val="FF0000"/>
              </a:solidFill>
              <a:latin typeface="CyrillicOld" pitchFamily="2" charset="0"/>
            </a:endParaRP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CyrillicOld" pitchFamily="2" charset="0"/>
              </a:rPr>
              <a:t>ВСЕМУ ГОЛОВА</a:t>
            </a:r>
            <a:endParaRPr lang="ru-RU" sz="7200" b="1" dirty="0">
              <a:solidFill>
                <a:srgbClr val="FF0000"/>
              </a:solidFill>
              <a:latin typeface="CyrillicOld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23404" y="3573016"/>
            <a:ext cx="3825588" cy="205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проекта: воспитатели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группы №10»Яблонька»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Хуснудинова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Викторовна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Юрьевна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00200"/>
            <a:ext cx="2232248" cy="4525963"/>
          </a:xfrm>
        </p:spPr>
      </p:pic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6632"/>
            <a:ext cx="9144000" cy="68545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262090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Picture 2" descr="https://sun9-58.userapi.com/HaMoHxHyAnFOi7RCa0vna-MioWg0FQOmHaeUgQ/5oKMq9BokHI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" t="42740" r="-731" b="14665"/>
          <a:stretch/>
        </p:blipFill>
        <p:spPr bwMode="auto">
          <a:xfrm>
            <a:off x="4860032" y="3065793"/>
            <a:ext cx="3651854" cy="225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05672" y="2132856"/>
            <a:ext cx="3178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Проращивание ржи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1953204"/>
            <a:ext cx="300379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22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332" y="260648"/>
            <a:ext cx="8793917" cy="6192689"/>
          </a:xfrm>
          <a:prstGeom prst="rect">
            <a:avLst/>
          </a:prstGeom>
          <a:noFill/>
        </p:spPr>
      </p:pic>
      <p:pic>
        <p:nvPicPr>
          <p:cNvPr id="5" name="Picture 2" descr="https://sun9-56.userapi.com/fC5GClNe1HDo-w0JGG2cQT0AvpDcvMn8VaL3ew/dWkeZn2QkI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142" y="2060848"/>
            <a:ext cx="2955820" cy="404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1628800"/>
            <a:ext cx="4354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60413">
              <a:tabLst>
                <a:tab pos="182563" algn="l"/>
              </a:tabLst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предметами русского быта</a:t>
            </a:r>
          </a:p>
        </p:txBody>
      </p:sp>
    </p:spTree>
    <p:extLst>
      <p:ext uri="{BB962C8B-B14F-4D97-AF65-F5344CB8AC3E}">
        <p14:creationId xmlns:p14="http://schemas.microsoft.com/office/powerpoint/2010/main" val="171545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6740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6741" name="Picture 5" descr="Mykola_Pymonenko-Zhnyv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375" y="1385768"/>
            <a:ext cx="3519825" cy="2191904"/>
          </a:xfrm>
          <a:prstGeom prst="rect">
            <a:avLst/>
          </a:prstGeom>
          <a:noFill/>
        </p:spPr>
      </p:pic>
      <p:sp>
        <p:nvSpPr>
          <p:cNvPr id="116742" name="WordArt 6"/>
          <p:cNvSpPr>
            <a:spLocks noChangeArrowheads="1" noChangeShapeType="1" noTextEdit="1"/>
          </p:cNvSpPr>
          <p:nvPr/>
        </p:nvSpPr>
        <p:spPr bwMode="auto">
          <a:xfrm>
            <a:off x="2590800" y="609600"/>
            <a:ext cx="3733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Уборка урожая</a:t>
            </a:r>
          </a:p>
        </p:txBody>
      </p:sp>
      <p:pic>
        <p:nvPicPr>
          <p:cNvPr id="7" name="Picture 7" descr="uborka-uruzhaia-rzhi"/>
          <p:cNvPicPr>
            <a:picLocks noChangeAspect="1" noChangeArrowheads="1"/>
          </p:cNvPicPr>
          <p:nvPr/>
        </p:nvPicPr>
        <p:blipFill>
          <a:blip r:embed="rId4" cstate="email">
            <a:lum bright="28000" contrast="30000"/>
          </a:blip>
          <a:srcRect/>
          <a:stretch>
            <a:fillRect/>
          </a:stretch>
        </p:blipFill>
        <p:spPr bwMode="auto">
          <a:xfrm>
            <a:off x="552810" y="3316151"/>
            <a:ext cx="4019190" cy="2810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9812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9814" name="Picture 6" descr="20091026155978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768977"/>
            <a:ext cx="2657872" cy="3546492"/>
          </a:xfrm>
          <a:prstGeom prst="rect">
            <a:avLst/>
          </a:prstGeom>
          <a:noFill/>
        </p:spPr>
      </p:pic>
      <p:sp>
        <p:nvSpPr>
          <p:cNvPr id="119815" name="WordArt 7"/>
          <p:cNvSpPr>
            <a:spLocks noChangeArrowheads="1" noChangeShapeType="1" noTextEdit="1"/>
          </p:cNvSpPr>
          <p:nvPr/>
        </p:nvSpPr>
        <p:spPr bwMode="auto">
          <a:xfrm>
            <a:off x="685800" y="609600"/>
            <a:ext cx="3276600" cy="10826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Мукомольный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 завод</a:t>
            </a:r>
          </a:p>
        </p:txBody>
      </p:sp>
      <p:pic>
        <p:nvPicPr>
          <p:cNvPr id="8" name="Picture 6" descr="168554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52198" y="2636911"/>
            <a:ext cx="2555705" cy="342118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62400" y="4581128"/>
            <a:ext cx="3417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Мельница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2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25" name="Picture 5" descr="1041234_427461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1930946"/>
            <a:ext cx="4471863" cy="2996108"/>
          </a:xfrm>
          <a:prstGeom prst="rect">
            <a:avLst/>
          </a:prstGeom>
          <a:noFill/>
        </p:spPr>
      </p:pic>
      <p:sp>
        <p:nvSpPr>
          <p:cNvPr id="133126" name="WordArt 6"/>
          <p:cNvSpPr>
            <a:spLocks noChangeArrowheads="1" noChangeShapeType="1" noTextEdit="1"/>
          </p:cNvSpPr>
          <p:nvPr/>
        </p:nvSpPr>
        <p:spPr bwMode="auto">
          <a:xfrm>
            <a:off x="2590800" y="609600"/>
            <a:ext cx="3810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Замес теста</a:t>
            </a:r>
          </a:p>
        </p:txBody>
      </p:sp>
      <p:pic>
        <p:nvPicPr>
          <p:cNvPr id="7" name="Picture 5" descr="Flour_mill_20050723_0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2870" y="2474441"/>
            <a:ext cx="2151996" cy="2777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9144000" cy="6480720"/>
          </a:xfrm>
          <a:prstGeom prst="rect">
            <a:avLst/>
          </a:prstGeom>
          <a:noFill/>
        </p:spPr>
      </p:pic>
      <p:pic>
        <p:nvPicPr>
          <p:cNvPr id="1026" name="Picture 2" descr="https://sun9-14.userapi.com/SBOM8qN2DfbDxCIuifQPPpXwmqaAyDe_6EfddA/tocZBPmAZ_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29635" y="268268"/>
            <a:ext cx="2850503" cy="38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75.userapi.com/e53LFtKNzJ9CpFMEAq4nSEnpwMXnm0jkxfQyGg/0Tj1vL6WKY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11251" y="2601717"/>
            <a:ext cx="3096344" cy="417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4008" y="1124744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дрожжевого теста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486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206" y="332656"/>
            <a:ext cx="8964148" cy="6309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980728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из теста бубликов, баранок.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un9-55.userapi.com/fY5cZrdaHIG_WxP0T0OORddZwWqbjk69q74Adg/K1PB4XRZ_q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2952329" cy="398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55" b="30001"/>
          <a:stretch/>
        </p:blipFill>
        <p:spPr>
          <a:xfrm>
            <a:off x="4355976" y="1124745"/>
            <a:ext cx="2880320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927367"/>
            <a:ext cx="1653648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62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pic>
        <p:nvPicPr>
          <p:cNvPr id="4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2352" y="1268760"/>
            <a:ext cx="8579295" cy="54006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772816"/>
            <a:ext cx="2247714" cy="29969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988840"/>
            <a:ext cx="2293051" cy="3057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893" y="1986548"/>
            <a:ext cx="2203656" cy="293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210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«Кекс, пирожное»</a:t>
            </a:r>
            <a:endParaRPr lang="ru-RU" dirty="0"/>
          </a:p>
        </p:txBody>
      </p:sp>
      <p:pic>
        <p:nvPicPr>
          <p:cNvPr id="4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600200"/>
            <a:ext cx="8640959" cy="5071293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060849"/>
            <a:ext cx="2232248" cy="29763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76838"/>
            <a:ext cx="2439428" cy="325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49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Ручной труд «Мельница, вертушка»</a:t>
            </a:r>
            <a:endParaRPr lang="ru-RU" dirty="0"/>
          </a:p>
        </p:txBody>
      </p:sp>
      <p:pic>
        <p:nvPicPr>
          <p:cNvPr id="4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600200"/>
            <a:ext cx="8496943" cy="5233311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99" t="13251" r="33201" b="30050"/>
          <a:stretch/>
        </p:blipFill>
        <p:spPr>
          <a:xfrm>
            <a:off x="899592" y="2272639"/>
            <a:ext cx="1944216" cy="38884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01" t="36350" r="6600" b="8000"/>
          <a:stretch/>
        </p:blipFill>
        <p:spPr>
          <a:xfrm>
            <a:off x="4211244" y="2272639"/>
            <a:ext cx="3673124" cy="324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397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4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112648" name="WordArt 8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4114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CyrillicOld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08721"/>
            <a:ext cx="777686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 проект: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информационно-исследовательский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2075" indent="-92075"/>
            <a:r>
              <a:rPr lang="ru-RU" sz="2800" b="1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краткосрочный.</a:t>
            </a:r>
          </a:p>
          <a:p>
            <a:r>
              <a:rPr lang="ru-RU" sz="2800" b="1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недели октября</a:t>
            </a:r>
          </a:p>
          <a:p>
            <a:r>
              <a:rPr lang="ru-RU" sz="2800" b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800" b="1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дети </a:t>
            </a:r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группы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воспитатели.</a:t>
            </a:r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03F5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03F5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03F5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03F5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03F5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887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390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3909" name="Picture 5" descr="9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3009900"/>
            <a:ext cx="3962400" cy="2971800"/>
          </a:xfrm>
          <a:prstGeom prst="rect">
            <a:avLst/>
          </a:prstGeom>
          <a:noFill/>
        </p:spPr>
      </p:pic>
      <p:pic>
        <p:nvPicPr>
          <p:cNvPr id="123910" name="Picture 6" descr="130376077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3009900"/>
            <a:ext cx="3924300" cy="2943225"/>
          </a:xfrm>
          <a:prstGeom prst="rect">
            <a:avLst/>
          </a:prstGeom>
          <a:noFill/>
        </p:spPr>
      </p:pic>
      <p:sp>
        <p:nvSpPr>
          <p:cNvPr id="123911" name="WordArt 7"/>
          <p:cNvSpPr>
            <a:spLocks noChangeArrowheads="1" noChangeShapeType="1" noTextEdit="1"/>
          </p:cNvSpPr>
          <p:nvPr/>
        </p:nvSpPr>
        <p:spPr bwMode="auto">
          <a:xfrm>
            <a:off x="1981200" y="914400"/>
            <a:ext cx="5105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Приготовление хлеба</a:t>
            </a:r>
          </a:p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на хлебозаводе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3468"/>
            <a:ext cx="9144000" cy="6854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63753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340768"/>
            <a:ext cx="734481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«Блокадный хлеб»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Говоря о цене хлеба, первое, что приходит на ум так это хлеб блокадного Ленинграда. Никогда он не стоил так дорого, как в то лихое время. В начале осени 1941 года войска гитлеровцев, сломав упорное сопротивление Советской Армии, почти вплотную подошли к трехмиллионному городу и сомкнули его в кольцо блокады, длившейся почти 900 дней. Это самая продолжительная и страшная осада города за всю историю человечества. Дорога Жизни - путь, соединяющий Ленинград с "большой землёй" по Ладожскому озеру была единственным спасением миллиона людей. </a:t>
            </a:r>
            <a:br>
              <a:rPr lang="ru-RU" dirty="0"/>
            </a:br>
            <a:r>
              <a:rPr lang="ru-RU" dirty="0"/>
              <a:t>Однако несмотря на героические усилия моряков, полностью обеспечить город на Неве продовольствием не всегда удавалось. Иногда размер дневной хлебной нормы сокращался до минимума: рабочие получали по 250 граммов, а остальные – по 125 граммов хлеба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1369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3468"/>
            <a:ext cx="9144000" cy="6854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63753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3107568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«Хлеб». (1983-1989 гг.) Авторы: Константин Мирошник и Наталья </a:t>
            </a:r>
            <a:r>
              <a:rPr lang="ru-RU" i="1" dirty="0" err="1"/>
              <a:t>Кургузова</a:t>
            </a:r>
            <a:r>
              <a:rPr lang="ru-RU" i="1" dirty="0"/>
              <a:t>-Мирошник</a:t>
            </a:r>
            <a:endParaRPr lang="ru-RU" dirty="0" smtClean="0"/>
          </a:p>
        </p:txBody>
      </p:sp>
      <p:pic>
        <p:nvPicPr>
          <p:cNvPr id="8" name="Рисунок 7" descr="«Хлеб». (1983-1989 гг.) Авторы: Константин Мирошник и Наталья Кургузова-Мирошник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29408"/>
            <a:ext cx="3096344" cy="28544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55576" y="1600200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70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0"/>
            <a:ext cx="9144000" cy="6854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63753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5084" y="2244427"/>
            <a:ext cx="4799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/>
              <a:t>Память детства». Ленинград. (2005 г.). Автор: Абрамян Виктор Ашотович.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160020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 «Память детства». Ленинград. (2005 г.). Автор: Абрамян Виктор Ашотович. 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50" y="2244427"/>
            <a:ext cx="3189734" cy="2979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«Буханка хлеба». Неизвестный художник.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073320"/>
            <a:ext cx="3117726" cy="269252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871070" y="5763740"/>
            <a:ext cx="3157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Буханка хлеба». Неизвестный художник.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597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0"/>
            <a:ext cx="9144000" cy="6854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63753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5084" y="2244427"/>
            <a:ext cx="479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3224" y="1325475"/>
            <a:ext cx="767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репродукций  из цикла «Хлеб»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581168"/>
            <a:ext cx="4762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/>
              <a:t>«Жатва». (1986 г.). Автор: Николай Пимоненко.</a:t>
            </a:r>
            <a:endParaRPr lang="ru-RU"/>
          </a:p>
        </p:txBody>
      </p:sp>
      <p:pic>
        <p:nvPicPr>
          <p:cNvPr id="12" name="Рисунок 11" descr="«Жатва». (1986 г.). Автор: Николай Пимоненко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" y="2053843"/>
            <a:ext cx="3826768" cy="3103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  «Ранним утром». (2013 г.) Автор: Жданов Владимир Юрьевич. 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157952"/>
            <a:ext cx="2725960" cy="26792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004048" y="5051722"/>
            <a:ext cx="334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Ранним утром». (2013 г.) Автор: Жданов Владимир Юрьевич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566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0"/>
            <a:ext cx="9144000" cy="6854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63753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5084" y="2244427"/>
            <a:ext cx="479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60020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581168"/>
            <a:ext cx="4762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/>
              <a:t>Еврей-пекарь».(1921 г.) Автор: Пэн Иегуда Моисеевич.</a:t>
            </a:r>
            <a:endParaRPr lang="ru-RU" dirty="0"/>
          </a:p>
        </p:txBody>
      </p:sp>
      <p:pic>
        <p:nvPicPr>
          <p:cNvPr id="13" name="Рисунок 12" descr=" «Еврей-пекарь».(1921 г.) Автор: Пэн Иегуда Моисеевич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" y="1987545"/>
            <a:ext cx="3909814" cy="34727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4362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47506"/>
            <a:ext cx="9144000" cy="68545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64099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5084" y="2244427"/>
            <a:ext cx="479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417638"/>
            <a:ext cx="74019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 «Натюрморт с хлебом»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бумаги «Мельница, вертушка»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«Бублики , баранки»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13933" y="3244334"/>
            <a:ext cx="6716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 коммуникативное развитие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735049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 ролевая игра «Булочная»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 мультфильма  «История о девочке наступивший на хлеб» Г. Х. Андерсен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818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2910" y="428604"/>
            <a:ext cx="778674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3333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Прочтите детям сказки, рассказы о хлебе </a:t>
            </a:r>
            <a:endParaRPr lang="ru-RU" sz="3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3333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142984"/>
            <a:ext cx="533344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«Колосок»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украинская народная сказка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«Лёгкий хлеб» 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белорусская народная сказка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«Корочка хлеба»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белорусская народная сказка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Лисичкин</a:t>
            </a: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хлеб»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М.Пришвин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«Хлеб»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М.Глинская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«Тёплый хлеб»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К.Паустовский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«Золотой хлеб»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Эдуард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Лабулэ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«Растите хлеб»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Абул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Мирзаев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 на ладони» 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М.Аимбетов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«Хлеб растёт» 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Э.Шим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«Мартов хлеб» 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Аян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Кросс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«Чужой хлеб»</a:t>
            </a:r>
            <a:r>
              <a:rPr lang="ru-RU" sz="1600" b="1" i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А.Куприн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«Хлебный секрет» 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А.Богдарин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«Девочка, которая наступила на хлеб»    </a:t>
            </a:r>
            <a:r>
              <a:rPr lang="ru-RU" sz="1600" b="1" i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Г.Андерсен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«Хлеб на вашем столе»</a:t>
            </a:r>
            <a:r>
              <a:rPr lang="ru-RU" sz="1600" b="1" i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Р.Раневская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«Сухой хлеб» 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А.Платонов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«Ароматный хлеб»   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Ирис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Ревно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«Золотой хлеб»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М.Глинская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«Дождь из семян»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Ю.Круторогов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«Всё здесь»    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Я.Тайц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9158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8955" y="2514600"/>
            <a:ext cx="77260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хлебе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0776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533400"/>
            <a:ext cx="3566426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Он и чёрный, он и белый,</a:t>
            </a:r>
          </a:p>
          <a:p>
            <a:r>
              <a:rPr lang="ru-RU" dirty="0" smtClean="0"/>
              <a:t>И всегда он загорелый.</a:t>
            </a:r>
          </a:p>
          <a:p>
            <a:r>
              <a:rPr lang="ru-RU" dirty="0" smtClean="0"/>
              <a:t>Мы как кушать захотим,</a:t>
            </a:r>
          </a:p>
          <a:p>
            <a:r>
              <a:rPr lang="ru-RU" dirty="0" smtClean="0"/>
              <a:t>То всегда садимся  с ним.</a:t>
            </a:r>
          </a:p>
          <a:p>
            <a:r>
              <a:rPr lang="ru-RU" dirty="0" smtClean="0"/>
              <a:t>                                  хлеб </a:t>
            </a:r>
          </a:p>
          <a:p>
            <a:endParaRPr lang="ru-RU" dirty="0"/>
          </a:p>
          <a:p>
            <a:r>
              <a:rPr lang="ru-RU" dirty="0" smtClean="0"/>
              <a:t>За околицей станичной</a:t>
            </a:r>
          </a:p>
          <a:p>
            <a:r>
              <a:rPr lang="ru-RU" dirty="0" smtClean="0"/>
              <a:t>Между рощей и рекой</a:t>
            </a:r>
          </a:p>
          <a:p>
            <a:r>
              <a:rPr lang="ru-RU" dirty="0" smtClean="0"/>
              <a:t>Начинается пшеничный</a:t>
            </a:r>
          </a:p>
          <a:p>
            <a:r>
              <a:rPr lang="ru-RU" dirty="0" smtClean="0"/>
              <a:t>Ярко бронзовый прибой.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поле</a:t>
            </a:r>
          </a:p>
          <a:p>
            <a:endParaRPr lang="ru-RU" dirty="0"/>
          </a:p>
          <a:p>
            <a:r>
              <a:rPr lang="ru-RU" dirty="0" smtClean="0"/>
              <a:t>Рос сперва на воле в поле,</a:t>
            </a:r>
          </a:p>
          <a:p>
            <a:r>
              <a:rPr lang="ru-RU" dirty="0" smtClean="0"/>
              <a:t>Летом цвёл и колосился,</a:t>
            </a:r>
          </a:p>
          <a:p>
            <a:r>
              <a:rPr lang="ru-RU" dirty="0" smtClean="0"/>
              <a:t>А когда обмолотили,</a:t>
            </a:r>
          </a:p>
          <a:p>
            <a:r>
              <a:rPr lang="ru-RU" dirty="0" smtClean="0"/>
              <a:t>Он в зерно в друг превратился.</a:t>
            </a:r>
          </a:p>
          <a:p>
            <a:r>
              <a:rPr lang="ru-RU" dirty="0" smtClean="0"/>
              <a:t>Из зерна – в муку и тесто.</a:t>
            </a:r>
          </a:p>
          <a:p>
            <a:r>
              <a:rPr lang="ru-RU" dirty="0" smtClean="0"/>
              <a:t>В магазине занял место.</a:t>
            </a:r>
          </a:p>
          <a:p>
            <a:r>
              <a:rPr lang="ru-RU" dirty="0" smtClean="0"/>
              <a:t>Вырос он под синим небом</a:t>
            </a:r>
          </a:p>
          <a:p>
            <a:r>
              <a:rPr lang="ru-RU" dirty="0" smtClean="0"/>
              <a:t>И пришёл на стол он …</a:t>
            </a:r>
          </a:p>
          <a:p>
            <a:r>
              <a:rPr lang="ru-RU" dirty="0" smtClean="0"/>
              <a:t>                                    хлебом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25677" y="533400"/>
            <a:ext cx="387670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Ты не клюй меня дружок,</a:t>
            </a:r>
          </a:p>
          <a:p>
            <a:r>
              <a:rPr lang="ru-RU" dirty="0" smtClean="0"/>
              <a:t>Голосистый петушок.</a:t>
            </a:r>
          </a:p>
          <a:p>
            <a:r>
              <a:rPr lang="ru-RU" dirty="0" smtClean="0"/>
              <a:t>В землю тёплую уйду.</a:t>
            </a:r>
          </a:p>
          <a:p>
            <a:r>
              <a:rPr lang="ru-RU" dirty="0" smtClean="0"/>
              <a:t>К солнцу колосом взойду.</a:t>
            </a:r>
          </a:p>
          <a:p>
            <a:r>
              <a:rPr lang="ru-RU" dirty="0" smtClean="0"/>
              <a:t>В нём тогда таких как я ,</a:t>
            </a:r>
          </a:p>
          <a:p>
            <a:r>
              <a:rPr lang="ru-RU" dirty="0" smtClean="0"/>
              <a:t>Будет целая семья.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зёрнышко</a:t>
            </a:r>
          </a:p>
          <a:p>
            <a:endParaRPr lang="ru-RU" dirty="0"/>
          </a:p>
          <a:p>
            <a:r>
              <a:rPr lang="ru-RU" dirty="0" smtClean="0"/>
              <a:t>Золотист он и </a:t>
            </a:r>
            <a:r>
              <a:rPr lang="ru-RU" dirty="0" err="1" smtClean="0"/>
              <a:t>усат</a:t>
            </a:r>
            <a:r>
              <a:rPr lang="ru-RU" dirty="0" smtClean="0"/>
              <a:t>, </a:t>
            </a:r>
          </a:p>
          <a:p>
            <a:r>
              <a:rPr lang="ru-RU" dirty="0"/>
              <a:t>В</a:t>
            </a:r>
            <a:r>
              <a:rPr lang="ru-RU" dirty="0" smtClean="0"/>
              <a:t> ста карманах сто ребят.</a:t>
            </a:r>
          </a:p>
          <a:p>
            <a:r>
              <a:rPr lang="ru-RU" dirty="0" smtClean="0"/>
              <a:t>                                   колос</a:t>
            </a:r>
          </a:p>
          <a:p>
            <a:endParaRPr lang="ru-RU" dirty="0" smtClean="0"/>
          </a:p>
          <a:p>
            <a:r>
              <a:rPr lang="ru-RU" dirty="0" smtClean="0"/>
              <a:t>Зарыли Данилку в сырую могилку.</a:t>
            </a:r>
          </a:p>
          <a:p>
            <a:r>
              <a:rPr lang="ru-RU" dirty="0" smtClean="0"/>
              <a:t>Он полежал, полежал,</a:t>
            </a:r>
          </a:p>
          <a:p>
            <a:r>
              <a:rPr lang="ru-RU" dirty="0" smtClean="0"/>
              <a:t>Да на солнышко побежал.</a:t>
            </a:r>
          </a:p>
          <a:p>
            <a:r>
              <a:rPr lang="ru-RU" dirty="0" smtClean="0"/>
              <a:t>Стоит красуется,</a:t>
            </a:r>
          </a:p>
          <a:p>
            <a:r>
              <a:rPr lang="ru-RU" dirty="0" smtClean="0"/>
              <a:t>На него люди любуются.</a:t>
            </a:r>
          </a:p>
          <a:p>
            <a:r>
              <a:rPr lang="ru-RU" dirty="0" smtClean="0"/>
              <a:t>                                           зерно</a:t>
            </a:r>
          </a:p>
          <a:p>
            <a:endParaRPr lang="ru-RU" dirty="0"/>
          </a:p>
          <a:p>
            <a:r>
              <a:rPr lang="ru-RU" dirty="0" smtClean="0"/>
              <a:t>Не море, а волнуется.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нива</a:t>
            </a:r>
          </a:p>
        </p:txBody>
      </p:sp>
    </p:spTree>
    <p:extLst>
      <p:ext uri="{BB962C8B-B14F-4D97-AF65-F5344CB8AC3E}">
        <p14:creationId xmlns:p14="http://schemas.microsoft.com/office/powerpoint/2010/main" val="3707190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4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48" name="WordArt 8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4114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CyrillicOld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609600"/>
            <a:ext cx="68407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40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rgbClr val="333333"/>
              </a:solidFill>
              <a:latin typeface="Helvetica Neu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17639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Хлеб-это продукт человеческого труда, это символ благополучия и достатка. Именно хлебу отведено самое главное место на столе и в будни, и в праздники. Без него не обходится ни один приём пищи.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продукт сопровождает нас от рождения до старости. Ценность хлеба ничем нельзя измерить. Но почему одни дети любят хлеб и с удовольствием его едят, а другие отказываются от него?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дети не знают о труде людей, выращивающих хлеб (анкета), и относятся к хлебу небрежно (бросают, играют, крошат, лепят фигурки, выбрасывают недоеденные куски).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призван обратить внимание детей, какими усилиями появляется хлеб на нашем столе, воспитывать бережное отношение к хлебу.</a:t>
            </a:r>
          </a:p>
        </p:txBody>
      </p:sp>
    </p:spTree>
    <p:extLst>
      <p:ext uri="{BB962C8B-B14F-4D97-AF65-F5344CB8AC3E}">
        <p14:creationId xmlns:p14="http://schemas.microsoft.com/office/powerpoint/2010/main" val="5079111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5375" y="1905000"/>
            <a:ext cx="4514441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Азбука </a:t>
            </a:r>
          </a:p>
          <a:p>
            <a:pPr algn="ctr"/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народной </a:t>
            </a:r>
          </a:p>
          <a:p>
            <a:pPr algn="ctr"/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мудрости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475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54908"/>
            <a:ext cx="763651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Хлеб – всему голова!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Ржаной хлеб – всем хлебам хлеб!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 земледельца велик и почётен!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Зёрнышко  к зёрнышку – будет мешок.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Нет хлеба так нет и обеда.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 гумно стогами, а стол – пирогами.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Хвались урожаем, когда хлеб в сусек засыпан.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Хороший урожай зимой готовят.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Гречневая каша – матушка наша,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 хлебец ржаной – отец  родной.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Пахать да боронить – человека не бранить.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Пахать так не дремать.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Всякое семя знает своё время.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756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6299" y="2209800"/>
            <a:ext cx="747140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Стихотворения </a:t>
            </a:r>
          </a:p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 хлебе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3236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03766" y="533400"/>
            <a:ext cx="653646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Колосок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Каравай земли и неба на твоём столе.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сильнее хлеба нету на земле.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маленьком кусочке хлебные поля,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на хлебном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колосочке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держится земля!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малом зёрнышке пшеницы летом и зимою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солнышка хранится  и земли родной.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растёт под небом светлым строен и высок,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Родина бессмертный, хлебный колосок!</a:t>
            </a:r>
          </a:p>
          <a:p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В.Орлов</a:t>
            </a:r>
            <a:endParaRPr lang="ru-RU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Колосок </a:t>
            </a:r>
          </a:p>
          <a:p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Золотой колосок, кто расти тебе помог?</a:t>
            </a:r>
          </a:p>
          <a:p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-Тёплый ветер, майский гром, солнце в небе голубом.</a:t>
            </a:r>
          </a:p>
          <a:p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 людские руки, что в труде не знали скуки.</a:t>
            </a:r>
          </a:p>
          <a:p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не стать без них таким – сильным, рослым, золотым!</a:t>
            </a:r>
          </a:p>
          <a:p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Н. Красильников</a:t>
            </a:r>
            <a:endParaRPr lang="ru-RU" sz="20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7303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4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3670" y="547816"/>
            <a:ext cx="368998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сказать «Спасибо!»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он – прямо с жара, с пыла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Пышен, мягок и высок!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кому сказать «Спасибо!»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блестящий, за хрустящий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поджаристый пирог?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 конечно кто пахал,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ночей не досыпал,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потом зерно посеял,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 косил, сушил и веял.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потом мешки грузил,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 мельницу возил,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молол и кто испёк.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«Спасибо!» за блестящий,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«Спасибо!» за хрустящий,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румяный и духмяный,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поджаристый пирог!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914400"/>
            <a:ext cx="276537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Румяный теплоход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вам не пирожок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корочкой хрустящей,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румяный теплоход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настоящий.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Полный ход!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полный ход!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в рот!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прямо в рот!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вкусный теплоход,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Испечённый  мамой,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Вишни сочные везёт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серединке самой!</a:t>
            </a:r>
          </a:p>
          <a:p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Р.Куликова</a:t>
            </a:r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23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9144000" cy="64807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908721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хлебе. Привить уважение к хлебу и людям, вырастившим его.</a:t>
            </a:r>
          </a:p>
          <a:p>
            <a:pPr algn="ctr"/>
            <a:r>
              <a:rPr lang="ru-RU" sz="2800" b="1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у детей о значении хлеба в жизни человека;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показать, каким трудом добывается хлеб для народа и каждого из нас;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хлебу, чувство благодарности и уважения к людям сельскохозяйственного труда.</a:t>
            </a:r>
            <a:endParaRPr lang="ru-RU" sz="2800" b="0" i="0" dirty="0">
              <a:solidFill>
                <a:srgbClr val="303F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662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4807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76672"/>
            <a:ext cx="799288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3200" dirty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303F50"/>
                </a:solidFill>
                <a:latin typeface="Verdana" panose="020B0604030504040204" pitchFamily="34" charset="0"/>
              </a:rPr>
              <a:t>• </a:t>
            </a:r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представления о ценности хлеба;</a:t>
            </a:r>
          </a:p>
          <a:p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получить знания о том, как выращивали хлеб в старину, и как это происходит сейчас, донести до сознания детей, что хлеб – это итог большой работы многих людей;</a:t>
            </a:r>
          </a:p>
          <a:p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интерес к профессиям пекаря, комбайнера и к труду людей, участвующих в производстве хлеба;</a:t>
            </a:r>
          </a:p>
          <a:p>
            <a:r>
              <a:rPr lang="ru-RU" sz="2800" dirty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бережное отношения к хлебу</a:t>
            </a:r>
            <a:r>
              <a:rPr lang="ru-RU" dirty="0" smtClean="0">
                <a:solidFill>
                  <a:srgbClr val="303F50"/>
                </a:solidFill>
                <a:latin typeface="Verdana" panose="020B0604030504040204" pitchFamily="34" charset="0"/>
              </a:rPr>
              <a:t>.</a:t>
            </a: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03F5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303F5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06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520" y="3468"/>
            <a:ext cx="9144000" cy="68545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476672"/>
            <a:ext cx="807524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детей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/>
              <a:t> </a:t>
            </a:r>
            <a:endParaRPr lang="ru-RU" sz="2800" dirty="0" smtClean="0"/>
          </a:p>
          <a:p>
            <a:pPr marL="457200" indent="-457200" defTabSz="760413">
              <a:buFontTx/>
              <a:buChar char="-"/>
              <a:tabLst>
                <a:tab pos="182563" algn="l"/>
              </a:tabLst>
            </a:pPr>
            <a:r>
              <a:rPr lang="ru-RU" sz="2800" dirty="0" smtClean="0"/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выращивают хлеб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 </a:t>
            </a:r>
          </a:p>
          <a:p>
            <a:pPr marL="457200" indent="-457200" defTabSz="760413">
              <a:buFontTx/>
              <a:buChar char="-"/>
              <a:tabLst>
                <a:tab pos="182563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пришёл хлеб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 </a:t>
            </a:r>
          </a:p>
          <a:p>
            <a:pPr marL="457200" indent="-457200" defTabSz="760413">
              <a:buFontTx/>
              <a:buChar char="-"/>
              <a:tabLst>
                <a:tab pos="182563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выращивали хлеб в старину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760413">
              <a:buFontTx/>
              <a:buChar char="-"/>
              <a:tabLst>
                <a:tab pos="182563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«Откуда  пришел хлеб»,  «Путешествий растений (рожь, пшеница)»</a:t>
            </a:r>
          </a:p>
          <a:p>
            <a:pPr algn="ctr" defTabSz="760413">
              <a:tabLst>
                <a:tab pos="182563" algn="l"/>
              </a:tabLst>
            </a:pPr>
            <a:r>
              <a:rPr lang="ru-RU" sz="3600" b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  <a:r>
              <a:rPr lang="en-US" sz="3600" b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b="1" dirty="0" smtClean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0413">
              <a:tabLst>
                <a:tab pos="182563" algn="l"/>
              </a:tabLst>
            </a:pPr>
            <a:r>
              <a:rPr lang="ru-RU" sz="3600" b="1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«Проращивание зерен ржи»</a:t>
            </a:r>
          </a:p>
          <a:p>
            <a:pPr defTabSz="760413">
              <a:tabLst>
                <a:tab pos="182563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представление о процессе выращивания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хлеба. 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исследовательской деятельности в процессе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выращивания, 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навыки, умение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рассуждать.</a:t>
            </a:r>
            <a:endParaRPr lang="ru-RU" sz="2400" dirty="0" smtClean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0413">
              <a:tabLst>
                <a:tab pos="182563" algn="l"/>
              </a:tabLst>
            </a:pPr>
            <a:endParaRPr lang="en-US" sz="2400" b="1" dirty="0" smtClean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0413">
              <a:tabLst>
                <a:tab pos="182563" algn="l"/>
              </a:tabLst>
            </a:pPr>
            <a:endParaRPr lang="ru-RU" sz="3600" b="1" dirty="0" smtClean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303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55358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878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118789" name="WordArt 5"/>
          <p:cNvSpPr>
            <a:spLocks noChangeArrowheads="1" noChangeShapeType="1" noTextEdit="1"/>
          </p:cNvSpPr>
          <p:nvPr/>
        </p:nvSpPr>
        <p:spPr bwMode="auto">
          <a:xfrm>
            <a:off x="1828800" y="609600"/>
            <a:ext cx="5410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868686">
                      <a:alpha val="50000"/>
                    </a:srgbClr>
                  </a:outerShdw>
                </a:effectLst>
                <a:latin typeface="CyrillicOld"/>
              </a:rPr>
              <a:t>Как выращивали хлеб </a:t>
            </a:r>
          </a:p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868686">
                      <a:alpha val="50000"/>
                    </a:srgbClr>
                  </a:outerShdw>
                </a:effectLst>
                <a:latin typeface="CyrillicOld"/>
              </a:rPr>
              <a:t>в старину и сейчас</a:t>
            </a:r>
          </a:p>
        </p:txBody>
      </p:sp>
      <p:pic>
        <p:nvPicPr>
          <p:cNvPr id="118790" name="Picture 6" descr="pistopoiisei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577" y="2163676"/>
            <a:ext cx="3217225" cy="1724657"/>
          </a:xfrm>
          <a:prstGeom prst="rect">
            <a:avLst/>
          </a:prstGeom>
          <a:noFill/>
        </p:spPr>
      </p:pic>
      <p:pic>
        <p:nvPicPr>
          <p:cNvPr id="8" name="Picture 7" descr="Varititan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3459" y="3228797"/>
            <a:ext cx="3720441" cy="2480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366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3669" name="Picture 5" descr="768f1db050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6659" y="1052736"/>
            <a:ext cx="3065604" cy="229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WordArt 6"/>
          <p:cNvSpPr>
            <a:spLocks noChangeArrowheads="1" noChangeShapeType="1" noTextEdit="1"/>
          </p:cNvSpPr>
          <p:nvPr/>
        </p:nvSpPr>
        <p:spPr bwMode="auto">
          <a:xfrm>
            <a:off x="1043608" y="609600"/>
            <a:ext cx="3805851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Вспахивают поле</a:t>
            </a:r>
          </a:p>
        </p:txBody>
      </p:sp>
      <p:pic>
        <p:nvPicPr>
          <p:cNvPr id="7" name="Picture 7" descr="0_3ddb_f2de1adb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459" y="2769865"/>
            <a:ext cx="4233664" cy="28948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148064" y="3945371"/>
            <a:ext cx="3384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Посев пшеницы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1621" name="Picture 5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1623" name="WordArt 7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4419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Посев пшеницы</a:t>
            </a:r>
          </a:p>
        </p:txBody>
      </p:sp>
      <p:pic>
        <p:nvPicPr>
          <p:cNvPr id="111624" name="Picture 8" descr="Image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417638"/>
            <a:ext cx="3817140" cy="2795959"/>
          </a:xfrm>
          <a:prstGeom prst="rect">
            <a:avLst/>
          </a:prstGeom>
          <a:noFill/>
        </p:spPr>
      </p:pic>
      <p:pic>
        <p:nvPicPr>
          <p:cNvPr id="7" name="Picture 5" descr="Wheat_Shoots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9307" y="3393717"/>
            <a:ext cx="3626493" cy="27198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960620" y="4753652"/>
            <a:ext cx="3283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Первые всходы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1732</TotalTime>
  <Words>1095</Words>
  <Application>Microsoft Office PowerPoint</Application>
  <PresentationFormat>Экран (4:3)</PresentationFormat>
  <Paragraphs>224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CyrillicOld</vt:lpstr>
      <vt:lpstr>Helvetica Neue</vt:lpstr>
      <vt:lpstr>Times New Roman</vt:lpstr>
      <vt:lpstr>Verdana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Рисование</vt:lpstr>
      <vt:lpstr>Аппликация «Кекс, пирожное»</vt:lpstr>
      <vt:lpstr>Ручной труд «Мельница, вертушка»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Дарёна</dc:creator>
  <cp:lastModifiedBy>Ирина</cp:lastModifiedBy>
  <cp:revision>116</cp:revision>
  <cp:lastPrinted>1601-01-01T00:00:00Z</cp:lastPrinted>
  <dcterms:created xsi:type="dcterms:W3CDTF">1601-01-01T00:00:00Z</dcterms:created>
  <dcterms:modified xsi:type="dcterms:W3CDTF">2020-12-06T16:59:21Z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